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5" r:id="rId1"/>
    <p:sldMasterId id="2147483657" r:id="rId2"/>
    <p:sldMasterId id="2147483658" r:id="rId3"/>
    <p:sldMasterId id="2147483659" r:id="rId4"/>
  </p:sldMasterIdLst>
  <p:notesMasterIdLst>
    <p:notesMasterId r:id="rId44"/>
  </p:notesMasterIdLst>
  <p:handoutMasterIdLst>
    <p:handoutMasterId r:id="rId45"/>
  </p:handoutMasterIdLst>
  <p:sldIdLst>
    <p:sldId id="261" r:id="rId5"/>
    <p:sldId id="262" r:id="rId6"/>
    <p:sldId id="310" r:id="rId7"/>
    <p:sldId id="377" r:id="rId8"/>
    <p:sldId id="360" r:id="rId9"/>
    <p:sldId id="331" r:id="rId10"/>
    <p:sldId id="376" r:id="rId11"/>
    <p:sldId id="370" r:id="rId12"/>
    <p:sldId id="311" r:id="rId13"/>
    <p:sldId id="341" r:id="rId14"/>
    <p:sldId id="378" r:id="rId15"/>
    <p:sldId id="312" r:id="rId16"/>
    <p:sldId id="364" r:id="rId17"/>
    <p:sldId id="365" r:id="rId18"/>
    <p:sldId id="366" r:id="rId19"/>
    <p:sldId id="380" r:id="rId20"/>
    <p:sldId id="367" r:id="rId21"/>
    <p:sldId id="368" r:id="rId22"/>
    <p:sldId id="369" r:id="rId23"/>
    <p:sldId id="381" r:id="rId24"/>
    <p:sldId id="318" r:id="rId25"/>
    <p:sldId id="373" r:id="rId26"/>
    <p:sldId id="374" r:id="rId27"/>
    <p:sldId id="375" r:id="rId28"/>
    <p:sldId id="346" r:id="rId29"/>
    <p:sldId id="322" r:id="rId30"/>
    <p:sldId id="343" r:id="rId31"/>
    <p:sldId id="344" r:id="rId32"/>
    <p:sldId id="383" r:id="rId33"/>
    <p:sldId id="382" r:id="rId34"/>
    <p:sldId id="372" r:id="rId35"/>
    <p:sldId id="353" r:id="rId36"/>
    <p:sldId id="354" r:id="rId37"/>
    <p:sldId id="355" r:id="rId38"/>
    <p:sldId id="384" r:id="rId39"/>
    <p:sldId id="357" r:id="rId40"/>
    <p:sldId id="358" r:id="rId41"/>
    <p:sldId id="359" r:id="rId42"/>
    <p:sldId id="308" r:id="rId43"/>
  </p:sldIdLst>
  <p:sldSz cx="9144000" cy="6858000" type="screen4x3"/>
  <p:notesSz cx="6934200" cy="9220200"/>
  <p:embeddedFontLst>
    <p:embeddedFont>
      <p:font typeface="Tahoma" panose="020B0604030504040204" pitchFamily="34" charset="0"/>
      <p:regular r:id="rId46"/>
      <p:bold r:id="rId47"/>
    </p:embeddedFont>
    <p:embeddedFont>
      <p:font typeface="Arial Narrow" panose="020B0606020202030204" pitchFamily="34" charset="0"/>
      <p:regular r:id="rId48"/>
      <p:bold r:id="rId49"/>
      <p:italic r:id="rId50"/>
      <p:boldItalic r:id="rId51"/>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12852" initials="t"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FF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2" autoAdjust="0"/>
    <p:restoredTop sz="94660" autoAdjust="0"/>
  </p:normalViewPr>
  <p:slideViewPr>
    <p:cSldViewPr snapToGrid="0">
      <p:cViewPr varScale="1">
        <p:scale>
          <a:sx n="116" d="100"/>
          <a:sy n="116" d="100"/>
        </p:scale>
        <p:origin x="1464" y="108"/>
      </p:cViewPr>
      <p:guideLst>
        <p:guide orient="horz" pos="2160"/>
        <p:guide pos="2880"/>
      </p:guideLst>
    </p:cSldViewPr>
  </p:slideViewPr>
  <p:outlineViewPr>
    <p:cViewPr>
      <p:scale>
        <a:sx n="33" d="100"/>
        <a:sy n="33" d="100"/>
      </p:scale>
      <p:origin x="0" y="41658"/>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5" d="100"/>
          <a:sy n="85" d="100"/>
        </p:scale>
        <p:origin x="-1926"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6979" name="Rectangle 3"/>
          <p:cNvSpPr>
            <a:spLocks noGrp="1" noChangeArrowheads="1"/>
          </p:cNvSpPr>
          <p:nvPr>
            <p:ph type="dt" sz="quarter" idx="1"/>
          </p:nvPr>
        </p:nvSpPr>
        <p:spPr bwMode="auto">
          <a:xfrm>
            <a:off x="3927775"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26980" name="Rectangle 4"/>
          <p:cNvSpPr>
            <a:spLocks noGrp="1" noChangeArrowheads="1"/>
          </p:cNvSpPr>
          <p:nvPr>
            <p:ph type="ftr" sz="quarter" idx="2"/>
          </p:nvPr>
        </p:nvSpPr>
        <p:spPr bwMode="auto">
          <a:xfrm>
            <a:off x="0"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6981" name="Rectangle 5"/>
          <p:cNvSpPr>
            <a:spLocks noGrp="1" noChangeArrowheads="1"/>
          </p:cNvSpPr>
          <p:nvPr>
            <p:ph type="sldNum" sz="quarter" idx="3"/>
          </p:nvPr>
        </p:nvSpPr>
        <p:spPr bwMode="auto">
          <a:xfrm>
            <a:off x="3927775"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eaLnBrk="1" hangingPunct="1">
              <a:defRPr sz="1200">
                <a:latin typeface="Arial" charset="0"/>
              </a:defRPr>
            </a:lvl1pPr>
          </a:lstStyle>
          <a:p>
            <a:pPr>
              <a:defRPr/>
            </a:pPr>
            <a:fld id="{084969A0-0171-490A-B948-0B9F7449A7FA}" type="slidenum">
              <a:rPr lang="en-US"/>
              <a:pPr>
                <a:defRPr/>
              </a:pPr>
              <a:t>‹#›</a:t>
            </a:fld>
            <a:endParaRPr lang="en-US"/>
          </a:p>
        </p:txBody>
      </p:sp>
    </p:spTree>
    <p:extLst>
      <p:ext uri="{BB962C8B-B14F-4D97-AF65-F5344CB8AC3E}">
        <p14:creationId xmlns:p14="http://schemas.microsoft.com/office/powerpoint/2010/main" val="3770763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6867" name="Rectangle 3"/>
          <p:cNvSpPr>
            <a:spLocks noGrp="1" noChangeArrowheads="1"/>
          </p:cNvSpPr>
          <p:nvPr>
            <p:ph type="dt" idx="1"/>
          </p:nvPr>
        </p:nvSpPr>
        <p:spPr bwMode="auto">
          <a:xfrm>
            <a:off x="3927775"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93420" y="4379595"/>
            <a:ext cx="5547360" cy="414909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927775"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eaLnBrk="1" hangingPunct="1">
              <a:defRPr sz="1200">
                <a:latin typeface="Arial" charset="0"/>
              </a:defRPr>
            </a:lvl1pPr>
          </a:lstStyle>
          <a:p>
            <a:pPr>
              <a:defRPr/>
            </a:pPr>
            <a:fld id="{D7B0C729-48BD-4DE1-B4FF-F64A21794823}" type="slidenum">
              <a:rPr lang="en-US"/>
              <a:pPr>
                <a:defRPr/>
              </a:pPr>
              <a:t>‹#›</a:t>
            </a:fld>
            <a:endParaRPr lang="en-US"/>
          </a:p>
        </p:txBody>
      </p:sp>
    </p:spTree>
    <p:extLst>
      <p:ext uri="{BB962C8B-B14F-4D97-AF65-F5344CB8AC3E}">
        <p14:creationId xmlns:p14="http://schemas.microsoft.com/office/powerpoint/2010/main" val="1601006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BF0027E-FCE3-42FF-BD1D-D3E6ADB3399F}" type="slidenum">
              <a:rPr lang="en-US" smtClean="0"/>
              <a:pPr/>
              <a:t>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02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10</a:t>
            </a:fld>
            <a:endParaRPr lang="en-US"/>
          </a:p>
        </p:txBody>
      </p:sp>
    </p:spTree>
    <p:extLst>
      <p:ext uri="{BB962C8B-B14F-4D97-AF65-F5344CB8AC3E}">
        <p14:creationId xmlns:p14="http://schemas.microsoft.com/office/powerpoint/2010/main" val="182031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11</a:t>
            </a:fld>
            <a:endParaRPr lang="en-US"/>
          </a:p>
        </p:txBody>
      </p:sp>
    </p:spTree>
    <p:extLst>
      <p:ext uri="{BB962C8B-B14F-4D97-AF65-F5344CB8AC3E}">
        <p14:creationId xmlns:p14="http://schemas.microsoft.com/office/powerpoint/2010/main" val="2686667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5400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499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4960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6084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22791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35544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6072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6933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7ECDA7D-FA80-46D4-A6BF-706F5CB785FC}" type="slidenum">
              <a:rPr lang="en-US" smtClean="0"/>
              <a:pPr/>
              <a:t>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36791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20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94450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6E32CD3-F812-4BBE-9B72-EBA242AB5F6A}" type="slidenum">
              <a:rPr lang="en-US" smtClean="0"/>
              <a:pPr/>
              <a:t>21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0828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6E32CD3-F812-4BBE-9B72-EBA242AB5F6A}" type="slidenum">
              <a:rPr lang="en-US" smtClean="0"/>
              <a:pPr/>
              <a:t>22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51272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6E32CD3-F812-4BBE-9B72-EBA242AB5F6A}" type="slidenum">
              <a:rPr lang="en-US" smtClean="0"/>
              <a:pPr/>
              <a:t>23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65811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6E32CD3-F812-4BBE-9B72-EBA242AB5F6A}" type="slidenum">
              <a:rPr lang="en-US" smtClean="0"/>
              <a:pPr/>
              <a:t>24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45227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25</a:t>
            </a:fld>
            <a:endParaRPr lang="en-US"/>
          </a:p>
        </p:txBody>
      </p:sp>
    </p:spTree>
    <p:extLst>
      <p:ext uri="{BB962C8B-B14F-4D97-AF65-F5344CB8AC3E}">
        <p14:creationId xmlns:p14="http://schemas.microsoft.com/office/powerpoint/2010/main" val="3006306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5ED675E-D720-4F70-A2BC-257FF7A6B94C}" type="slidenum">
              <a:rPr lang="en-US" smtClean="0"/>
              <a:pPr/>
              <a:t>26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713905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27</a:t>
            </a:fld>
            <a:endParaRPr lang="en-US"/>
          </a:p>
        </p:txBody>
      </p:sp>
    </p:spTree>
    <p:extLst>
      <p:ext uri="{BB962C8B-B14F-4D97-AF65-F5344CB8AC3E}">
        <p14:creationId xmlns:p14="http://schemas.microsoft.com/office/powerpoint/2010/main" val="819408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28</a:t>
            </a:fld>
            <a:endParaRPr lang="en-US"/>
          </a:p>
        </p:txBody>
      </p:sp>
    </p:spTree>
    <p:extLst>
      <p:ext uri="{BB962C8B-B14F-4D97-AF65-F5344CB8AC3E}">
        <p14:creationId xmlns:p14="http://schemas.microsoft.com/office/powerpoint/2010/main" val="2666542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5ED675E-D720-4F70-A2BC-257FF7A6B94C}" type="slidenum">
              <a:rPr lang="en-US" smtClean="0"/>
              <a:pPr/>
              <a:t>29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3035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28710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30</a:t>
            </a:fld>
            <a:endParaRPr lang="en-US"/>
          </a:p>
        </p:txBody>
      </p:sp>
    </p:spTree>
    <p:extLst>
      <p:ext uri="{BB962C8B-B14F-4D97-AF65-F5344CB8AC3E}">
        <p14:creationId xmlns:p14="http://schemas.microsoft.com/office/powerpoint/2010/main" val="267384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31</a:t>
            </a:fld>
            <a:endParaRPr lang="en-US"/>
          </a:p>
        </p:txBody>
      </p:sp>
    </p:spTree>
    <p:extLst>
      <p:ext uri="{BB962C8B-B14F-4D97-AF65-F5344CB8AC3E}">
        <p14:creationId xmlns:p14="http://schemas.microsoft.com/office/powerpoint/2010/main" val="1025333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282DCE4-71D9-47C9-91C9-CACEDF6F611D}" type="slidenum">
              <a:rPr lang="en-US" smtClean="0"/>
              <a:pPr/>
              <a:t>39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0398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3461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5</a:t>
            </a:fld>
            <a:endParaRPr lang="en-US"/>
          </a:p>
        </p:txBody>
      </p:sp>
    </p:spTree>
    <p:extLst>
      <p:ext uri="{BB962C8B-B14F-4D97-AF65-F5344CB8AC3E}">
        <p14:creationId xmlns:p14="http://schemas.microsoft.com/office/powerpoint/2010/main" val="400340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6</a:t>
            </a:fld>
            <a:endParaRPr lang="en-US"/>
          </a:p>
        </p:txBody>
      </p:sp>
    </p:spTree>
    <p:extLst>
      <p:ext uri="{BB962C8B-B14F-4D97-AF65-F5344CB8AC3E}">
        <p14:creationId xmlns:p14="http://schemas.microsoft.com/office/powerpoint/2010/main" val="972683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7</a:t>
            </a:fld>
            <a:endParaRPr lang="en-US"/>
          </a:p>
        </p:txBody>
      </p:sp>
    </p:spTree>
    <p:extLst>
      <p:ext uri="{BB962C8B-B14F-4D97-AF65-F5344CB8AC3E}">
        <p14:creationId xmlns:p14="http://schemas.microsoft.com/office/powerpoint/2010/main" val="147624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8</a:t>
            </a:fld>
            <a:endParaRPr lang="en-US"/>
          </a:p>
        </p:txBody>
      </p:sp>
    </p:spTree>
    <p:extLst>
      <p:ext uri="{BB962C8B-B14F-4D97-AF65-F5344CB8AC3E}">
        <p14:creationId xmlns:p14="http://schemas.microsoft.com/office/powerpoint/2010/main" val="248350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542576E-76D4-4C5D-AFC2-4CC1D36BA7FB}" type="slidenum">
              <a:rPr lang="en-US" smtClean="0"/>
              <a:pPr/>
              <a:t>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0863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1"/>
          <p:cNvSpPr>
            <a:spLocks noChangeShapeType="1"/>
          </p:cNvSpPr>
          <p:nvPr/>
        </p:nvSpPr>
        <p:spPr bwMode="auto">
          <a:xfrm>
            <a:off x="0" y="1897063"/>
            <a:ext cx="9144000" cy="0"/>
          </a:xfrm>
          <a:prstGeom prst="line">
            <a:avLst/>
          </a:prstGeom>
          <a:noFill/>
          <a:ln w="38100">
            <a:solidFill>
              <a:srgbClr val="969696"/>
            </a:solidFill>
            <a:round/>
            <a:headEnd type="none" w="sm" len="sm"/>
            <a:tailEnd type="none" w="sm" len="sm"/>
          </a:ln>
          <a:effectLst/>
        </p:spPr>
        <p:txBody>
          <a:bodyPr/>
          <a:lstStyle/>
          <a:p>
            <a:pPr>
              <a:defRPr/>
            </a:pPr>
            <a:endParaRPr lang="en-US"/>
          </a:p>
        </p:txBody>
      </p:sp>
      <p:sp>
        <p:nvSpPr>
          <p:cNvPr id="5" name="Line 22"/>
          <p:cNvSpPr>
            <a:spLocks noChangeShapeType="1"/>
          </p:cNvSpPr>
          <p:nvPr/>
        </p:nvSpPr>
        <p:spPr bwMode="auto">
          <a:xfrm>
            <a:off x="0" y="5097463"/>
            <a:ext cx="9144000" cy="0"/>
          </a:xfrm>
          <a:prstGeom prst="line">
            <a:avLst/>
          </a:prstGeom>
          <a:noFill/>
          <a:ln w="38100">
            <a:solidFill>
              <a:srgbClr val="969696"/>
            </a:solidFill>
            <a:round/>
            <a:headEnd type="none" w="sm" len="sm"/>
            <a:tailEnd type="none" w="sm" len="sm"/>
          </a:ln>
          <a:effectLst/>
        </p:spPr>
        <p:txBody>
          <a:bodyPr/>
          <a:lstStyle/>
          <a:p>
            <a:pPr>
              <a:defRPr/>
            </a:pPr>
            <a:endParaRPr lang="en-US"/>
          </a:p>
        </p:txBody>
      </p:sp>
      <p:grpSp>
        <p:nvGrpSpPr>
          <p:cNvPr id="6" name="Group 57"/>
          <p:cNvGrpSpPr>
            <a:grpSpLocks noChangeAspect="1"/>
          </p:cNvGrpSpPr>
          <p:nvPr userDrawn="1"/>
        </p:nvGrpSpPr>
        <p:grpSpPr bwMode="auto">
          <a:xfrm>
            <a:off x="7405688" y="360363"/>
            <a:ext cx="1273175" cy="587375"/>
            <a:chOff x="2525" y="1570"/>
            <a:chExt cx="1671" cy="793"/>
          </a:xfrm>
        </p:grpSpPr>
        <p:sp>
          <p:nvSpPr>
            <p:cNvPr id="7" name="AutoShape 58"/>
            <p:cNvSpPr>
              <a:spLocks noChangeAspect="1" noChangeArrowheads="1"/>
            </p:cNvSpPr>
            <p:nvPr/>
          </p:nvSpPr>
          <p:spPr bwMode="auto">
            <a:xfrm>
              <a:off x="2525" y="1570"/>
              <a:ext cx="1671" cy="793"/>
            </a:xfrm>
            <a:prstGeom prst="rect">
              <a:avLst/>
            </a:prstGeom>
            <a:noFill/>
            <a:ln w="9525">
              <a:noFill/>
              <a:miter lim="800000"/>
              <a:headEnd/>
              <a:tailEnd/>
            </a:ln>
          </p:spPr>
          <p:txBody>
            <a:bodyPr/>
            <a:lstStyle/>
            <a:p>
              <a:pPr>
                <a:defRPr/>
              </a:pPr>
              <a:endParaRPr lang="en-US"/>
            </a:p>
          </p:txBody>
        </p:sp>
        <p:grpSp>
          <p:nvGrpSpPr>
            <p:cNvPr id="8" name="Group 59"/>
            <p:cNvGrpSpPr>
              <a:grpSpLocks noChangeAspect="1"/>
            </p:cNvGrpSpPr>
            <p:nvPr/>
          </p:nvGrpSpPr>
          <p:grpSpPr bwMode="auto">
            <a:xfrm>
              <a:off x="2525" y="1570"/>
              <a:ext cx="1657" cy="524"/>
              <a:chOff x="195" y="228"/>
              <a:chExt cx="5050" cy="1544"/>
            </a:xfrm>
          </p:grpSpPr>
          <p:sp>
            <p:nvSpPr>
              <p:cNvPr id="10" name="Freeform 60"/>
              <p:cNvSpPr>
                <a:spLocks noChangeAspect="1"/>
              </p:cNvSpPr>
              <p:nvPr/>
            </p:nvSpPr>
            <p:spPr bwMode="auto">
              <a:xfrm>
                <a:off x="703" y="956"/>
                <a:ext cx="939" cy="664"/>
              </a:xfrm>
              <a:custGeom>
                <a:avLst/>
                <a:gdLst/>
                <a:ahLst/>
                <a:cxnLst>
                  <a:cxn ang="0">
                    <a:pos x="144" y="214"/>
                  </a:cxn>
                  <a:cxn ang="0">
                    <a:pos x="210" y="170"/>
                  </a:cxn>
                  <a:cxn ang="0">
                    <a:pos x="280" y="132"/>
                  </a:cxn>
                  <a:cxn ang="0">
                    <a:pos x="354" y="102"/>
                  </a:cxn>
                  <a:cxn ang="0">
                    <a:pos x="430" y="76"/>
                  </a:cxn>
                  <a:cxn ang="0">
                    <a:pos x="506" y="54"/>
                  </a:cxn>
                  <a:cxn ang="0">
                    <a:pos x="580" y="38"/>
                  </a:cxn>
                  <a:cxn ang="0">
                    <a:pos x="652" y="24"/>
                  </a:cxn>
                  <a:cxn ang="0">
                    <a:pos x="718" y="14"/>
                  </a:cxn>
                  <a:cxn ang="0">
                    <a:pos x="780" y="8"/>
                  </a:cxn>
                  <a:cxn ang="0">
                    <a:pos x="834" y="4"/>
                  </a:cxn>
                  <a:cxn ang="0">
                    <a:pos x="878" y="2"/>
                  </a:cxn>
                  <a:cxn ang="0">
                    <a:pos x="912" y="0"/>
                  </a:cxn>
                  <a:cxn ang="0">
                    <a:pos x="932" y="0"/>
                  </a:cxn>
                  <a:cxn ang="0">
                    <a:pos x="940" y="0"/>
                  </a:cxn>
                  <a:cxn ang="0">
                    <a:pos x="936" y="54"/>
                  </a:cxn>
                  <a:cxn ang="0">
                    <a:pos x="926" y="104"/>
                  </a:cxn>
                  <a:cxn ang="0">
                    <a:pos x="916" y="150"/>
                  </a:cxn>
                  <a:cxn ang="0">
                    <a:pos x="902" y="192"/>
                  </a:cxn>
                  <a:cxn ang="0">
                    <a:pos x="888" y="230"/>
                  </a:cxn>
                  <a:cxn ang="0">
                    <a:pos x="874" y="262"/>
                  </a:cxn>
                  <a:cxn ang="0">
                    <a:pos x="860" y="288"/>
                  </a:cxn>
                  <a:cxn ang="0">
                    <a:pos x="850" y="306"/>
                  </a:cxn>
                  <a:cxn ang="0">
                    <a:pos x="842" y="318"/>
                  </a:cxn>
                  <a:cxn ang="0">
                    <a:pos x="840" y="322"/>
                  </a:cxn>
                  <a:cxn ang="0">
                    <a:pos x="794" y="388"/>
                  </a:cxn>
                  <a:cxn ang="0">
                    <a:pos x="746" y="444"/>
                  </a:cxn>
                  <a:cxn ang="0">
                    <a:pos x="696" y="492"/>
                  </a:cxn>
                  <a:cxn ang="0">
                    <a:pos x="644" y="532"/>
                  </a:cxn>
                  <a:cxn ang="0">
                    <a:pos x="594" y="564"/>
                  </a:cxn>
                  <a:cxn ang="0">
                    <a:pos x="548" y="588"/>
                  </a:cxn>
                  <a:cxn ang="0">
                    <a:pos x="506" y="608"/>
                  </a:cxn>
                  <a:cxn ang="0">
                    <a:pos x="472" y="620"/>
                  </a:cxn>
                  <a:cxn ang="0">
                    <a:pos x="444" y="630"/>
                  </a:cxn>
                  <a:cxn ang="0">
                    <a:pos x="426" y="634"/>
                  </a:cxn>
                  <a:cxn ang="0">
                    <a:pos x="420" y="636"/>
                  </a:cxn>
                  <a:cxn ang="0">
                    <a:pos x="346" y="652"/>
                  </a:cxn>
                  <a:cxn ang="0">
                    <a:pos x="278" y="658"/>
                  </a:cxn>
                  <a:cxn ang="0">
                    <a:pos x="220" y="660"/>
                  </a:cxn>
                  <a:cxn ang="0">
                    <a:pos x="168" y="656"/>
                  </a:cxn>
                  <a:cxn ang="0">
                    <a:pos x="128" y="648"/>
                  </a:cxn>
                  <a:cxn ang="0">
                    <a:pos x="98" y="636"/>
                  </a:cxn>
                  <a:cxn ang="0">
                    <a:pos x="66" y="612"/>
                  </a:cxn>
                  <a:cxn ang="0">
                    <a:pos x="40" y="586"/>
                  </a:cxn>
                  <a:cxn ang="0">
                    <a:pos x="22" y="556"/>
                  </a:cxn>
                  <a:cxn ang="0">
                    <a:pos x="10" y="524"/>
                  </a:cxn>
                  <a:cxn ang="0">
                    <a:pos x="4" y="494"/>
                  </a:cxn>
                  <a:cxn ang="0">
                    <a:pos x="0" y="466"/>
                  </a:cxn>
                  <a:cxn ang="0">
                    <a:pos x="0" y="442"/>
                  </a:cxn>
                  <a:cxn ang="0">
                    <a:pos x="0" y="422"/>
                  </a:cxn>
                  <a:cxn ang="0">
                    <a:pos x="2" y="410"/>
                  </a:cxn>
                  <a:cxn ang="0">
                    <a:pos x="2" y="406"/>
                  </a:cxn>
                  <a:cxn ang="0">
                    <a:pos x="16" y="364"/>
                  </a:cxn>
                  <a:cxn ang="0">
                    <a:pos x="34" y="328"/>
                  </a:cxn>
                  <a:cxn ang="0">
                    <a:pos x="56" y="296"/>
                  </a:cxn>
                  <a:cxn ang="0">
                    <a:pos x="82" y="266"/>
                  </a:cxn>
                  <a:cxn ang="0">
                    <a:pos x="112" y="240"/>
                  </a:cxn>
                  <a:cxn ang="0">
                    <a:pos x="144" y="214"/>
                  </a:cxn>
                </a:cxnLst>
                <a:rect l="0" t="0" r="r" b="b"/>
                <a:pathLst>
                  <a:path w="940" h="660">
                    <a:moveTo>
                      <a:pt x="144" y="214"/>
                    </a:moveTo>
                    <a:lnTo>
                      <a:pt x="210" y="170"/>
                    </a:lnTo>
                    <a:lnTo>
                      <a:pt x="280" y="132"/>
                    </a:lnTo>
                    <a:lnTo>
                      <a:pt x="354" y="102"/>
                    </a:lnTo>
                    <a:lnTo>
                      <a:pt x="430" y="76"/>
                    </a:lnTo>
                    <a:lnTo>
                      <a:pt x="506" y="54"/>
                    </a:lnTo>
                    <a:lnTo>
                      <a:pt x="580" y="38"/>
                    </a:lnTo>
                    <a:lnTo>
                      <a:pt x="652" y="24"/>
                    </a:lnTo>
                    <a:lnTo>
                      <a:pt x="718" y="14"/>
                    </a:lnTo>
                    <a:lnTo>
                      <a:pt x="780" y="8"/>
                    </a:lnTo>
                    <a:lnTo>
                      <a:pt x="834" y="4"/>
                    </a:lnTo>
                    <a:lnTo>
                      <a:pt x="878" y="2"/>
                    </a:lnTo>
                    <a:lnTo>
                      <a:pt x="912" y="0"/>
                    </a:lnTo>
                    <a:lnTo>
                      <a:pt x="932" y="0"/>
                    </a:lnTo>
                    <a:lnTo>
                      <a:pt x="940" y="0"/>
                    </a:lnTo>
                    <a:lnTo>
                      <a:pt x="936" y="54"/>
                    </a:lnTo>
                    <a:lnTo>
                      <a:pt x="926" y="104"/>
                    </a:lnTo>
                    <a:lnTo>
                      <a:pt x="916" y="150"/>
                    </a:lnTo>
                    <a:lnTo>
                      <a:pt x="902" y="192"/>
                    </a:lnTo>
                    <a:lnTo>
                      <a:pt x="888" y="230"/>
                    </a:lnTo>
                    <a:lnTo>
                      <a:pt x="874" y="262"/>
                    </a:lnTo>
                    <a:lnTo>
                      <a:pt x="860" y="288"/>
                    </a:lnTo>
                    <a:lnTo>
                      <a:pt x="850" y="306"/>
                    </a:lnTo>
                    <a:lnTo>
                      <a:pt x="842" y="318"/>
                    </a:lnTo>
                    <a:lnTo>
                      <a:pt x="840" y="322"/>
                    </a:lnTo>
                    <a:lnTo>
                      <a:pt x="794" y="388"/>
                    </a:lnTo>
                    <a:lnTo>
                      <a:pt x="746" y="444"/>
                    </a:lnTo>
                    <a:lnTo>
                      <a:pt x="696" y="492"/>
                    </a:lnTo>
                    <a:lnTo>
                      <a:pt x="644" y="532"/>
                    </a:lnTo>
                    <a:lnTo>
                      <a:pt x="594" y="564"/>
                    </a:lnTo>
                    <a:lnTo>
                      <a:pt x="548" y="588"/>
                    </a:lnTo>
                    <a:lnTo>
                      <a:pt x="506" y="608"/>
                    </a:lnTo>
                    <a:lnTo>
                      <a:pt x="472" y="620"/>
                    </a:lnTo>
                    <a:lnTo>
                      <a:pt x="444" y="630"/>
                    </a:lnTo>
                    <a:lnTo>
                      <a:pt x="426" y="634"/>
                    </a:lnTo>
                    <a:lnTo>
                      <a:pt x="420" y="636"/>
                    </a:lnTo>
                    <a:lnTo>
                      <a:pt x="346" y="652"/>
                    </a:lnTo>
                    <a:lnTo>
                      <a:pt x="278" y="658"/>
                    </a:lnTo>
                    <a:lnTo>
                      <a:pt x="220" y="660"/>
                    </a:lnTo>
                    <a:lnTo>
                      <a:pt x="168" y="656"/>
                    </a:lnTo>
                    <a:lnTo>
                      <a:pt x="128" y="648"/>
                    </a:lnTo>
                    <a:lnTo>
                      <a:pt x="98" y="636"/>
                    </a:lnTo>
                    <a:lnTo>
                      <a:pt x="66" y="612"/>
                    </a:lnTo>
                    <a:lnTo>
                      <a:pt x="40" y="586"/>
                    </a:lnTo>
                    <a:lnTo>
                      <a:pt x="22" y="556"/>
                    </a:lnTo>
                    <a:lnTo>
                      <a:pt x="10" y="524"/>
                    </a:lnTo>
                    <a:lnTo>
                      <a:pt x="4" y="494"/>
                    </a:lnTo>
                    <a:lnTo>
                      <a:pt x="0" y="466"/>
                    </a:lnTo>
                    <a:lnTo>
                      <a:pt x="0" y="442"/>
                    </a:lnTo>
                    <a:lnTo>
                      <a:pt x="0" y="422"/>
                    </a:lnTo>
                    <a:lnTo>
                      <a:pt x="2" y="410"/>
                    </a:lnTo>
                    <a:lnTo>
                      <a:pt x="2" y="406"/>
                    </a:lnTo>
                    <a:lnTo>
                      <a:pt x="16" y="364"/>
                    </a:lnTo>
                    <a:lnTo>
                      <a:pt x="34" y="328"/>
                    </a:lnTo>
                    <a:lnTo>
                      <a:pt x="56" y="296"/>
                    </a:lnTo>
                    <a:lnTo>
                      <a:pt x="82" y="266"/>
                    </a:lnTo>
                    <a:lnTo>
                      <a:pt x="112" y="240"/>
                    </a:lnTo>
                    <a:lnTo>
                      <a:pt x="144" y="214"/>
                    </a:lnTo>
                    <a:close/>
                  </a:path>
                </a:pathLst>
              </a:custGeom>
              <a:solidFill>
                <a:srgbClr val="FF0000"/>
              </a:solidFill>
              <a:ln w="0">
                <a:noFill/>
                <a:prstDash val="solid"/>
                <a:round/>
                <a:headEnd/>
                <a:tailEnd/>
              </a:ln>
            </p:spPr>
            <p:txBody>
              <a:bodyPr/>
              <a:lstStyle/>
              <a:p>
                <a:pPr>
                  <a:defRPr/>
                </a:pPr>
                <a:endParaRPr lang="en-US"/>
              </a:p>
            </p:txBody>
          </p:sp>
          <p:sp>
            <p:nvSpPr>
              <p:cNvPr id="11" name="Freeform 61"/>
              <p:cNvSpPr>
                <a:spLocks noChangeAspect="1"/>
              </p:cNvSpPr>
              <p:nvPr/>
            </p:nvSpPr>
            <p:spPr bwMode="auto">
              <a:xfrm>
                <a:off x="195" y="228"/>
                <a:ext cx="1440" cy="1379"/>
              </a:xfrm>
              <a:custGeom>
                <a:avLst/>
                <a:gdLst/>
                <a:ahLst/>
                <a:cxnLst>
                  <a:cxn ang="0">
                    <a:pos x="0" y="1372"/>
                  </a:cxn>
                  <a:cxn ang="0">
                    <a:pos x="770" y="0"/>
                  </a:cxn>
                  <a:cxn ang="0">
                    <a:pos x="870" y="8"/>
                  </a:cxn>
                  <a:cxn ang="0">
                    <a:pos x="952" y="26"/>
                  </a:cxn>
                  <a:cxn ang="0">
                    <a:pos x="1010" y="46"/>
                  </a:cxn>
                  <a:cxn ang="0">
                    <a:pos x="1042" y="60"/>
                  </a:cxn>
                  <a:cxn ang="0">
                    <a:pos x="1088" y="84"/>
                  </a:cxn>
                  <a:cxn ang="0">
                    <a:pos x="1160" y="132"/>
                  </a:cxn>
                  <a:cxn ang="0">
                    <a:pos x="1218" y="178"/>
                  </a:cxn>
                  <a:cxn ang="0">
                    <a:pos x="1254" y="212"/>
                  </a:cxn>
                  <a:cxn ang="0">
                    <a:pos x="1266" y="226"/>
                  </a:cxn>
                  <a:cxn ang="0">
                    <a:pos x="1352" y="346"/>
                  </a:cxn>
                  <a:cxn ang="0">
                    <a:pos x="1404" y="462"/>
                  </a:cxn>
                  <a:cxn ang="0">
                    <a:pos x="1432" y="562"/>
                  </a:cxn>
                  <a:cxn ang="0">
                    <a:pos x="1440" y="632"/>
                  </a:cxn>
                  <a:cxn ang="0">
                    <a:pos x="1442" y="658"/>
                  </a:cxn>
                  <a:cxn ang="0">
                    <a:pos x="1246" y="654"/>
                  </a:cxn>
                  <a:cxn ang="0">
                    <a:pos x="1096" y="660"/>
                  </a:cxn>
                  <a:cxn ang="0">
                    <a:pos x="994" y="668"/>
                  </a:cxn>
                  <a:cxn ang="0">
                    <a:pos x="944" y="674"/>
                  </a:cxn>
                  <a:cxn ang="0">
                    <a:pos x="844" y="688"/>
                  </a:cxn>
                  <a:cxn ang="0">
                    <a:pos x="680" y="726"/>
                  </a:cxn>
                  <a:cxn ang="0">
                    <a:pos x="548" y="768"/>
                  </a:cxn>
                  <a:cxn ang="0">
                    <a:pos x="448" y="808"/>
                  </a:cxn>
                  <a:cxn ang="0">
                    <a:pos x="378" y="844"/>
                  </a:cxn>
                  <a:cxn ang="0">
                    <a:pos x="344" y="864"/>
                  </a:cxn>
                  <a:cxn ang="0">
                    <a:pos x="286" y="902"/>
                  </a:cxn>
                  <a:cxn ang="0">
                    <a:pos x="210" y="974"/>
                  </a:cxn>
                  <a:cxn ang="0">
                    <a:pos x="168" y="1032"/>
                  </a:cxn>
                  <a:cxn ang="0">
                    <a:pos x="152" y="1066"/>
                  </a:cxn>
                  <a:cxn ang="0">
                    <a:pos x="138" y="1116"/>
                  </a:cxn>
                  <a:cxn ang="0">
                    <a:pos x="146" y="1196"/>
                  </a:cxn>
                  <a:cxn ang="0">
                    <a:pos x="182" y="1264"/>
                  </a:cxn>
                  <a:cxn ang="0">
                    <a:pos x="232" y="1316"/>
                  </a:cxn>
                  <a:cxn ang="0">
                    <a:pos x="280" y="1352"/>
                  </a:cxn>
                  <a:cxn ang="0">
                    <a:pos x="312" y="1370"/>
                  </a:cxn>
                </a:cxnLst>
                <a:rect l="0" t="0" r="r" b="b"/>
                <a:pathLst>
                  <a:path w="1442" h="1372">
                    <a:moveTo>
                      <a:pt x="316" y="1372"/>
                    </a:moveTo>
                    <a:lnTo>
                      <a:pt x="0" y="1372"/>
                    </a:lnTo>
                    <a:lnTo>
                      <a:pt x="240" y="0"/>
                    </a:lnTo>
                    <a:lnTo>
                      <a:pt x="770" y="0"/>
                    </a:lnTo>
                    <a:lnTo>
                      <a:pt x="822" y="2"/>
                    </a:lnTo>
                    <a:lnTo>
                      <a:pt x="870" y="8"/>
                    </a:lnTo>
                    <a:lnTo>
                      <a:pt x="912" y="16"/>
                    </a:lnTo>
                    <a:lnTo>
                      <a:pt x="952" y="26"/>
                    </a:lnTo>
                    <a:lnTo>
                      <a:pt x="984" y="36"/>
                    </a:lnTo>
                    <a:lnTo>
                      <a:pt x="1010" y="46"/>
                    </a:lnTo>
                    <a:lnTo>
                      <a:pt x="1030" y="54"/>
                    </a:lnTo>
                    <a:lnTo>
                      <a:pt x="1042" y="60"/>
                    </a:lnTo>
                    <a:lnTo>
                      <a:pt x="1046" y="62"/>
                    </a:lnTo>
                    <a:lnTo>
                      <a:pt x="1088" y="84"/>
                    </a:lnTo>
                    <a:lnTo>
                      <a:pt x="1126" y="106"/>
                    </a:lnTo>
                    <a:lnTo>
                      <a:pt x="1160" y="132"/>
                    </a:lnTo>
                    <a:lnTo>
                      <a:pt x="1192" y="156"/>
                    </a:lnTo>
                    <a:lnTo>
                      <a:pt x="1218" y="178"/>
                    </a:lnTo>
                    <a:lnTo>
                      <a:pt x="1238" y="198"/>
                    </a:lnTo>
                    <a:lnTo>
                      <a:pt x="1254" y="212"/>
                    </a:lnTo>
                    <a:lnTo>
                      <a:pt x="1264" y="222"/>
                    </a:lnTo>
                    <a:lnTo>
                      <a:pt x="1266" y="226"/>
                    </a:lnTo>
                    <a:lnTo>
                      <a:pt x="1314" y="286"/>
                    </a:lnTo>
                    <a:lnTo>
                      <a:pt x="1352" y="346"/>
                    </a:lnTo>
                    <a:lnTo>
                      <a:pt x="1382" y="406"/>
                    </a:lnTo>
                    <a:lnTo>
                      <a:pt x="1404" y="462"/>
                    </a:lnTo>
                    <a:lnTo>
                      <a:pt x="1420" y="514"/>
                    </a:lnTo>
                    <a:lnTo>
                      <a:pt x="1432" y="562"/>
                    </a:lnTo>
                    <a:lnTo>
                      <a:pt x="1438" y="602"/>
                    </a:lnTo>
                    <a:lnTo>
                      <a:pt x="1440" y="632"/>
                    </a:lnTo>
                    <a:lnTo>
                      <a:pt x="1442" y="652"/>
                    </a:lnTo>
                    <a:lnTo>
                      <a:pt x="1442" y="658"/>
                    </a:lnTo>
                    <a:lnTo>
                      <a:pt x="1338" y="656"/>
                    </a:lnTo>
                    <a:lnTo>
                      <a:pt x="1246" y="654"/>
                    </a:lnTo>
                    <a:lnTo>
                      <a:pt x="1164" y="656"/>
                    </a:lnTo>
                    <a:lnTo>
                      <a:pt x="1096" y="660"/>
                    </a:lnTo>
                    <a:lnTo>
                      <a:pt x="1038" y="664"/>
                    </a:lnTo>
                    <a:lnTo>
                      <a:pt x="994" y="668"/>
                    </a:lnTo>
                    <a:lnTo>
                      <a:pt x="962" y="672"/>
                    </a:lnTo>
                    <a:lnTo>
                      <a:pt x="944" y="674"/>
                    </a:lnTo>
                    <a:lnTo>
                      <a:pt x="936" y="674"/>
                    </a:lnTo>
                    <a:lnTo>
                      <a:pt x="844" y="688"/>
                    </a:lnTo>
                    <a:lnTo>
                      <a:pt x="758" y="706"/>
                    </a:lnTo>
                    <a:lnTo>
                      <a:pt x="680" y="726"/>
                    </a:lnTo>
                    <a:lnTo>
                      <a:pt x="610" y="746"/>
                    </a:lnTo>
                    <a:lnTo>
                      <a:pt x="548" y="768"/>
                    </a:lnTo>
                    <a:lnTo>
                      <a:pt x="494" y="788"/>
                    </a:lnTo>
                    <a:lnTo>
                      <a:pt x="448" y="808"/>
                    </a:lnTo>
                    <a:lnTo>
                      <a:pt x="410" y="828"/>
                    </a:lnTo>
                    <a:lnTo>
                      <a:pt x="378" y="844"/>
                    </a:lnTo>
                    <a:lnTo>
                      <a:pt x="358" y="856"/>
                    </a:lnTo>
                    <a:lnTo>
                      <a:pt x="344" y="864"/>
                    </a:lnTo>
                    <a:lnTo>
                      <a:pt x="340" y="866"/>
                    </a:lnTo>
                    <a:lnTo>
                      <a:pt x="286" y="902"/>
                    </a:lnTo>
                    <a:lnTo>
                      <a:pt x="242" y="940"/>
                    </a:lnTo>
                    <a:lnTo>
                      <a:pt x="210" y="974"/>
                    </a:lnTo>
                    <a:lnTo>
                      <a:pt x="184" y="1004"/>
                    </a:lnTo>
                    <a:lnTo>
                      <a:pt x="168" y="1032"/>
                    </a:lnTo>
                    <a:lnTo>
                      <a:pt x="156" y="1052"/>
                    </a:lnTo>
                    <a:lnTo>
                      <a:pt x="152" y="1066"/>
                    </a:lnTo>
                    <a:lnTo>
                      <a:pt x="150" y="1070"/>
                    </a:lnTo>
                    <a:lnTo>
                      <a:pt x="138" y="1116"/>
                    </a:lnTo>
                    <a:lnTo>
                      <a:pt x="138" y="1158"/>
                    </a:lnTo>
                    <a:lnTo>
                      <a:pt x="146" y="1196"/>
                    </a:lnTo>
                    <a:lnTo>
                      <a:pt x="162" y="1232"/>
                    </a:lnTo>
                    <a:lnTo>
                      <a:pt x="182" y="1264"/>
                    </a:lnTo>
                    <a:lnTo>
                      <a:pt x="206" y="1292"/>
                    </a:lnTo>
                    <a:lnTo>
                      <a:pt x="232" y="1316"/>
                    </a:lnTo>
                    <a:lnTo>
                      <a:pt x="258" y="1336"/>
                    </a:lnTo>
                    <a:lnTo>
                      <a:pt x="280" y="1352"/>
                    </a:lnTo>
                    <a:lnTo>
                      <a:pt x="300" y="1364"/>
                    </a:lnTo>
                    <a:lnTo>
                      <a:pt x="312" y="1370"/>
                    </a:lnTo>
                    <a:lnTo>
                      <a:pt x="316" y="1372"/>
                    </a:lnTo>
                    <a:close/>
                  </a:path>
                </a:pathLst>
              </a:custGeom>
              <a:solidFill>
                <a:srgbClr val="FF0000"/>
              </a:solidFill>
              <a:ln w="0">
                <a:noFill/>
                <a:prstDash val="solid"/>
                <a:round/>
                <a:headEnd/>
                <a:tailEnd/>
              </a:ln>
            </p:spPr>
            <p:txBody>
              <a:bodyPr/>
              <a:lstStyle/>
              <a:p>
                <a:pPr>
                  <a:defRPr/>
                </a:pPr>
                <a:endParaRPr lang="en-US"/>
              </a:p>
            </p:txBody>
          </p:sp>
          <p:sp>
            <p:nvSpPr>
              <p:cNvPr id="12" name="Freeform 62"/>
              <p:cNvSpPr>
                <a:spLocks noChangeAspect="1" noEditPoints="1"/>
              </p:cNvSpPr>
              <p:nvPr/>
            </p:nvSpPr>
            <p:spPr bwMode="auto">
              <a:xfrm>
                <a:off x="1813" y="228"/>
                <a:ext cx="692" cy="658"/>
              </a:xfrm>
              <a:custGeom>
                <a:avLst/>
                <a:gdLst/>
                <a:ahLst/>
                <a:cxnLst>
                  <a:cxn ang="0">
                    <a:pos x="0" y="654"/>
                  </a:cxn>
                  <a:cxn ang="0">
                    <a:pos x="116" y="0"/>
                  </a:cxn>
                  <a:cxn ang="0">
                    <a:pos x="402" y="0"/>
                  </a:cxn>
                  <a:cxn ang="0">
                    <a:pos x="458" y="4"/>
                  </a:cxn>
                  <a:cxn ang="0">
                    <a:pos x="506" y="10"/>
                  </a:cxn>
                  <a:cxn ang="0">
                    <a:pos x="552" y="22"/>
                  </a:cxn>
                  <a:cxn ang="0">
                    <a:pos x="590" y="40"/>
                  </a:cxn>
                  <a:cxn ang="0">
                    <a:pos x="624" y="64"/>
                  </a:cxn>
                  <a:cxn ang="0">
                    <a:pos x="650" y="92"/>
                  </a:cxn>
                  <a:cxn ang="0">
                    <a:pos x="672" y="124"/>
                  </a:cxn>
                  <a:cxn ang="0">
                    <a:pos x="686" y="164"/>
                  </a:cxn>
                  <a:cxn ang="0">
                    <a:pos x="694" y="208"/>
                  </a:cxn>
                  <a:cxn ang="0">
                    <a:pos x="694" y="258"/>
                  </a:cxn>
                  <a:cxn ang="0">
                    <a:pos x="688" y="314"/>
                  </a:cxn>
                  <a:cxn ang="0">
                    <a:pos x="672" y="382"/>
                  </a:cxn>
                  <a:cxn ang="0">
                    <a:pos x="650" y="442"/>
                  </a:cxn>
                  <a:cxn ang="0">
                    <a:pos x="620" y="496"/>
                  </a:cxn>
                  <a:cxn ang="0">
                    <a:pos x="586" y="540"/>
                  </a:cxn>
                  <a:cxn ang="0">
                    <a:pos x="548" y="576"/>
                  </a:cxn>
                  <a:cxn ang="0">
                    <a:pos x="502" y="604"/>
                  </a:cxn>
                  <a:cxn ang="0">
                    <a:pos x="454" y="626"/>
                  </a:cxn>
                  <a:cxn ang="0">
                    <a:pos x="400" y="642"/>
                  </a:cxn>
                  <a:cxn ang="0">
                    <a:pos x="342" y="650"/>
                  </a:cxn>
                  <a:cxn ang="0">
                    <a:pos x="282" y="654"/>
                  </a:cxn>
                  <a:cxn ang="0">
                    <a:pos x="0" y="654"/>
                  </a:cxn>
                  <a:cxn ang="0">
                    <a:pos x="242" y="500"/>
                  </a:cxn>
                  <a:cxn ang="0">
                    <a:pos x="286" y="500"/>
                  </a:cxn>
                  <a:cxn ang="0">
                    <a:pos x="328" y="498"/>
                  </a:cxn>
                  <a:cxn ang="0">
                    <a:pos x="364" y="488"/>
                  </a:cxn>
                  <a:cxn ang="0">
                    <a:pos x="394" y="470"/>
                  </a:cxn>
                  <a:cxn ang="0">
                    <a:pos x="422" y="446"/>
                  </a:cxn>
                  <a:cxn ang="0">
                    <a:pos x="444" y="414"/>
                  </a:cxn>
                  <a:cxn ang="0">
                    <a:pos x="460" y="374"/>
                  </a:cxn>
                  <a:cxn ang="0">
                    <a:pos x="472" y="326"/>
                  </a:cxn>
                  <a:cxn ang="0">
                    <a:pos x="478" y="278"/>
                  </a:cxn>
                  <a:cxn ang="0">
                    <a:pos x="478" y="240"/>
                  </a:cxn>
                  <a:cxn ang="0">
                    <a:pos x="472" y="210"/>
                  </a:cxn>
                  <a:cxn ang="0">
                    <a:pos x="460" y="188"/>
                  </a:cxn>
                  <a:cxn ang="0">
                    <a:pos x="440" y="172"/>
                  </a:cxn>
                  <a:cxn ang="0">
                    <a:pos x="416" y="160"/>
                  </a:cxn>
                  <a:cxn ang="0">
                    <a:pos x="382" y="154"/>
                  </a:cxn>
                  <a:cxn ang="0">
                    <a:pos x="344" y="152"/>
                  </a:cxn>
                  <a:cxn ang="0">
                    <a:pos x="302" y="152"/>
                  </a:cxn>
                  <a:cxn ang="0">
                    <a:pos x="242" y="500"/>
                  </a:cxn>
                </a:cxnLst>
                <a:rect l="0" t="0" r="r" b="b"/>
                <a:pathLst>
                  <a:path w="694" h="654">
                    <a:moveTo>
                      <a:pt x="0" y="654"/>
                    </a:moveTo>
                    <a:lnTo>
                      <a:pt x="116" y="0"/>
                    </a:lnTo>
                    <a:lnTo>
                      <a:pt x="402" y="0"/>
                    </a:lnTo>
                    <a:lnTo>
                      <a:pt x="458" y="4"/>
                    </a:lnTo>
                    <a:lnTo>
                      <a:pt x="506" y="10"/>
                    </a:lnTo>
                    <a:lnTo>
                      <a:pt x="552" y="22"/>
                    </a:lnTo>
                    <a:lnTo>
                      <a:pt x="590" y="40"/>
                    </a:lnTo>
                    <a:lnTo>
                      <a:pt x="624" y="64"/>
                    </a:lnTo>
                    <a:lnTo>
                      <a:pt x="650" y="92"/>
                    </a:lnTo>
                    <a:lnTo>
                      <a:pt x="672" y="124"/>
                    </a:lnTo>
                    <a:lnTo>
                      <a:pt x="686" y="164"/>
                    </a:lnTo>
                    <a:lnTo>
                      <a:pt x="694" y="208"/>
                    </a:lnTo>
                    <a:lnTo>
                      <a:pt x="694" y="258"/>
                    </a:lnTo>
                    <a:lnTo>
                      <a:pt x="688" y="314"/>
                    </a:lnTo>
                    <a:lnTo>
                      <a:pt x="672" y="382"/>
                    </a:lnTo>
                    <a:lnTo>
                      <a:pt x="650" y="442"/>
                    </a:lnTo>
                    <a:lnTo>
                      <a:pt x="620" y="496"/>
                    </a:lnTo>
                    <a:lnTo>
                      <a:pt x="586" y="540"/>
                    </a:lnTo>
                    <a:lnTo>
                      <a:pt x="548" y="576"/>
                    </a:lnTo>
                    <a:lnTo>
                      <a:pt x="502" y="604"/>
                    </a:lnTo>
                    <a:lnTo>
                      <a:pt x="454" y="626"/>
                    </a:lnTo>
                    <a:lnTo>
                      <a:pt x="400" y="642"/>
                    </a:lnTo>
                    <a:lnTo>
                      <a:pt x="342" y="650"/>
                    </a:lnTo>
                    <a:lnTo>
                      <a:pt x="282" y="654"/>
                    </a:lnTo>
                    <a:lnTo>
                      <a:pt x="0" y="654"/>
                    </a:lnTo>
                    <a:close/>
                    <a:moveTo>
                      <a:pt x="242" y="500"/>
                    </a:moveTo>
                    <a:lnTo>
                      <a:pt x="286" y="500"/>
                    </a:lnTo>
                    <a:lnTo>
                      <a:pt x="328" y="498"/>
                    </a:lnTo>
                    <a:lnTo>
                      <a:pt x="364" y="488"/>
                    </a:lnTo>
                    <a:lnTo>
                      <a:pt x="394" y="470"/>
                    </a:lnTo>
                    <a:lnTo>
                      <a:pt x="422" y="446"/>
                    </a:lnTo>
                    <a:lnTo>
                      <a:pt x="444" y="414"/>
                    </a:lnTo>
                    <a:lnTo>
                      <a:pt x="460" y="374"/>
                    </a:lnTo>
                    <a:lnTo>
                      <a:pt x="472" y="326"/>
                    </a:lnTo>
                    <a:lnTo>
                      <a:pt x="478" y="278"/>
                    </a:lnTo>
                    <a:lnTo>
                      <a:pt x="478" y="240"/>
                    </a:lnTo>
                    <a:lnTo>
                      <a:pt x="472" y="210"/>
                    </a:lnTo>
                    <a:lnTo>
                      <a:pt x="460" y="188"/>
                    </a:lnTo>
                    <a:lnTo>
                      <a:pt x="440" y="172"/>
                    </a:lnTo>
                    <a:lnTo>
                      <a:pt x="416" y="160"/>
                    </a:lnTo>
                    <a:lnTo>
                      <a:pt x="382" y="154"/>
                    </a:lnTo>
                    <a:lnTo>
                      <a:pt x="344" y="152"/>
                    </a:lnTo>
                    <a:lnTo>
                      <a:pt x="302" y="152"/>
                    </a:lnTo>
                    <a:lnTo>
                      <a:pt x="242" y="500"/>
                    </a:lnTo>
                    <a:close/>
                  </a:path>
                </a:pathLst>
              </a:custGeom>
              <a:solidFill>
                <a:srgbClr val="000000"/>
              </a:solidFill>
              <a:ln w="0">
                <a:noFill/>
                <a:prstDash val="solid"/>
                <a:round/>
                <a:headEnd/>
                <a:tailEnd/>
              </a:ln>
            </p:spPr>
            <p:txBody>
              <a:bodyPr/>
              <a:lstStyle/>
              <a:p>
                <a:pPr>
                  <a:defRPr/>
                </a:pPr>
                <a:endParaRPr lang="en-US"/>
              </a:p>
            </p:txBody>
          </p:sp>
          <p:sp>
            <p:nvSpPr>
              <p:cNvPr id="13" name="Freeform 63"/>
              <p:cNvSpPr>
                <a:spLocks noChangeAspect="1"/>
              </p:cNvSpPr>
              <p:nvPr/>
            </p:nvSpPr>
            <p:spPr bwMode="auto">
              <a:xfrm>
                <a:off x="2511" y="412"/>
                <a:ext cx="558" cy="487"/>
              </a:xfrm>
              <a:custGeom>
                <a:avLst/>
                <a:gdLst/>
                <a:ahLst/>
                <a:cxnLst>
                  <a:cxn ang="0">
                    <a:pos x="490" y="476"/>
                  </a:cxn>
                  <a:cxn ang="0">
                    <a:pos x="314" y="476"/>
                  </a:cxn>
                  <a:cxn ang="0">
                    <a:pos x="326" y="406"/>
                  </a:cxn>
                  <a:cxn ang="0">
                    <a:pos x="292" y="440"/>
                  </a:cxn>
                  <a:cxn ang="0">
                    <a:pos x="258" y="464"/>
                  </a:cxn>
                  <a:cxn ang="0">
                    <a:pos x="222" y="478"/>
                  </a:cxn>
                  <a:cxn ang="0">
                    <a:pos x="184" y="486"/>
                  </a:cxn>
                  <a:cxn ang="0">
                    <a:pos x="140" y="488"/>
                  </a:cxn>
                  <a:cxn ang="0">
                    <a:pos x="104" y="486"/>
                  </a:cxn>
                  <a:cxn ang="0">
                    <a:pos x="72" y="476"/>
                  </a:cxn>
                  <a:cxn ang="0">
                    <a:pos x="46" y="462"/>
                  </a:cxn>
                  <a:cxn ang="0">
                    <a:pos x="26" y="440"/>
                  </a:cxn>
                  <a:cxn ang="0">
                    <a:pos x="10" y="412"/>
                  </a:cxn>
                  <a:cxn ang="0">
                    <a:pos x="2" y="378"/>
                  </a:cxn>
                  <a:cxn ang="0">
                    <a:pos x="0" y="338"/>
                  </a:cxn>
                  <a:cxn ang="0">
                    <a:pos x="6" y="290"/>
                  </a:cxn>
                  <a:cxn ang="0">
                    <a:pos x="56" y="0"/>
                  </a:cxn>
                  <a:cxn ang="0">
                    <a:pos x="244" y="0"/>
                  </a:cxn>
                  <a:cxn ang="0">
                    <a:pos x="200" y="256"/>
                  </a:cxn>
                  <a:cxn ang="0">
                    <a:pos x="196" y="286"/>
                  </a:cxn>
                  <a:cxn ang="0">
                    <a:pos x="198" y="308"/>
                  </a:cxn>
                  <a:cxn ang="0">
                    <a:pos x="204" y="324"/>
                  </a:cxn>
                  <a:cxn ang="0">
                    <a:pos x="216" y="336"/>
                  </a:cxn>
                  <a:cxn ang="0">
                    <a:pos x="232" y="342"/>
                  </a:cxn>
                  <a:cxn ang="0">
                    <a:pos x="252" y="342"/>
                  </a:cxn>
                  <a:cxn ang="0">
                    <a:pos x="278" y="340"/>
                  </a:cxn>
                  <a:cxn ang="0">
                    <a:pos x="298" y="330"/>
                  </a:cxn>
                  <a:cxn ang="0">
                    <a:pos x="314" y="314"/>
                  </a:cxn>
                  <a:cxn ang="0">
                    <a:pos x="326" y="290"/>
                  </a:cxn>
                  <a:cxn ang="0">
                    <a:pos x="336" y="262"/>
                  </a:cxn>
                  <a:cxn ang="0">
                    <a:pos x="344" y="228"/>
                  </a:cxn>
                  <a:cxn ang="0">
                    <a:pos x="384" y="0"/>
                  </a:cxn>
                  <a:cxn ang="0">
                    <a:pos x="572" y="0"/>
                  </a:cxn>
                  <a:cxn ang="0">
                    <a:pos x="490" y="476"/>
                  </a:cxn>
                </a:cxnLst>
                <a:rect l="0" t="0" r="r" b="b"/>
                <a:pathLst>
                  <a:path w="572" h="488">
                    <a:moveTo>
                      <a:pt x="490" y="476"/>
                    </a:moveTo>
                    <a:lnTo>
                      <a:pt x="314" y="476"/>
                    </a:lnTo>
                    <a:lnTo>
                      <a:pt x="326" y="406"/>
                    </a:lnTo>
                    <a:lnTo>
                      <a:pt x="292" y="440"/>
                    </a:lnTo>
                    <a:lnTo>
                      <a:pt x="258" y="464"/>
                    </a:lnTo>
                    <a:lnTo>
                      <a:pt x="222" y="478"/>
                    </a:lnTo>
                    <a:lnTo>
                      <a:pt x="184" y="486"/>
                    </a:lnTo>
                    <a:lnTo>
                      <a:pt x="140" y="488"/>
                    </a:lnTo>
                    <a:lnTo>
                      <a:pt x="104" y="486"/>
                    </a:lnTo>
                    <a:lnTo>
                      <a:pt x="72" y="476"/>
                    </a:lnTo>
                    <a:lnTo>
                      <a:pt x="46" y="462"/>
                    </a:lnTo>
                    <a:lnTo>
                      <a:pt x="26" y="440"/>
                    </a:lnTo>
                    <a:lnTo>
                      <a:pt x="10" y="412"/>
                    </a:lnTo>
                    <a:lnTo>
                      <a:pt x="2" y="378"/>
                    </a:lnTo>
                    <a:lnTo>
                      <a:pt x="0" y="338"/>
                    </a:lnTo>
                    <a:lnTo>
                      <a:pt x="6" y="290"/>
                    </a:lnTo>
                    <a:lnTo>
                      <a:pt x="56" y="0"/>
                    </a:lnTo>
                    <a:lnTo>
                      <a:pt x="244" y="0"/>
                    </a:lnTo>
                    <a:lnTo>
                      <a:pt x="200" y="256"/>
                    </a:lnTo>
                    <a:lnTo>
                      <a:pt x="196" y="286"/>
                    </a:lnTo>
                    <a:lnTo>
                      <a:pt x="198" y="308"/>
                    </a:lnTo>
                    <a:lnTo>
                      <a:pt x="204" y="324"/>
                    </a:lnTo>
                    <a:lnTo>
                      <a:pt x="216" y="336"/>
                    </a:lnTo>
                    <a:lnTo>
                      <a:pt x="232" y="342"/>
                    </a:lnTo>
                    <a:lnTo>
                      <a:pt x="252" y="342"/>
                    </a:lnTo>
                    <a:lnTo>
                      <a:pt x="278" y="340"/>
                    </a:lnTo>
                    <a:lnTo>
                      <a:pt x="298" y="330"/>
                    </a:lnTo>
                    <a:lnTo>
                      <a:pt x="314" y="314"/>
                    </a:lnTo>
                    <a:lnTo>
                      <a:pt x="326" y="290"/>
                    </a:lnTo>
                    <a:lnTo>
                      <a:pt x="336" y="262"/>
                    </a:lnTo>
                    <a:lnTo>
                      <a:pt x="344" y="228"/>
                    </a:lnTo>
                    <a:lnTo>
                      <a:pt x="384" y="0"/>
                    </a:lnTo>
                    <a:lnTo>
                      <a:pt x="572" y="0"/>
                    </a:lnTo>
                    <a:lnTo>
                      <a:pt x="490" y="476"/>
                    </a:lnTo>
                    <a:close/>
                  </a:path>
                </a:pathLst>
              </a:custGeom>
              <a:solidFill>
                <a:srgbClr val="000000"/>
              </a:solidFill>
              <a:ln w="0">
                <a:noFill/>
                <a:prstDash val="solid"/>
                <a:round/>
                <a:headEnd/>
                <a:tailEnd/>
              </a:ln>
            </p:spPr>
            <p:txBody>
              <a:bodyPr/>
              <a:lstStyle/>
              <a:p>
                <a:pPr>
                  <a:defRPr/>
                </a:pPr>
                <a:endParaRPr lang="en-US"/>
              </a:p>
            </p:txBody>
          </p:sp>
          <p:sp>
            <p:nvSpPr>
              <p:cNvPr id="14" name="Freeform 64"/>
              <p:cNvSpPr>
                <a:spLocks noChangeAspect="1"/>
              </p:cNvSpPr>
              <p:nvPr/>
            </p:nvSpPr>
            <p:spPr bwMode="auto">
              <a:xfrm>
                <a:off x="3063" y="228"/>
                <a:ext cx="609" cy="658"/>
              </a:xfrm>
              <a:custGeom>
                <a:avLst/>
                <a:gdLst/>
                <a:ahLst/>
                <a:cxnLst>
                  <a:cxn ang="0">
                    <a:pos x="212" y="520"/>
                  </a:cxn>
                  <a:cxn ang="0">
                    <a:pos x="188" y="654"/>
                  </a:cxn>
                  <a:cxn ang="0">
                    <a:pos x="0" y="654"/>
                  </a:cxn>
                  <a:cxn ang="0">
                    <a:pos x="114" y="0"/>
                  </a:cxn>
                  <a:cxn ang="0">
                    <a:pos x="304" y="0"/>
                  </a:cxn>
                  <a:cxn ang="0">
                    <a:pos x="246" y="324"/>
                  </a:cxn>
                  <a:cxn ang="0">
                    <a:pos x="392" y="178"/>
                  </a:cxn>
                  <a:cxn ang="0">
                    <a:pos x="612" y="178"/>
                  </a:cxn>
                  <a:cxn ang="0">
                    <a:pos x="404" y="362"/>
                  </a:cxn>
                  <a:cxn ang="0">
                    <a:pos x="552" y="654"/>
                  </a:cxn>
                  <a:cxn ang="0">
                    <a:pos x="324" y="654"/>
                  </a:cxn>
                  <a:cxn ang="0">
                    <a:pos x="254" y="484"/>
                  </a:cxn>
                  <a:cxn ang="0">
                    <a:pos x="212" y="520"/>
                  </a:cxn>
                </a:cxnLst>
                <a:rect l="0" t="0" r="r" b="b"/>
                <a:pathLst>
                  <a:path w="612" h="654">
                    <a:moveTo>
                      <a:pt x="212" y="520"/>
                    </a:moveTo>
                    <a:lnTo>
                      <a:pt x="188" y="654"/>
                    </a:lnTo>
                    <a:lnTo>
                      <a:pt x="0" y="654"/>
                    </a:lnTo>
                    <a:lnTo>
                      <a:pt x="114" y="0"/>
                    </a:lnTo>
                    <a:lnTo>
                      <a:pt x="304" y="0"/>
                    </a:lnTo>
                    <a:lnTo>
                      <a:pt x="246" y="324"/>
                    </a:lnTo>
                    <a:lnTo>
                      <a:pt x="392" y="178"/>
                    </a:lnTo>
                    <a:lnTo>
                      <a:pt x="612" y="178"/>
                    </a:lnTo>
                    <a:lnTo>
                      <a:pt x="404" y="362"/>
                    </a:lnTo>
                    <a:lnTo>
                      <a:pt x="552" y="654"/>
                    </a:lnTo>
                    <a:lnTo>
                      <a:pt x="324" y="654"/>
                    </a:lnTo>
                    <a:lnTo>
                      <a:pt x="254" y="484"/>
                    </a:lnTo>
                    <a:lnTo>
                      <a:pt x="212" y="520"/>
                    </a:lnTo>
                    <a:close/>
                  </a:path>
                </a:pathLst>
              </a:custGeom>
              <a:solidFill>
                <a:srgbClr val="000000"/>
              </a:solidFill>
              <a:ln w="0">
                <a:noFill/>
                <a:prstDash val="solid"/>
                <a:round/>
                <a:headEnd/>
                <a:tailEnd/>
              </a:ln>
            </p:spPr>
            <p:txBody>
              <a:bodyPr/>
              <a:lstStyle/>
              <a:p>
                <a:pPr>
                  <a:defRPr/>
                </a:pPr>
                <a:endParaRPr lang="en-US"/>
              </a:p>
            </p:txBody>
          </p:sp>
          <p:sp>
            <p:nvSpPr>
              <p:cNvPr id="15" name="Freeform 65"/>
              <p:cNvSpPr>
                <a:spLocks noChangeAspect="1" noEditPoints="1"/>
              </p:cNvSpPr>
              <p:nvPr/>
            </p:nvSpPr>
            <p:spPr bwMode="auto">
              <a:xfrm>
                <a:off x="3615" y="393"/>
                <a:ext cx="546" cy="506"/>
              </a:xfrm>
              <a:custGeom>
                <a:avLst/>
                <a:gdLst/>
                <a:ahLst/>
                <a:cxnLst>
                  <a:cxn ang="0">
                    <a:pos x="186" y="294"/>
                  </a:cxn>
                  <a:cxn ang="0">
                    <a:pos x="186" y="326"/>
                  </a:cxn>
                  <a:cxn ang="0">
                    <a:pos x="194" y="352"/>
                  </a:cxn>
                  <a:cxn ang="0">
                    <a:pos x="212" y="372"/>
                  </a:cxn>
                  <a:cxn ang="0">
                    <a:pos x="236" y="384"/>
                  </a:cxn>
                  <a:cxn ang="0">
                    <a:pos x="264" y="388"/>
                  </a:cxn>
                  <a:cxn ang="0">
                    <a:pos x="286" y="386"/>
                  </a:cxn>
                  <a:cxn ang="0">
                    <a:pos x="306" y="378"/>
                  </a:cxn>
                  <a:cxn ang="0">
                    <a:pos x="326" y="364"/>
                  </a:cxn>
                  <a:cxn ang="0">
                    <a:pos x="342" y="346"/>
                  </a:cxn>
                  <a:cxn ang="0">
                    <a:pos x="522" y="346"/>
                  </a:cxn>
                  <a:cxn ang="0">
                    <a:pos x="498" y="386"/>
                  </a:cxn>
                  <a:cxn ang="0">
                    <a:pos x="470" y="420"/>
                  </a:cxn>
                  <a:cxn ang="0">
                    <a:pos x="436" y="448"/>
                  </a:cxn>
                  <a:cxn ang="0">
                    <a:pos x="398" y="468"/>
                  </a:cxn>
                  <a:cxn ang="0">
                    <a:pos x="358" y="484"/>
                  </a:cxn>
                  <a:cxn ang="0">
                    <a:pos x="316" y="494"/>
                  </a:cxn>
                  <a:cxn ang="0">
                    <a:pos x="274" y="500"/>
                  </a:cxn>
                  <a:cxn ang="0">
                    <a:pos x="232" y="502"/>
                  </a:cxn>
                  <a:cxn ang="0">
                    <a:pos x="182" y="500"/>
                  </a:cxn>
                  <a:cxn ang="0">
                    <a:pos x="138" y="490"/>
                  </a:cxn>
                  <a:cxn ang="0">
                    <a:pos x="98" y="474"/>
                  </a:cxn>
                  <a:cxn ang="0">
                    <a:pos x="64" y="452"/>
                  </a:cxn>
                  <a:cxn ang="0">
                    <a:pos x="38" y="424"/>
                  </a:cxn>
                  <a:cxn ang="0">
                    <a:pos x="18" y="392"/>
                  </a:cxn>
                  <a:cxn ang="0">
                    <a:pos x="4" y="352"/>
                  </a:cxn>
                  <a:cxn ang="0">
                    <a:pos x="0" y="306"/>
                  </a:cxn>
                  <a:cxn ang="0">
                    <a:pos x="4" y="256"/>
                  </a:cxn>
                  <a:cxn ang="0">
                    <a:pos x="20" y="200"/>
                  </a:cxn>
                  <a:cxn ang="0">
                    <a:pos x="44" y="150"/>
                  </a:cxn>
                  <a:cxn ang="0">
                    <a:pos x="76" y="106"/>
                  </a:cxn>
                  <a:cxn ang="0">
                    <a:pos x="116" y="70"/>
                  </a:cxn>
                  <a:cxn ang="0">
                    <a:pos x="160" y="40"/>
                  </a:cxn>
                  <a:cxn ang="0">
                    <a:pos x="210" y="18"/>
                  </a:cxn>
                  <a:cxn ang="0">
                    <a:pos x="262" y="6"/>
                  </a:cxn>
                  <a:cxn ang="0">
                    <a:pos x="320" y="0"/>
                  </a:cxn>
                  <a:cxn ang="0">
                    <a:pos x="374" y="6"/>
                  </a:cxn>
                  <a:cxn ang="0">
                    <a:pos x="422" y="18"/>
                  </a:cxn>
                  <a:cxn ang="0">
                    <a:pos x="464" y="38"/>
                  </a:cxn>
                  <a:cxn ang="0">
                    <a:pos x="498" y="66"/>
                  </a:cxn>
                  <a:cxn ang="0">
                    <a:pos x="524" y="100"/>
                  </a:cxn>
                  <a:cxn ang="0">
                    <a:pos x="542" y="142"/>
                  </a:cxn>
                  <a:cxn ang="0">
                    <a:pos x="552" y="188"/>
                  </a:cxn>
                  <a:cxn ang="0">
                    <a:pos x="554" y="238"/>
                  </a:cxn>
                  <a:cxn ang="0">
                    <a:pos x="546" y="294"/>
                  </a:cxn>
                  <a:cxn ang="0">
                    <a:pos x="186" y="294"/>
                  </a:cxn>
                  <a:cxn ang="0">
                    <a:pos x="374" y="198"/>
                  </a:cxn>
                  <a:cxn ang="0">
                    <a:pos x="374" y="172"/>
                  </a:cxn>
                  <a:cxn ang="0">
                    <a:pos x="366" y="150"/>
                  </a:cxn>
                  <a:cxn ang="0">
                    <a:pos x="352" y="132"/>
                  </a:cxn>
                  <a:cxn ang="0">
                    <a:pos x="330" y="120"/>
                  </a:cxn>
                  <a:cxn ang="0">
                    <a:pos x="306" y="116"/>
                  </a:cxn>
                  <a:cxn ang="0">
                    <a:pos x="274" y="120"/>
                  </a:cxn>
                  <a:cxn ang="0">
                    <a:pos x="248" y="130"/>
                  </a:cxn>
                  <a:cxn ang="0">
                    <a:pos x="228" y="148"/>
                  </a:cxn>
                  <a:cxn ang="0">
                    <a:pos x="212" y="170"/>
                  </a:cxn>
                  <a:cxn ang="0">
                    <a:pos x="204" y="198"/>
                  </a:cxn>
                  <a:cxn ang="0">
                    <a:pos x="374" y="198"/>
                  </a:cxn>
                </a:cxnLst>
                <a:rect l="0" t="0" r="r" b="b"/>
                <a:pathLst>
                  <a:path w="554" h="502">
                    <a:moveTo>
                      <a:pt x="186" y="294"/>
                    </a:moveTo>
                    <a:lnTo>
                      <a:pt x="186" y="326"/>
                    </a:lnTo>
                    <a:lnTo>
                      <a:pt x="194" y="352"/>
                    </a:lnTo>
                    <a:lnTo>
                      <a:pt x="212" y="372"/>
                    </a:lnTo>
                    <a:lnTo>
                      <a:pt x="236" y="384"/>
                    </a:lnTo>
                    <a:lnTo>
                      <a:pt x="264" y="388"/>
                    </a:lnTo>
                    <a:lnTo>
                      <a:pt x="286" y="386"/>
                    </a:lnTo>
                    <a:lnTo>
                      <a:pt x="306" y="378"/>
                    </a:lnTo>
                    <a:lnTo>
                      <a:pt x="326" y="364"/>
                    </a:lnTo>
                    <a:lnTo>
                      <a:pt x="342" y="346"/>
                    </a:lnTo>
                    <a:lnTo>
                      <a:pt x="522" y="346"/>
                    </a:lnTo>
                    <a:lnTo>
                      <a:pt x="498" y="386"/>
                    </a:lnTo>
                    <a:lnTo>
                      <a:pt x="470" y="420"/>
                    </a:lnTo>
                    <a:lnTo>
                      <a:pt x="436" y="448"/>
                    </a:lnTo>
                    <a:lnTo>
                      <a:pt x="398" y="468"/>
                    </a:lnTo>
                    <a:lnTo>
                      <a:pt x="358" y="484"/>
                    </a:lnTo>
                    <a:lnTo>
                      <a:pt x="316" y="494"/>
                    </a:lnTo>
                    <a:lnTo>
                      <a:pt x="274" y="500"/>
                    </a:lnTo>
                    <a:lnTo>
                      <a:pt x="232" y="502"/>
                    </a:lnTo>
                    <a:lnTo>
                      <a:pt x="182" y="500"/>
                    </a:lnTo>
                    <a:lnTo>
                      <a:pt x="138" y="490"/>
                    </a:lnTo>
                    <a:lnTo>
                      <a:pt x="98" y="474"/>
                    </a:lnTo>
                    <a:lnTo>
                      <a:pt x="64" y="452"/>
                    </a:lnTo>
                    <a:lnTo>
                      <a:pt x="38" y="424"/>
                    </a:lnTo>
                    <a:lnTo>
                      <a:pt x="18" y="392"/>
                    </a:lnTo>
                    <a:lnTo>
                      <a:pt x="4" y="352"/>
                    </a:lnTo>
                    <a:lnTo>
                      <a:pt x="0" y="306"/>
                    </a:lnTo>
                    <a:lnTo>
                      <a:pt x="4" y="256"/>
                    </a:lnTo>
                    <a:lnTo>
                      <a:pt x="20" y="200"/>
                    </a:lnTo>
                    <a:lnTo>
                      <a:pt x="44" y="150"/>
                    </a:lnTo>
                    <a:lnTo>
                      <a:pt x="76" y="106"/>
                    </a:lnTo>
                    <a:lnTo>
                      <a:pt x="116" y="70"/>
                    </a:lnTo>
                    <a:lnTo>
                      <a:pt x="160" y="40"/>
                    </a:lnTo>
                    <a:lnTo>
                      <a:pt x="210" y="18"/>
                    </a:lnTo>
                    <a:lnTo>
                      <a:pt x="262" y="6"/>
                    </a:lnTo>
                    <a:lnTo>
                      <a:pt x="320" y="0"/>
                    </a:lnTo>
                    <a:lnTo>
                      <a:pt x="374" y="6"/>
                    </a:lnTo>
                    <a:lnTo>
                      <a:pt x="422" y="18"/>
                    </a:lnTo>
                    <a:lnTo>
                      <a:pt x="464" y="38"/>
                    </a:lnTo>
                    <a:lnTo>
                      <a:pt x="498" y="66"/>
                    </a:lnTo>
                    <a:lnTo>
                      <a:pt x="524" y="100"/>
                    </a:lnTo>
                    <a:lnTo>
                      <a:pt x="542" y="142"/>
                    </a:lnTo>
                    <a:lnTo>
                      <a:pt x="552" y="188"/>
                    </a:lnTo>
                    <a:lnTo>
                      <a:pt x="554" y="238"/>
                    </a:lnTo>
                    <a:lnTo>
                      <a:pt x="546" y="294"/>
                    </a:lnTo>
                    <a:lnTo>
                      <a:pt x="186" y="294"/>
                    </a:lnTo>
                    <a:close/>
                    <a:moveTo>
                      <a:pt x="374" y="198"/>
                    </a:moveTo>
                    <a:lnTo>
                      <a:pt x="374" y="172"/>
                    </a:lnTo>
                    <a:lnTo>
                      <a:pt x="366" y="150"/>
                    </a:lnTo>
                    <a:lnTo>
                      <a:pt x="352" y="132"/>
                    </a:lnTo>
                    <a:lnTo>
                      <a:pt x="330" y="120"/>
                    </a:lnTo>
                    <a:lnTo>
                      <a:pt x="306" y="116"/>
                    </a:lnTo>
                    <a:lnTo>
                      <a:pt x="274" y="120"/>
                    </a:lnTo>
                    <a:lnTo>
                      <a:pt x="248" y="130"/>
                    </a:lnTo>
                    <a:lnTo>
                      <a:pt x="228" y="148"/>
                    </a:lnTo>
                    <a:lnTo>
                      <a:pt x="212" y="170"/>
                    </a:lnTo>
                    <a:lnTo>
                      <a:pt x="204" y="198"/>
                    </a:lnTo>
                    <a:lnTo>
                      <a:pt x="374" y="198"/>
                    </a:lnTo>
                    <a:close/>
                  </a:path>
                </a:pathLst>
              </a:custGeom>
              <a:solidFill>
                <a:srgbClr val="000000"/>
              </a:solidFill>
              <a:ln w="0">
                <a:noFill/>
                <a:prstDash val="solid"/>
                <a:round/>
                <a:headEnd/>
                <a:tailEnd/>
              </a:ln>
            </p:spPr>
            <p:txBody>
              <a:bodyPr/>
              <a:lstStyle/>
              <a:p>
                <a:pPr>
                  <a:defRPr/>
                </a:pPr>
                <a:endParaRPr lang="en-US"/>
              </a:p>
            </p:txBody>
          </p:sp>
          <p:sp>
            <p:nvSpPr>
              <p:cNvPr id="16" name="Freeform 66"/>
              <p:cNvSpPr>
                <a:spLocks noChangeAspect="1"/>
              </p:cNvSpPr>
              <p:nvPr/>
            </p:nvSpPr>
            <p:spPr bwMode="auto">
              <a:xfrm>
                <a:off x="1686" y="956"/>
                <a:ext cx="647" cy="652"/>
              </a:xfrm>
              <a:custGeom>
                <a:avLst/>
                <a:gdLst/>
                <a:ahLst/>
                <a:cxnLst>
                  <a:cxn ang="0">
                    <a:pos x="0" y="652"/>
                  </a:cxn>
                  <a:cxn ang="0">
                    <a:pos x="116" y="0"/>
                  </a:cxn>
                  <a:cxn ang="0">
                    <a:pos x="648" y="0"/>
                  </a:cxn>
                  <a:cxn ang="0">
                    <a:pos x="620" y="152"/>
                  </a:cxn>
                  <a:cxn ang="0">
                    <a:pos x="302" y="152"/>
                  </a:cxn>
                  <a:cxn ang="0">
                    <a:pos x="286" y="246"/>
                  </a:cxn>
                  <a:cxn ang="0">
                    <a:pos x="556" y="246"/>
                  </a:cxn>
                  <a:cxn ang="0">
                    <a:pos x="528" y="398"/>
                  </a:cxn>
                  <a:cxn ang="0">
                    <a:pos x="260" y="398"/>
                  </a:cxn>
                  <a:cxn ang="0">
                    <a:pos x="240" y="500"/>
                  </a:cxn>
                  <a:cxn ang="0">
                    <a:pos x="572" y="500"/>
                  </a:cxn>
                  <a:cxn ang="0">
                    <a:pos x="546" y="652"/>
                  </a:cxn>
                  <a:cxn ang="0">
                    <a:pos x="0" y="652"/>
                  </a:cxn>
                </a:cxnLst>
                <a:rect l="0" t="0" r="r" b="b"/>
                <a:pathLst>
                  <a:path w="648" h="652">
                    <a:moveTo>
                      <a:pt x="0" y="652"/>
                    </a:moveTo>
                    <a:lnTo>
                      <a:pt x="116" y="0"/>
                    </a:lnTo>
                    <a:lnTo>
                      <a:pt x="648" y="0"/>
                    </a:lnTo>
                    <a:lnTo>
                      <a:pt x="620" y="152"/>
                    </a:lnTo>
                    <a:lnTo>
                      <a:pt x="302" y="152"/>
                    </a:lnTo>
                    <a:lnTo>
                      <a:pt x="286" y="246"/>
                    </a:lnTo>
                    <a:lnTo>
                      <a:pt x="556" y="246"/>
                    </a:lnTo>
                    <a:lnTo>
                      <a:pt x="528" y="398"/>
                    </a:lnTo>
                    <a:lnTo>
                      <a:pt x="260" y="398"/>
                    </a:lnTo>
                    <a:lnTo>
                      <a:pt x="240" y="500"/>
                    </a:lnTo>
                    <a:lnTo>
                      <a:pt x="572" y="500"/>
                    </a:lnTo>
                    <a:lnTo>
                      <a:pt x="546" y="652"/>
                    </a:lnTo>
                    <a:lnTo>
                      <a:pt x="0" y="652"/>
                    </a:lnTo>
                    <a:close/>
                  </a:path>
                </a:pathLst>
              </a:custGeom>
              <a:solidFill>
                <a:srgbClr val="000000"/>
              </a:solidFill>
              <a:ln w="0">
                <a:noFill/>
                <a:prstDash val="solid"/>
                <a:round/>
                <a:headEnd/>
                <a:tailEnd/>
              </a:ln>
            </p:spPr>
            <p:txBody>
              <a:bodyPr/>
              <a:lstStyle/>
              <a:p>
                <a:pPr>
                  <a:defRPr/>
                </a:pPr>
                <a:endParaRPr lang="en-US"/>
              </a:p>
            </p:txBody>
          </p:sp>
          <p:sp>
            <p:nvSpPr>
              <p:cNvPr id="17" name="Freeform 67"/>
              <p:cNvSpPr>
                <a:spLocks noChangeAspect="1"/>
              </p:cNvSpPr>
              <p:nvPr/>
            </p:nvSpPr>
            <p:spPr bwMode="auto">
              <a:xfrm>
                <a:off x="2301" y="1120"/>
                <a:ext cx="558" cy="487"/>
              </a:xfrm>
              <a:custGeom>
                <a:avLst/>
                <a:gdLst/>
                <a:ahLst/>
                <a:cxnLst>
                  <a:cxn ang="0">
                    <a:pos x="82" y="14"/>
                  </a:cxn>
                  <a:cxn ang="0">
                    <a:pos x="256" y="14"/>
                  </a:cxn>
                  <a:cxn ang="0">
                    <a:pos x="242" y="88"/>
                  </a:cxn>
                  <a:cxn ang="0">
                    <a:pos x="274" y="56"/>
                  </a:cxn>
                  <a:cxn ang="0">
                    <a:pos x="306" y="32"/>
                  </a:cxn>
                  <a:cxn ang="0">
                    <a:pos x="340" y="14"/>
                  </a:cxn>
                  <a:cxn ang="0">
                    <a:pos x="378" y="4"/>
                  </a:cxn>
                  <a:cxn ang="0">
                    <a:pos x="418" y="0"/>
                  </a:cxn>
                  <a:cxn ang="0">
                    <a:pos x="462" y="4"/>
                  </a:cxn>
                  <a:cxn ang="0">
                    <a:pos x="498" y="14"/>
                  </a:cxn>
                  <a:cxn ang="0">
                    <a:pos x="526" y="30"/>
                  </a:cxn>
                  <a:cxn ang="0">
                    <a:pos x="548" y="54"/>
                  </a:cxn>
                  <a:cxn ang="0">
                    <a:pos x="562" y="82"/>
                  </a:cxn>
                  <a:cxn ang="0">
                    <a:pos x="570" y="118"/>
                  </a:cxn>
                  <a:cxn ang="0">
                    <a:pos x="572" y="158"/>
                  </a:cxn>
                  <a:cxn ang="0">
                    <a:pos x="566" y="204"/>
                  </a:cxn>
                  <a:cxn ang="0">
                    <a:pos x="516" y="488"/>
                  </a:cxn>
                  <a:cxn ang="0">
                    <a:pos x="328" y="488"/>
                  </a:cxn>
                  <a:cxn ang="0">
                    <a:pos x="372" y="238"/>
                  </a:cxn>
                  <a:cxn ang="0">
                    <a:pos x="374" y="214"/>
                  </a:cxn>
                  <a:cxn ang="0">
                    <a:pos x="374" y="194"/>
                  </a:cxn>
                  <a:cxn ang="0">
                    <a:pos x="370" y="176"/>
                  </a:cxn>
                  <a:cxn ang="0">
                    <a:pos x="360" y="162"/>
                  </a:cxn>
                  <a:cxn ang="0">
                    <a:pos x="344" y="152"/>
                  </a:cxn>
                  <a:cxn ang="0">
                    <a:pos x="322" y="148"/>
                  </a:cxn>
                  <a:cxn ang="0">
                    <a:pos x="294" y="152"/>
                  </a:cxn>
                  <a:cxn ang="0">
                    <a:pos x="274" y="160"/>
                  </a:cxn>
                  <a:cxn ang="0">
                    <a:pos x="258" y="174"/>
                  </a:cxn>
                  <a:cxn ang="0">
                    <a:pos x="246" y="194"/>
                  </a:cxn>
                  <a:cxn ang="0">
                    <a:pos x="236" y="218"/>
                  </a:cxn>
                  <a:cxn ang="0">
                    <a:pos x="230" y="246"/>
                  </a:cxn>
                  <a:cxn ang="0">
                    <a:pos x="188" y="488"/>
                  </a:cxn>
                  <a:cxn ang="0">
                    <a:pos x="0" y="488"/>
                  </a:cxn>
                  <a:cxn ang="0">
                    <a:pos x="82" y="14"/>
                  </a:cxn>
                </a:cxnLst>
                <a:rect l="0" t="0" r="r" b="b"/>
                <a:pathLst>
                  <a:path w="572" h="488">
                    <a:moveTo>
                      <a:pt x="82" y="14"/>
                    </a:moveTo>
                    <a:lnTo>
                      <a:pt x="256" y="14"/>
                    </a:lnTo>
                    <a:lnTo>
                      <a:pt x="242" y="88"/>
                    </a:lnTo>
                    <a:lnTo>
                      <a:pt x="274" y="56"/>
                    </a:lnTo>
                    <a:lnTo>
                      <a:pt x="306" y="32"/>
                    </a:lnTo>
                    <a:lnTo>
                      <a:pt x="340" y="14"/>
                    </a:lnTo>
                    <a:lnTo>
                      <a:pt x="378" y="4"/>
                    </a:lnTo>
                    <a:lnTo>
                      <a:pt x="418" y="0"/>
                    </a:lnTo>
                    <a:lnTo>
                      <a:pt x="462" y="4"/>
                    </a:lnTo>
                    <a:lnTo>
                      <a:pt x="498" y="14"/>
                    </a:lnTo>
                    <a:lnTo>
                      <a:pt x="526" y="30"/>
                    </a:lnTo>
                    <a:lnTo>
                      <a:pt x="548" y="54"/>
                    </a:lnTo>
                    <a:lnTo>
                      <a:pt x="562" y="82"/>
                    </a:lnTo>
                    <a:lnTo>
                      <a:pt x="570" y="118"/>
                    </a:lnTo>
                    <a:lnTo>
                      <a:pt x="572" y="158"/>
                    </a:lnTo>
                    <a:lnTo>
                      <a:pt x="566" y="204"/>
                    </a:lnTo>
                    <a:lnTo>
                      <a:pt x="516" y="488"/>
                    </a:lnTo>
                    <a:lnTo>
                      <a:pt x="328" y="488"/>
                    </a:lnTo>
                    <a:lnTo>
                      <a:pt x="372" y="238"/>
                    </a:lnTo>
                    <a:lnTo>
                      <a:pt x="374" y="214"/>
                    </a:lnTo>
                    <a:lnTo>
                      <a:pt x="374" y="194"/>
                    </a:lnTo>
                    <a:lnTo>
                      <a:pt x="370" y="176"/>
                    </a:lnTo>
                    <a:lnTo>
                      <a:pt x="360" y="162"/>
                    </a:lnTo>
                    <a:lnTo>
                      <a:pt x="344" y="152"/>
                    </a:lnTo>
                    <a:lnTo>
                      <a:pt x="322" y="148"/>
                    </a:lnTo>
                    <a:lnTo>
                      <a:pt x="294" y="152"/>
                    </a:lnTo>
                    <a:lnTo>
                      <a:pt x="274" y="160"/>
                    </a:lnTo>
                    <a:lnTo>
                      <a:pt x="258" y="174"/>
                    </a:lnTo>
                    <a:lnTo>
                      <a:pt x="246" y="194"/>
                    </a:lnTo>
                    <a:lnTo>
                      <a:pt x="236" y="218"/>
                    </a:lnTo>
                    <a:lnTo>
                      <a:pt x="230" y="246"/>
                    </a:lnTo>
                    <a:lnTo>
                      <a:pt x="188" y="488"/>
                    </a:lnTo>
                    <a:lnTo>
                      <a:pt x="0" y="488"/>
                    </a:lnTo>
                    <a:lnTo>
                      <a:pt x="82" y="14"/>
                    </a:lnTo>
                    <a:close/>
                  </a:path>
                </a:pathLst>
              </a:custGeom>
              <a:solidFill>
                <a:srgbClr val="000000"/>
              </a:solidFill>
              <a:ln w="0">
                <a:noFill/>
                <a:prstDash val="solid"/>
                <a:round/>
                <a:headEnd/>
                <a:tailEnd/>
              </a:ln>
            </p:spPr>
            <p:txBody>
              <a:bodyPr/>
              <a:lstStyle/>
              <a:p>
                <a:pPr>
                  <a:defRPr/>
                </a:pPr>
                <a:endParaRPr lang="en-US"/>
              </a:p>
            </p:txBody>
          </p:sp>
          <p:sp>
            <p:nvSpPr>
              <p:cNvPr id="18" name="Freeform 68"/>
              <p:cNvSpPr>
                <a:spLocks noChangeAspect="1" noEditPoints="1"/>
              </p:cNvSpPr>
              <p:nvPr/>
            </p:nvSpPr>
            <p:spPr bwMode="auto">
              <a:xfrm>
                <a:off x="2898" y="1120"/>
                <a:ext cx="552" cy="506"/>
              </a:xfrm>
              <a:custGeom>
                <a:avLst/>
                <a:gdLst/>
                <a:ahLst/>
                <a:cxnLst>
                  <a:cxn ang="0">
                    <a:pos x="188" y="294"/>
                  </a:cxn>
                  <a:cxn ang="0">
                    <a:pos x="186" y="326"/>
                  </a:cxn>
                  <a:cxn ang="0">
                    <a:pos x="196" y="350"/>
                  </a:cxn>
                  <a:cxn ang="0">
                    <a:pos x="212" y="370"/>
                  </a:cxn>
                  <a:cxn ang="0">
                    <a:pos x="236" y="382"/>
                  </a:cxn>
                  <a:cxn ang="0">
                    <a:pos x="264" y="388"/>
                  </a:cxn>
                  <a:cxn ang="0">
                    <a:pos x="286" y="384"/>
                  </a:cxn>
                  <a:cxn ang="0">
                    <a:pos x="308" y="376"/>
                  </a:cxn>
                  <a:cxn ang="0">
                    <a:pos x="326" y="364"/>
                  </a:cxn>
                  <a:cxn ang="0">
                    <a:pos x="342" y="346"/>
                  </a:cxn>
                  <a:cxn ang="0">
                    <a:pos x="522" y="346"/>
                  </a:cxn>
                  <a:cxn ang="0">
                    <a:pos x="500" y="386"/>
                  </a:cxn>
                  <a:cxn ang="0">
                    <a:pos x="470" y="420"/>
                  </a:cxn>
                  <a:cxn ang="0">
                    <a:pos x="436" y="446"/>
                  </a:cxn>
                  <a:cxn ang="0">
                    <a:pos x="398" y="468"/>
                  </a:cxn>
                  <a:cxn ang="0">
                    <a:pos x="358" y="484"/>
                  </a:cxn>
                  <a:cxn ang="0">
                    <a:pos x="316" y="494"/>
                  </a:cxn>
                  <a:cxn ang="0">
                    <a:pos x="274" y="500"/>
                  </a:cxn>
                  <a:cxn ang="0">
                    <a:pos x="232" y="502"/>
                  </a:cxn>
                  <a:cxn ang="0">
                    <a:pos x="184" y="500"/>
                  </a:cxn>
                  <a:cxn ang="0">
                    <a:pos x="138" y="490"/>
                  </a:cxn>
                  <a:cxn ang="0">
                    <a:pos x="100" y="474"/>
                  </a:cxn>
                  <a:cxn ang="0">
                    <a:pos x="66" y="452"/>
                  </a:cxn>
                  <a:cxn ang="0">
                    <a:pos x="38" y="424"/>
                  </a:cxn>
                  <a:cxn ang="0">
                    <a:pos x="18" y="390"/>
                  </a:cxn>
                  <a:cxn ang="0">
                    <a:pos x="6" y="352"/>
                  </a:cxn>
                  <a:cxn ang="0">
                    <a:pos x="0" y="306"/>
                  </a:cxn>
                  <a:cxn ang="0">
                    <a:pos x="6" y="256"/>
                  </a:cxn>
                  <a:cxn ang="0">
                    <a:pos x="20" y="200"/>
                  </a:cxn>
                  <a:cxn ang="0">
                    <a:pos x="44" y="150"/>
                  </a:cxn>
                  <a:cxn ang="0">
                    <a:pos x="76" y="106"/>
                  </a:cxn>
                  <a:cxn ang="0">
                    <a:pos x="116" y="70"/>
                  </a:cxn>
                  <a:cxn ang="0">
                    <a:pos x="160" y="40"/>
                  </a:cxn>
                  <a:cxn ang="0">
                    <a:pos x="210" y="18"/>
                  </a:cxn>
                  <a:cxn ang="0">
                    <a:pos x="264" y="4"/>
                  </a:cxn>
                  <a:cxn ang="0">
                    <a:pos x="320" y="0"/>
                  </a:cxn>
                  <a:cxn ang="0">
                    <a:pos x="374" y="4"/>
                  </a:cxn>
                  <a:cxn ang="0">
                    <a:pos x="424" y="18"/>
                  </a:cxn>
                  <a:cxn ang="0">
                    <a:pos x="464" y="38"/>
                  </a:cxn>
                  <a:cxn ang="0">
                    <a:pos x="498" y="66"/>
                  </a:cxn>
                  <a:cxn ang="0">
                    <a:pos x="524" y="100"/>
                  </a:cxn>
                  <a:cxn ang="0">
                    <a:pos x="542" y="142"/>
                  </a:cxn>
                  <a:cxn ang="0">
                    <a:pos x="552" y="188"/>
                  </a:cxn>
                  <a:cxn ang="0">
                    <a:pos x="554" y="238"/>
                  </a:cxn>
                  <a:cxn ang="0">
                    <a:pos x="548" y="294"/>
                  </a:cxn>
                  <a:cxn ang="0">
                    <a:pos x="188" y="294"/>
                  </a:cxn>
                  <a:cxn ang="0">
                    <a:pos x="376" y="198"/>
                  </a:cxn>
                  <a:cxn ang="0">
                    <a:pos x="376" y="172"/>
                  </a:cxn>
                  <a:cxn ang="0">
                    <a:pos x="368" y="150"/>
                  </a:cxn>
                  <a:cxn ang="0">
                    <a:pos x="352" y="132"/>
                  </a:cxn>
                  <a:cxn ang="0">
                    <a:pos x="332" y="120"/>
                  </a:cxn>
                  <a:cxn ang="0">
                    <a:pos x="306" y="116"/>
                  </a:cxn>
                  <a:cxn ang="0">
                    <a:pos x="276" y="118"/>
                  </a:cxn>
                  <a:cxn ang="0">
                    <a:pos x="248" y="130"/>
                  </a:cxn>
                  <a:cxn ang="0">
                    <a:pos x="228" y="146"/>
                  </a:cxn>
                  <a:cxn ang="0">
                    <a:pos x="212" y="170"/>
                  </a:cxn>
                  <a:cxn ang="0">
                    <a:pos x="204" y="198"/>
                  </a:cxn>
                  <a:cxn ang="0">
                    <a:pos x="376" y="198"/>
                  </a:cxn>
                </a:cxnLst>
                <a:rect l="0" t="0" r="r" b="b"/>
                <a:pathLst>
                  <a:path w="554" h="502">
                    <a:moveTo>
                      <a:pt x="188" y="294"/>
                    </a:moveTo>
                    <a:lnTo>
                      <a:pt x="186" y="326"/>
                    </a:lnTo>
                    <a:lnTo>
                      <a:pt x="196" y="350"/>
                    </a:lnTo>
                    <a:lnTo>
                      <a:pt x="212" y="370"/>
                    </a:lnTo>
                    <a:lnTo>
                      <a:pt x="236" y="382"/>
                    </a:lnTo>
                    <a:lnTo>
                      <a:pt x="264" y="388"/>
                    </a:lnTo>
                    <a:lnTo>
                      <a:pt x="286" y="384"/>
                    </a:lnTo>
                    <a:lnTo>
                      <a:pt x="308" y="376"/>
                    </a:lnTo>
                    <a:lnTo>
                      <a:pt x="326" y="364"/>
                    </a:lnTo>
                    <a:lnTo>
                      <a:pt x="342" y="346"/>
                    </a:lnTo>
                    <a:lnTo>
                      <a:pt x="522" y="346"/>
                    </a:lnTo>
                    <a:lnTo>
                      <a:pt x="500" y="386"/>
                    </a:lnTo>
                    <a:lnTo>
                      <a:pt x="470" y="420"/>
                    </a:lnTo>
                    <a:lnTo>
                      <a:pt x="436" y="446"/>
                    </a:lnTo>
                    <a:lnTo>
                      <a:pt x="398" y="468"/>
                    </a:lnTo>
                    <a:lnTo>
                      <a:pt x="358" y="484"/>
                    </a:lnTo>
                    <a:lnTo>
                      <a:pt x="316" y="494"/>
                    </a:lnTo>
                    <a:lnTo>
                      <a:pt x="274" y="500"/>
                    </a:lnTo>
                    <a:lnTo>
                      <a:pt x="232" y="502"/>
                    </a:lnTo>
                    <a:lnTo>
                      <a:pt x="184" y="500"/>
                    </a:lnTo>
                    <a:lnTo>
                      <a:pt x="138" y="490"/>
                    </a:lnTo>
                    <a:lnTo>
                      <a:pt x="100" y="474"/>
                    </a:lnTo>
                    <a:lnTo>
                      <a:pt x="66" y="452"/>
                    </a:lnTo>
                    <a:lnTo>
                      <a:pt x="38" y="424"/>
                    </a:lnTo>
                    <a:lnTo>
                      <a:pt x="18" y="390"/>
                    </a:lnTo>
                    <a:lnTo>
                      <a:pt x="6" y="352"/>
                    </a:lnTo>
                    <a:lnTo>
                      <a:pt x="0" y="306"/>
                    </a:lnTo>
                    <a:lnTo>
                      <a:pt x="6" y="256"/>
                    </a:lnTo>
                    <a:lnTo>
                      <a:pt x="20" y="200"/>
                    </a:lnTo>
                    <a:lnTo>
                      <a:pt x="44" y="150"/>
                    </a:lnTo>
                    <a:lnTo>
                      <a:pt x="76" y="106"/>
                    </a:lnTo>
                    <a:lnTo>
                      <a:pt x="116" y="70"/>
                    </a:lnTo>
                    <a:lnTo>
                      <a:pt x="160" y="40"/>
                    </a:lnTo>
                    <a:lnTo>
                      <a:pt x="210" y="18"/>
                    </a:lnTo>
                    <a:lnTo>
                      <a:pt x="264" y="4"/>
                    </a:lnTo>
                    <a:lnTo>
                      <a:pt x="320" y="0"/>
                    </a:lnTo>
                    <a:lnTo>
                      <a:pt x="374" y="4"/>
                    </a:lnTo>
                    <a:lnTo>
                      <a:pt x="424" y="18"/>
                    </a:lnTo>
                    <a:lnTo>
                      <a:pt x="464" y="38"/>
                    </a:lnTo>
                    <a:lnTo>
                      <a:pt x="498" y="66"/>
                    </a:lnTo>
                    <a:lnTo>
                      <a:pt x="524" y="100"/>
                    </a:lnTo>
                    <a:lnTo>
                      <a:pt x="542" y="142"/>
                    </a:lnTo>
                    <a:lnTo>
                      <a:pt x="552" y="188"/>
                    </a:lnTo>
                    <a:lnTo>
                      <a:pt x="554" y="238"/>
                    </a:lnTo>
                    <a:lnTo>
                      <a:pt x="548" y="294"/>
                    </a:lnTo>
                    <a:lnTo>
                      <a:pt x="188" y="294"/>
                    </a:lnTo>
                    <a:close/>
                    <a:moveTo>
                      <a:pt x="376" y="198"/>
                    </a:moveTo>
                    <a:lnTo>
                      <a:pt x="376" y="172"/>
                    </a:lnTo>
                    <a:lnTo>
                      <a:pt x="368" y="150"/>
                    </a:lnTo>
                    <a:lnTo>
                      <a:pt x="352" y="132"/>
                    </a:lnTo>
                    <a:lnTo>
                      <a:pt x="332" y="120"/>
                    </a:lnTo>
                    <a:lnTo>
                      <a:pt x="306" y="116"/>
                    </a:lnTo>
                    <a:lnTo>
                      <a:pt x="276" y="118"/>
                    </a:lnTo>
                    <a:lnTo>
                      <a:pt x="248" y="130"/>
                    </a:lnTo>
                    <a:lnTo>
                      <a:pt x="228" y="146"/>
                    </a:lnTo>
                    <a:lnTo>
                      <a:pt x="212" y="170"/>
                    </a:lnTo>
                    <a:lnTo>
                      <a:pt x="204" y="198"/>
                    </a:lnTo>
                    <a:lnTo>
                      <a:pt x="376" y="198"/>
                    </a:lnTo>
                    <a:close/>
                  </a:path>
                </a:pathLst>
              </a:custGeom>
              <a:solidFill>
                <a:srgbClr val="000000"/>
              </a:solidFill>
              <a:ln w="0">
                <a:noFill/>
                <a:prstDash val="solid"/>
                <a:round/>
                <a:headEnd/>
                <a:tailEnd/>
              </a:ln>
            </p:spPr>
            <p:txBody>
              <a:bodyPr/>
              <a:lstStyle/>
              <a:p>
                <a:pPr>
                  <a:defRPr/>
                </a:pPr>
                <a:endParaRPr lang="en-US"/>
              </a:p>
            </p:txBody>
          </p:sp>
          <p:sp>
            <p:nvSpPr>
              <p:cNvPr id="19" name="Freeform 69"/>
              <p:cNvSpPr>
                <a:spLocks noChangeAspect="1"/>
              </p:cNvSpPr>
              <p:nvPr/>
            </p:nvSpPr>
            <p:spPr bwMode="auto">
              <a:xfrm>
                <a:off x="3463" y="1120"/>
                <a:ext cx="431" cy="487"/>
              </a:xfrm>
              <a:custGeom>
                <a:avLst/>
                <a:gdLst/>
                <a:ahLst/>
                <a:cxnLst>
                  <a:cxn ang="0">
                    <a:pos x="84" y="14"/>
                  </a:cxn>
                  <a:cxn ang="0">
                    <a:pos x="254" y="14"/>
                  </a:cxn>
                  <a:cxn ang="0">
                    <a:pos x="238" y="110"/>
                  </a:cxn>
                  <a:cxn ang="0">
                    <a:pos x="240" y="110"/>
                  </a:cxn>
                  <a:cxn ang="0">
                    <a:pos x="266" y="70"/>
                  </a:cxn>
                  <a:cxn ang="0">
                    <a:pos x="294" y="38"/>
                  </a:cxn>
                  <a:cxn ang="0">
                    <a:pos x="326" y="18"/>
                  </a:cxn>
                  <a:cxn ang="0">
                    <a:pos x="364" y="4"/>
                  </a:cxn>
                  <a:cxn ang="0">
                    <a:pos x="406" y="0"/>
                  </a:cxn>
                  <a:cxn ang="0">
                    <a:pos x="418" y="2"/>
                  </a:cxn>
                  <a:cxn ang="0">
                    <a:pos x="430" y="2"/>
                  </a:cxn>
                  <a:cxn ang="0">
                    <a:pos x="396" y="192"/>
                  </a:cxn>
                  <a:cxn ang="0">
                    <a:pos x="376" y="188"/>
                  </a:cxn>
                  <a:cxn ang="0">
                    <a:pos x="358" y="186"/>
                  </a:cxn>
                  <a:cxn ang="0">
                    <a:pos x="322" y="190"/>
                  </a:cxn>
                  <a:cxn ang="0">
                    <a:pos x="292" y="200"/>
                  </a:cxn>
                  <a:cxn ang="0">
                    <a:pos x="266" y="216"/>
                  </a:cxn>
                  <a:cxn ang="0">
                    <a:pos x="244" y="244"/>
                  </a:cxn>
                  <a:cxn ang="0">
                    <a:pos x="228" y="278"/>
                  </a:cxn>
                  <a:cxn ang="0">
                    <a:pos x="218" y="324"/>
                  </a:cxn>
                  <a:cxn ang="0">
                    <a:pos x="188" y="488"/>
                  </a:cxn>
                  <a:cxn ang="0">
                    <a:pos x="0" y="488"/>
                  </a:cxn>
                  <a:cxn ang="0">
                    <a:pos x="84" y="14"/>
                  </a:cxn>
                </a:cxnLst>
                <a:rect l="0" t="0" r="r" b="b"/>
                <a:pathLst>
                  <a:path w="430" h="488">
                    <a:moveTo>
                      <a:pt x="84" y="14"/>
                    </a:moveTo>
                    <a:lnTo>
                      <a:pt x="254" y="14"/>
                    </a:lnTo>
                    <a:lnTo>
                      <a:pt x="238" y="110"/>
                    </a:lnTo>
                    <a:lnTo>
                      <a:pt x="240" y="110"/>
                    </a:lnTo>
                    <a:lnTo>
                      <a:pt x="266" y="70"/>
                    </a:lnTo>
                    <a:lnTo>
                      <a:pt x="294" y="38"/>
                    </a:lnTo>
                    <a:lnTo>
                      <a:pt x="326" y="18"/>
                    </a:lnTo>
                    <a:lnTo>
                      <a:pt x="364" y="4"/>
                    </a:lnTo>
                    <a:lnTo>
                      <a:pt x="406" y="0"/>
                    </a:lnTo>
                    <a:lnTo>
                      <a:pt x="418" y="2"/>
                    </a:lnTo>
                    <a:lnTo>
                      <a:pt x="430" y="2"/>
                    </a:lnTo>
                    <a:lnTo>
                      <a:pt x="396" y="192"/>
                    </a:lnTo>
                    <a:lnTo>
                      <a:pt x="376" y="188"/>
                    </a:lnTo>
                    <a:lnTo>
                      <a:pt x="358" y="186"/>
                    </a:lnTo>
                    <a:lnTo>
                      <a:pt x="322" y="190"/>
                    </a:lnTo>
                    <a:lnTo>
                      <a:pt x="292" y="200"/>
                    </a:lnTo>
                    <a:lnTo>
                      <a:pt x="266" y="216"/>
                    </a:lnTo>
                    <a:lnTo>
                      <a:pt x="244" y="244"/>
                    </a:lnTo>
                    <a:lnTo>
                      <a:pt x="228" y="278"/>
                    </a:lnTo>
                    <a:lnTo>
                      <a:pt x="218" y="324"/>
                    </a:lnTo>
                    <a:lnTo>
                      <a:pt x="188" y="488"/>
                    </a:lnTo>
                    <a:lnTo>
                      <a:pt x="0" y="488"/>
                    </a:lnTo>
                    <a:lnTo>
                      <a:pt x="84" y="14"/>
                    </a:lnTo>
                    <a:close/>
                  </a:path>
                </a:pathLst>
              </a:custGeom>
              <a:solidFill>
                <a:srgbClr val="000000"/>
              </a:solidFill>
              <a:ln w="0">
                <a:noFill/>
                <a:prstDash val="solid"/>
                <a:round/>
                <a:headEnd/>
                <a:tailEnd/>
              </a:ln>
            </p:spPr>
            <p:txBody>
              <a:bodyPr/>
              <a:lstStyle/>
              <a:p>
                <a:pPr>
                  <a:defRPr/>
                </a:pPr>
                <a:endParaRPr lang="en-US"/>
              </a:p>
            </p:txBody>
          </p:sp>
          <p:sp>
            <p:nvSpPr>
              <p:cNvPr id="20" name="Freeform 70"/>
              <p:cNvSpPr>
                <a:spLocks noChangeAspect="1" noEditPoints="1"/>
              </p:cNvSpPr>
              <p:nvPr/>
            </p:nvSpPr>
            <p:spPr bwMode="auto">
              <a:xfrm>
                <a:off x="3869" y="1120"/>
                <a:ext cx="584" cy="652"/>
              </a:xfrm>
              <a:custGeom>
                <a:avLst/>
                <a:gdLst/>
                <a:ahLst/>
                <a:cxnLst>
                  <a:cxn ang="0">
                    <a:pos x="190" y="520"/>
                  </a:cxn>
                  <a:cxn ang="0">
                    <a:pos x="198" y="534"/>
                  </a:cxn>
                  <a:cxn ang="0">
                    <a:pos x="220" y="544"/>
                  </a:cxn>
                  <a:cxn ang="0">
                    <a:pos x="266" y="542"/>
                  </a:cxn>
                  <a:cxn ang="0">
                    <a:pos x="306" y="516"/>
                  </a:cxn>
                  <a:cxn ang="0">
                    <a:pos x="328" y="454"/>
                  </a:cxn>
                  <a:cxn ang="0">
                    <a:pos x="314" y="430"/>
                  </a:cxn>
                  <a:cxn ang="0">
                    <a:pos x="262" y="456"/>
                  </a:cxn>
                  <a:cxn ang="0">
                    <a:pos x="190" y="466"/>
                  </a:cxn>
                  <a:cxn ang="0">
                    <a:pos x="114" y="452"/>
                  </a:cxn>
                  <a:cxn ang="0">
                    <a:pos x="60" y="412"/>
                  </a:cxn>
                  <a:cxn ang="0">
                    <a:pos x="28" y="354"/>
                  </a:cxn>
                  <a:cxn ang="0">
                    <a:pos x="20" y="280"/>
                  </a:cxn>
                  <a:cxn ang="0">
                    <a:pos x="32" y="202"/>
                  </a:cxn>
                  <a:cxn ang="0">
                    <a:pos x="64" y="126"/>
                  </a:cxn>
                  <a:cxn ang="0">
                    <a:pos x="114" y="62"/>
                  </a:cxn>
                  <a:cxn ang="0">
                    <a:pos x="186" y="16"/>
                  </a:cxn>
                  <a:cxn ang="0">
                    <a:pos x="278" y="0"/>
                  </a:cxn>
                  <a:cxn ang="0">
                    <a:pos x="356" y="20"/>
                  </a:cxn>
                  <a:cxn ang="0">
                    <a:pos x="410" y="76"/>
                  </a:cxn>
                  <a:cxn ang="0">
                    <a:pos x="586" y="14"/>
                  </a:cxn>
                  <a:cxn ang="0">
                    <a:pos x="512" y="434"/>
                  </a:cxn>
                  <a:cxn ang="0">
                    <a:pos x="492" y="504"/>
                  </a:cxn>
                  <a:cxn ang="0">
                    <a:pos x="460" y="564"/>
                  </a:cxn>
                  <a:cxn ang="0">
                    <a:pos x="410" y="610"/>
                  </a:cxn>
                  <a:cxn ang="0">
                    <a:pos x="332" y="640"/>
                  </a:cxn>
                  <a:cxn ang="0">
                    <a:pos x="224" y="650"/>
                  </a:cxn>
                  <a:cxn ang="0">
                    <a:pos x="128" y="640"/>
                  </a:cxn>
                  <a:cxn ang="0">
                    <a:pos x="60" y="616"/>
                  </a:cxn>
                  <a:cxn ang="0">
                    <a:pos x="20" y="580"/>
                  </a:cxn>
                  <a:cxn ang="0">
                    <a:pos x="2" y="536"/>
                  </a:cxn>
                  <a:cxn ang="0">
                    <a:pos x="190" y="514"/>
                  </a:cxn>
                  <a:cxn ang="0">
                    <a:pos x="210" y="266"/>
                  </a:cxn>
                  <a:cxn ang="0">
                    <a:pos x="218" y="306"/>
                  </a:cxn>
                  <a:cxn ang="0">
                    <a:pos x="248" y="332"/>
                  </a:cxn>
                  <a:cxn ang="0">
                    <a:pos x="296" y="332"/>
                  </a:cxn>
                  <a:cxn ang="0">
                    <a:pos x="336" y="306"/>
                  </a:cxn>
                  <a:cxn ang="0">
                    <a:pos x="360" y="262"/>
                  </a:cxn>
                  <a:cxn ang="0">
                    <a:pos x="370" y="216"/>
                  </a:cxn>
                  <a:cxn ang="0">
                    <a:pos x="366" y="176"/>
                  </a:cxn>
                  <a:cxn ang="0">
                    <a:pos x="346" y="146"/>
                  </a:cxn>
                  <a:cxn ang="0">
                    <a:pos x="306" y="136"/>
                  </a:cxn>
                  <a:cxn ang="0">
                    <a:pos x="258" y="148"/>
                  </a:cxn>
                  <a:cxn ang="0">
                    <a:pos x="228" y="188"/>
                  </a:cxn>
                  <a:cxn ang="0">
                    <a:pos x="212" y="242"/>
                  </a:cxn>
                </a:cxnLst>
                <a:rect l="0" t="0" r="r" b="b"/>
                <a:pathLst>
                  <a:path w="586" h="650">
                    <a:moveTo>
                      <a:pt x="190" y="514"/>
                    </a:moveTo>
                    <a:lnTo>
                      <a:pt x="190" y="520"/>
                    </a:lnTo>
                    <a:lnTo>
                      <a:pt x="192" y="526"/>
                    </a:lnTo>
                    <a:lnTo>
                      <a:pt x="198" y="534"/>
                    </a:lnTo>
                    <a:lnTo>
                      <a:pt x="206" y="540"/>
                    </a:lnTo>
                    <a:lnTo>
                      <a:pt x="220" y="544"/>
                    </a:lnTo>
                    <a:lnTo>
                      <a:pt x="236" y="546"/>
                    </a:lnTo>
                    <a:lnTo>
                      <a:pt x="266" y="542"/>
                    </a:lnTo>
                    <a:lnTo>
                      <a:pt x="290" y="532"/>
                    </a:lnTo>
                    <a:lnTo>
                      <a:pt x="306" y="516"/>
                    </a:lnTo>
                    <a:lnTo>
                      <a:pt x="320" y="490"/>
                    </a:lnTo>
                    <a:lnTo>
                      <a:pt x="328" y="454"/>
                    </a:lnTo>
                    <a:lnTo>
                      <a:pt x="336" y="414"/>
                    </a:lnTo>
                    <a:lnTo>
                      <a:pt x="314" y="430"/>
                    </a:lnTo>
                    <a:lnTo>
                      <a:pt x="290" y="444"/>
                    </a:lnTo>
                    <a:lnTo>
                      <a:pt x="262" y="456"/>
                    </a:lnTo>
                    <a:lnTo>
                      <a:pt x="228" y="464"/>
                    </a:lnTo>
                    <a:lnTo>
                      <a:pt x="190" y="466"/>
                    </a:lnTo>
                    <a:lnTo>
                      <a:pt x="150" y="462"/>
                    </a:lnTo>
                    <a:lnTo>
                      <a:pt x="114" y="452"/>
                    </a:lnTo>
                    <a:lnTo>
                      <a:pt x="84" y="434"/>
                    </a:lnTo>
                    <a:lnTo>
                      <a:pt x="60" y="412"/>
                    </a:lnTo>
                    <a:lnTo>
                      <a:pt x="42" y="384"/>
                    </a:lnTo>
                    <a:lnTo>
                      <a:pt x="28" y="354"/>
                    </a:lnTo>
                    <a:lnTo>
                      <a:pt x="20" y="318"/>
                    </a:lnTo>
                    <a:lnTo>
                      <a:pt x="20" y="280"/>
                    </a:lnTo>
                    <a:lnTo>
                      <a:pt x="24" y="242"/>
                    </a:lnTo>
                    <a:lnTo>
                      <a:pt x="32" y="202"/>
                    </a:lnTo>
                    <a:lnTo>
                      <a:pt x="46" y="164"/>
                    </a:lnTo>
                    <a:lnTo>
                      <a:pt x="64" y="126"/>
                    </a:lnTo>
                    <a:lnTo>
                      <a:pt x="86" y="92"/>
                    </a:lnTo>
                    <a:lnTo>
                      <a:pt x="114" y="62"/>
                    </a:lnTo>
                    <a:lnTo>
                      <a:pt x="148" y="36"/>
                    </a:lnTo>
                    <a:lnTo>
                      <a:pt x="186" y="16"/>
                    </a:lnTo>
                    <a:lnTo>
                      <a:pt x="230" y="4"/>
                    </a:lnTo>
                    <a:lnTo>
                      <a:pt x="278" y="0"/>
                    </a:lnTo>
                    <a:lnTo>
                      <a:pt x="320" y="6"/>
                    </a:lnTo>
                    <a:lnTo>
                      <a:pt x="356" y="20"/>
                    </a:lnTo>
                    <a:lnTo>
                      <a:pt x="386" y="44"/>
                    </a:lnTo>
                    <a:lnTo>
                      <a:pt x="410" y="76"/>
                    </a:lnTo>
                    <a:lnTo>
                      <a:pt x="420" y="14"/>
                    </a:lnTo>
                    <a:lnTo>
                      <a:pt x="586" y="14"/>
                    </a:lnTo>
                    <a:lnTo>
                      <a:pt x="518" y="396"/>
                    </a:lnTo>
                    <a:lnTo>
                      <a:pt x="512" y="434"/>
                    </a:lnTo>
                    <a:lnTo>
                      <a:pt x="502" y="470"/>
                    </a:lnTo>
                    <a:lnTo>
                      <a:pt x="492" y="504"/>
                    </a:lnTo>
                    <a:lnTo>
                      <a:pt x="478" y="536"/>
                    </a:lnTo>
                    <a:lnTo>
                      <a:pt x="460" y="564"/>
                    </a:lnTo>
                    <a:lnTo>
                      <a:pt x="438" y="588"/>
                    </a:lnTo>
                    <a:lnTo>
                      <a:pt x="410" y="610"/>
                    </a:lnTo>
                    <a:lnTo>
                      <a:pt x="374" y="626"/>
                    </a:lnTo>
                    <a:lnTo>
                      <a:pt x="332" y="640"/>
                    </a:lnTo>
                    <a:lnTo>
                      <a:pt x="282" y="648"/>
                    </a:lnTo>
                    <a:lnTo>
                      <a:pt x="224" y="650"/>
                    </a:lnTo>
                    <a:lnTo>
                      <a:pt x="172" y="648"/>
                    </a:lnTo>
                    <a:lnTo>
                      <a:pt x="128" y="640"/>
                    </a:lnTo>
                    <a:lnTo>
                      <a:pt x="90" y="630"/>
                    </a:lnTo>
                    <a:lnTo>
                      <a:pt x="60" y="616"/>
                    </a:lnTo>
                    <a:lnTo>
                      <a:pt x="36" y="598"/>
                    </a:lnTo>
                    <a:lnTo>
                      <a:pt x="20" y="580"/>
                    </a:lnTo>
                    <a:lnTo>
                      <a:pt x="8" y="558"/>
                    </a:lnTo>
                    <a:lnTo>
                      <a:pt x="2" y="536"/>
                    </a:lnTo>
                    <a:lnTo>
                      <a:pt x="0" y="514"/>
                    </a:lnTo>
                    <a:lnTo>
                      <a:pt x="190" y="514"/>
                    </a:lnTo>
                    <a:close/>
                    <a:moveTo>
                      <a:pt x="212" y="242"/>
                    </a:moveTo>
                    <a:lnTo>
                      <a:pt x="210" y="266"/>
                    </a:lnTo>
                    <a:lnTo>
                      <a:pt x="212" y="288"/>
                    </a:lnTo>
                    <a:lnTo>
                      <a:pt x="218" y="306"/>
                    </a:lnTo>
                    <a:lnTo>
                      <a:pt x="230" y="322"/>
                    </a:lnTo>
                    <a:lnTo>
                      <a:pt x="248" y="332"/>
                    </a:lnTo>
                    <a:lnTo>
                      <a:pt x="270" y="336"/>
                    </a:lnTo>
                    <a:lnTo>
                      <a:pt x="296" y="332"/>
                    </a:lnTo>
                    <a:lnTo>
                      <a:pt x="318" y="322"/>
                    </a:lnTo>
                    <a:lnTo>
                      <a:pt x="336" y="306"/>
                    </a:lnTo>
                    <a:lnTo>
                      <a:pt x="350" y="286"/>
                    </a:lnTo>
                    <a:lnTo>
                      <a:pt x="360" y="262"/>
                    </a:lnTo>
                    <a:lnTo>
                      <a:pt x="366" y="238"/>
                    </a:lnTo>
                    <a:lnTo>
                      <a:pt x="370" y="216"/>
                    </a:lnTo>
                    <a:lnTo>
                      <a:pt x="370" y="194"/>
                    </a:lnTo>
                    <a:lnTo>
                      <a:pt x="366" y="176"/>
                    </a:lnTo>
                    <a:lnTo>
                      <a:pt x="358" y="158"/>
                    </a:lnTo>
                    <a:lnTo>
                      <a:pt x="346" y="146"/>
                    </a:lnTo>
                    <a:lnTo>
                      <a:pt x="328" y="138"/>
                    </a:lnTo>
                    <a:lnTo>
                      <a:pt x="306" y="136"/>
                    </a:lnTo>
                    <a:lnTo>
                      <a:pt x="280" y="138"/>
                    </a:lnTo>
                    <a:lnTo>
                      <a:pt x="258" y="148"/>
                    </a:lnTo>
                    <a:lnTo>
                      <a:pt x="242" y="166"/>
                    </a:lnTo>
                    <a:lnTo>
                      <a:pt x="228" y="188"/>
                    </a:lnTo>
                    <a:lnTo>
                      <a:pt x="218" y="214"/>
                    </a:lnTo>
                    <a:lnTo>
                      <a:pt x="212" y="242"/>
                    </a:lnTo>
                    <a:close/>
                  </a:path>
                </a:pathLst>
              </a:custGeom>
              <a:solidFill>
                <a:srgbClr val="000000"/>
              </a:solidFill>
              <a:ln w="0">
                <a:noFill/>
                <a:prstDash val="solid"/>
                <a:round/>
                <a:headEnd/>
                <a:tailEnd/>
              </a:ln>
            </p:spPr>
            <p:txBody>
              <a:bodyPr/>
              <a:lstStyle/>
              <a:p>
                <a:pPr>
                  <a:defRPr/>
                </a:pPr>
                <a:endParaRPr lang="en-US"/>
              </a:p>
            </p:txBody>
          </p:sp>
          <p:sp>
            <p:nvSpPr>
              <p:cNvPr id="21" name="Freeform 71"/>
              <p:cNvSpPr>
                <a:spLocks noChangeAspect="1"/>
              </p:cNvSpPr>
              <p:nvPr/>
            </p:nvSpPr>
            <p:spPr bwMode="auto">
              <a:xfrm>
                <a:off x="4440" y="1133"/>
                <a:ext cx="590" cy="639"/>
              </a:xfrm>
              <a:custGeom>
                <a:avLst/>
                <a:gdLst/>
                <a:ahLst/>
                <a:cxnLst>
                  <a:cxn ang="0">
                    <a:pos x="270" y="292"/>
                  </a:cxn>
                  <a:cxn ang="0">
                    <a:pos x="404" y="0"/>
                  </a:cxn>
                  <a:cxn ang="0">
                    <a:pos x="586" y="0"/>
                  </a:cxn>
                  <a:cxn ang="0">
                    <a:pos x="356" y="442"/>
                  </a:cxn>
                  <a:cxn ang="0">
                    <a:pos x="332" y="488"/>
                  </a:cxn>
                  <a:cxn ang="0">
                    <a:pos x="310" y="526"/>
                  </a:cxn>
                  <a:cxn ang="0">
                    <a:pos x="288" y="558"/>
                  </a:cxn>
                  <a:cxn ang="0">
                    <a:pos x="266" y="584"/>
                  </a:cxn>
                  <a:cxn ang="0">
                    <a:pos x="240" y="604"/>
                  </a:cxn>
                  <a:cxn ang="0">
                    <a:pos x="212" y="618"/>
                  </a:cxn>
                  <a:cxn ang="0">
                    <a:pos x="176" y="628"/>
                  </a:cxn>
                  <a:cxn ang="0">
                    <a:pos x="134" y="634"/>
                  </a:cxn>
                  <a:cxn ang="0">
                    <a:pos x="84" y="636"/>
                  </a:cxn>
                  <a:cxn ang="0">
                    <a:pos x="50" y="636"/>
                  </a:cxn>
                  <a:cxn ang="0">
                    <a:pos x="22" y="634"/>
                  </a:cxn>
                  <a:cxn ang="0">
                    <a:pos x="0" y="632"/>
                  </a:cxn>
                  <a:cxn ang="0">
                    <a:pos x="24" y="500"/>
                  </a:cxn>
                  <a:cxn ang="0">
                    <a:pos x="44" y="502"/>
                  </a:cxn>
                  <a:cxn ang="0">
                    <a:pos x="62" y="502"/>
                  </a:cxn>
                  <a:cxn ang="0">
                    <a:pos x="94" y="500"/>
                  </a:cxn>
                  <a:cxn ang="0">
                    <a:pos x="114" y="492"/>
                  </a:cxn>
                  <a:cxn ang="0">
                    <a:pos x="126" y="480"/>
                  </a:cxn>
                  <a:cxn ang="0">
                    <a:pos x="132" y="460"/>
                  </a:cxn>
                  <a:cxn ang="0">
                    <a:pos x="128" y="432"/>
                  </a:cxn>
                  <a:cxn ang="0">
                    <a:pos x="48" y="0"/>
                  </a:cxn>
                  <a:cxn ang="0">
                    <a:pos x="238" y="0"/>
                  </a:cxn>
                  <a:cxn ang="0">
                    <a:pos x="270" y="292"/>
                  </a:cxn>
                </a:cxnLst>
                <a:rect l="0" t="0" r="r" b="b"/>
                <a:pathLst>
                  <a:path w="586" h="636">
                    <a:moveTo>
                      <a:pt x="270" y="292"/>
                    </a:moveTo>
                    <a:lnTo>
                      <a:pt x="404" y="0"/>
                    </a:lnTo>
                    <a:lnTo>
                      <a:pt x="586" y="0"/>
                    </a:lnTo>
                    <a:lnTo>
                      <a:pt x="356" y="442"/>
                    </a:lnTo>
                    <a:lnTo>
                      <a:pt x="332" y="488"/>
                    </a:lnTo>
                    <a:lnTo>
                      <a:pt x="310" y="526"/>
                    </a:lnTo>
                    <a:lnTo>
                      <a:pt x="288" y="558"/>
                    </a:lnTo>
                    <a:lnTo>
                      <a:pt x="266" y="584"/>
                    </a:lnTo>
                    <a:lnTo>
                      <a:pt x="240" y="604"/>
                    </a:lnTo>
                    <a:lnTo>
                      <a:pt x="212" y="618"/>
                    </a:lnTo>
                    <a:lnTo>
                      <a:pt x="176" y="628"/>
                    </a:lnTo>
                    <a:lnTo>
                      <a:pt x="134" y="634"/>
                    </a:lnTo>
                    <a:lnTo>
                      <a:pt x="84" y="636"/>
                    </a:lnTo>
                    <a:lnTo>
                      <a:pt x="50" y="636"/>
                    </a:lnTo>
                    <a:lnTo>
                      <a:pt x="22" y="634"/>
                    </a:lnTo>
                    <a:lnTo>
                      <a:pt x="0" y="632"/>
                    </a:lnTo>
                    <a:lnTo>
                      <a:pt x="24" y="500"/>
                    </a:lnTo>
                    <a:lnTo>
                      <a:pt x="44" y="502"/>
                    </a:lnTo>
                    <a:lnTo>
                      <a:pt x="62" y="502"/>
                    </a:lnTo>
                    <a:lnTo>
                      <a:pt x="94" y="500"/>
                    </a:lnTo>
                    <a:lnTo>
                      <a:pt x="114" y="492"/>
                    </a:lnTo>
                    <a:lnTo>
                      <a:pt x="126" y="480"/>
                    </a:lnTo>
                    <a:lnTo>
                      <a:pt x="132" y="460"/>
                    </a:lnTo>
                    <a:lnTo>
                      <a:pt x="128" y="432"/>
                    </a:lnTo>
                    <a:lnTo>
                      <a:pt x="48" y="0"/>
                    </a:lnTo>
                    <a:lnTo>
                      <a:pt x="238" y="0"/>
                    </a:lnTo>
                    <a:lnTo>
                      <a:pt x="270" y="292"/>
                    </a:lnTo>
                    <a:close/>
                  </a:path>
                </a:pathLst>
              </a:custGeom>
              <a:solidFill>
                <a:srgbClr val="000000"/>
              </a:solidFill>
              <a:ln w="0">
                <a:noFill/>
                <a:prstDash val="solid"/>
                <a:round/>
                <a:headEnd/>
                <a:tailEnd/>
              </a:ln>
            </p:spPr>
            <p:txBody>
              <a:bodyPr/>
              <a:lstStyle/>
              <a:p>
                <a:pPr>
                  <a:defRPr/>
                </a:pPr>
                <a:endParaRPr lang="en-US"/>
              </a:p>
            </p:txBody>
          </p:sp>
          <p:sp>
            <p:nvSpPr>
              <p:cNvPr id="22" name="Freeform 72"/>
              <p:cNvSpPr>
                <a:spLocks noChangeAspect="1" noEditPoints="1"/>
              </p:cNvSpPr>
              <p:nvPr/>
            </p:nvSpPr>
            <p:spPr bwMode="auto">
              <a:xfrm>
                <a:off x="4985" y="1361"/>
                <a:ext cx="260" cy="253"/>
              </a:xfrm>
              <a:custGeom>
                <a:avLst/>
                <a:gdLst/>
                <a:ahLst/>
                <a:cxnLst>
                  <a:cxn ang="0">
                    <a:pos x="4" y="92"/>
                  </a:cxn>
                  <a:cxn ang="0">
                    <a:pos x="38" y="36"/>
                  </a:cxn>
                  <a:cxn ang="0">
                    <a:pos x="94" y="4"/>
                  </a:cxn>
                  <a:cxn ang="0">
                    <a:pos x="162" y="4"/>
                  </a:cxn>
                  <a:cxn ang="0">
                    <a:pos x="218" y="36"/>
                  </a:cxn>
                  <a:cxn ang="0">
                    <a:pos x="252" y="92"/>
                  </a:cxn>
                  <a:cxn ang="0">
                    <a:pos x="252" y="162"/>
                  </a:cxn>
                  <a:cxn ang="0">
                    <a:pos x="218" y="218"/>
                  </a:cxn>
                  <a:cxn ang="0">
                    <a:pos x="162" y="250"/>
                  </a:cxn>
                  <a:cxn ang="0">
                    <a:pos x="94" y="250"/>
                  </a:cxn>
                  <a:cxn ang="0">
                    <a:pos x="38" y="218"/>
                  </a:cxn>
                  <a:cxn ang="0">
                    <a:pos x="4" y="162"/>
                  </a:cxn>
                  <a:cxn ang="0">
                    <a:pos x="128" y="232"/>
                  </a:cxn>
                  <a:cxn ang="0">
                    <a:pos x="190" y="214"/>
                  </a:cxn>
                  <a:cxn ang="0">
                    <a:pos x="226" y="162"/>
                  </a:cxn>
                  <a:cxn ang="0">
                    <a:pos x="226" y="92"/>
                  </a:cxn>
                  <a:cxn ang="0">
                    <a:pos x="190" y="42"/>
                  </a:cxn>
                  <a:cxn ang="0">
                    <a:pos x="128" y="22"/>
                  </a:cxn>
                  <a:cxn ang="0">
                    <a:pos x="66" y="42"/>
                  </a:cxn>
                  <a:cxn ang="0">
                    <a:pos x="30" y="92"/>
                  </a:cxn>
                  <a:cxn ang="0">
                    <a:pos x="30" y="162"/>
                  </a:cxn>
                  <a:cxn ang="0">
                    <a:pos x="66" y="214"/>
                  </a:cxn>
                  <a:cxn ang="0">
                    <a:pos x="128" y="232"/>
                  </a:cxn>
                  <a:cxn ang="0">
                    <a:pos x="80" y="200"/>
                  </a:cxn>
                  <a:cxn ang="0">
                    <a:pos x="136" y="54"/>
                  </a:cxn>
                  <a:cxn ang="0">
                    <a:pos x="174" y="64"/>
                  </a:cxn>
                  <a:cxn ang="0">
                    <a:pos x="186" y="96"/>
                  </a:cxn>
                  <a:cxn ang="0">
                    <a:pos x="176" y="124"/>
                  </a:cxn>
                  <a:cxn ang="0">
                    <a:pos x="148" y="136"/>
                  </a:cxn>
                  <a:cxn ang="0">
                    <a:pos x="166" y="200"/>
                  </a:cxn>
                  <a:cxn ang="0">
                    <a:pos x="102" y="136"/>
                  </a:cxn>
                  <a:cxn ang="0">
                    <a:pos x="128" y="118"/>
                  </a:cxn>
                  <a:cxn ang="0">
                    <a:pos x="152" y="114"/>
                  </a:cxn>
                  <a:cxn ang="0">
                    <a:pos x="164" y="94"/>
                  </a:cxn>
                  <a:cxn ang="0">
                    <a:pos x="160" y="82"/>
                  </a:cxn>
                  <a:cxn ang="0">
                    <a:pos x="150" y="76"/>
                  </a:cxn>
                  <a:cxn ang="0">
                    <a:pos x="138" y="72"/>
                  </a:cxn>
                  <a:cxn ang="0">
                    <a:pos x="102" y="72"/>
                  </a:cxn>
                  <a:cxn ang="0">
                    <a:pos x="128" y="118"/>
                  </a:cxn>
                </a:cxnLst>
                <a:rect l="0" t="0" r="r" b="b"/>
                <a:pathLst>
                  <a:path w="256" h="254">
                    <a:moveTo>
                      <a:pt x="0" y="126"/>
                    </a:moveTo>
                    <a:lnTo>
                      <a:pt x="4" y="92"/>
                    </a:lnTo>
                    <a:lnTo>
                      <a:pt x="18" y="62"/>
                    </a:lnTo>
                    <a:lnTo>
                      <a:pt x="38" y="36"/>
                    </a:lnTo>
                    <a:lnTo>
                      <a:pt x="64" y="16"/>
                    </a:lnTo>
                    <a:lnTo>
                      <a:pt x="94" y="4"/>
                    </a:lnTo>
                    <a:lnTo>
                      <a:pt x="128" y="0"/>
                    </a:lnTo>
                    <a:lnTo>
                      <a:pt x="162" y="4"/>
                    </a:lnTo>
                    <a:lnTo>
                      <a:pt x="192" y="16"/>
                    </a:lnTo>
                    <a:lnTo>
                      <a:pt x="218" y="36"/>
                    </a:lnTo>
                    <a:lnTo>
                      <a:pt x="238" y="62"/>
                    </a:lnTo>
                    <a:lnTo>
                      <a:pt x="252" y="92"/>
                    </a:lnTo>
                    <a:lnTo>
                      <a:pt x="256" y="126"/>
                    </a:lnTo>
                    <a:lnTo>
                      <a:pt x="252" y="162"/>
                    </a:lnTo>
                    <a:lnTo>
                      <a:pt x="238" y="192"/>
                    </a:lnTo>
                    <a:lnTo>
                      <a:pt x="218" y="218"/>
                    </a:lnTo>
                    <a:lnTo>
                      <a:pt x="192" y="238"/>
                    </a:lnTo>
                    <a:lnTo>
                      <a:pt x="162" y="250"/>
                    </a:lnTo>
                    <a:lnTo>
                      <a:pt x="128" y="254"/>
                    </a:lnTo>
                    <a:lnTo>
                      <a:pt x="94" y="250"/>
                    </a:lnTo>
                    <a:lnTo>
                      <a:pt x="64" y="238"/>
                    </a:lnTo>
                    <a:lnTo>
                      <a:pt x="38" y="218"/>
                    </a:lnTo>
                    <a:lnTo>
                      <a:pt x="18" y="192"/>
                    </a:lnTo>
                    <a:lnTo>
                      <a:pt x="4" y="162"/>
                    </a:lnTo>
                    <a:lnTo>
                      <a:pt x="0" y="126"/>
                    </a:lnTo>
                    <a:close/>
                    <a:moveTo>
                      <a:pt x="128" y="232"/>
                    </a:moveTo>
                    <a:lnTo>
                      <a:pt x="162" y="228"/>
                    </a:lnTo>
                    <a:lnTo>
                      <a:pt x="190" y="214"/>
                    </a:lnTo>
                    <a:lnTo>
                      <a:pt x="212" y="190"/>
                    </a:lnTo>
                    <a:lnTo>
                      <a:pt x="226" y="162"/>
                    </a:lnTo>
                    <a:lnTo>
                      <a:pt x="232" y="126"/>
                    </a:lnTo>
                    <a:lnTo>
                      <a:pt x="226" y="92"/>
                    </a:lnTo>
                    <a:lnTo>
                      <a:pt x="212" y="64"/>
                    </a:lnTo>
                    <a:lnTo>
                      <a:pt x="190" y="42"/>
                    </a:lnTo>
                    <a:lnTo>
                      <a:pt x="162" y="26"/>
                    </a:lnTo>
                    <a:lnTo>
                      <a:pt x="128" y="22"/>
                    </a:lnTo>
                    <a:lnTo>
                      <a:pt x="96" y="26"/>
                    </a:lnTo>
                    <a:lnTo>
                      <a:pt x="66" y="42"/>
                    </a:lnTo>
                    <a:lnTo>
                      <a:pt x="44" y="64"/>
                    </a:lnTo>
                    <a:lnTo>
                      <a:pt x="30" y="92"/>
                    </a:lnTo>
                    <a:lnTo>
                      <a:pt x="24" y="126"/>
                    </a:lnTo>
                    <a:lnTo>
                      <a:pt x="30" y="162"/>
                    </a:lnTo>
                    <a:lnTo>
                      <a:pt x="44" y="190"/>
                    </a:lnTo>
                    <a:lnTo>
                      <a:pt x="66" y="214"/>
                    </a:lnTo>
                    <a:lnTo>
                      <a:pt x="96" y="228"/>
                    </a:lnTo>
                    <a:lnTo>
                      <a:pt x="128" y="232"/>
                    </a:lnTo>
                    <a:close/>
                    <a:moveTo>
                      <a:pt x="102" y="200"/>
                    </a:moveTo>
                    <a:lnTo>
                      <a:pt x="80" y="200"/>
                    </a:lnTo>
                    <a:lnTo>
                      <a:pt x="80" y="54"/>
                    </a:lnTo>
                    <a:lnTo>
                      <a:pt x="136" y="54"/>
                    </a:lnTo>
                    <a:lnTo>
                      <a:pt x="158" y="56"/>
                    </a:lnTo>
                    <a:lnTo>
                      <a:pt x="174" y="64"/>
                    </a:lnTo>
                    <a:lnTo>
                      <a:pt x="184" y="76"/>
                    </a:lnTo>
                    <a:lnTo>
                      <a:pt x="186" y="96"/>
                    </a:lnTo>
                    <a:lnTo>
                      <a:pt x="184" y="112"/>
                    </a:lnTo>
                    <a:lnTo>
                      <a:pt x="176" y="124"/>
                    </a:lnTo>
                    <a:lnTo>
                      <a:pt x="164" y="132"/>
                    </a:lnTo>
                    <a:lnTo>
                      <a:pt x="148" y="136"/>
                    </a:lnTo>
                    <a:lnTo>
                      <a:pt x="190" y="200"/>
                    </a:lnTo>
                    <a:lnTo>
                      <a:pt x="166" y="200"/>
                    </a:lnTo>
                    <a:lnTo>
                      <a:pt x="126" y="136"/>
                    </a:lnTo>
                    <a:lnTo>
                      <a:pt x="102" y="136"/>
                    </a:lnTo>
                    <a:lnTo>
                      <a:pt x="102" y="200"/>
                    </a:lnTo>
                    <a:close/>
                    <a:moveTo>
                      <a:pt x="128" y="118"/>
                    </a:moveTo>
                    <a:lnTo>
                      <a:pt x="142" y="118"/>
                    </a:lnTo>
                    <a:lnTo>
                      <a:pt x="152" y="114"/>
                    </a:lnTo>
                    <a:lnTo>
                      <a:pt x="160" y="108"/>
                    </a:lnTo>
                    <a:lnTo>
                      <a:pt x="164" y="94"/>
                    </a:lnTo>
                    <a:lnTo>
                      <a:pt x="162" y="88"/>
                    </a:lnTo>
                    <a:lnTo>
                      <a:pt x="160" y="82"/>
                    </a:lnTo>
                    <a:lnTo>
                      <a:pt x="156" y="78"/>
                    </a:lnTo>
                    <a:lnTo>
                      <a:pt x="150" y="76"/>
                    </a:lnTo>
                    <a:lnTo>
                      <a:pt x="144" y="74"/>
                    </a:lnTo>
                    <a:lnTo>
                      <a:pt x="138" y="72"/>
                    </a:lnTo>
                    <a:lnTo>
                      <a:pt x="132" y="72"/>
                    </a:lnTo>
                    <a:lnTo>
                      <a:pt x="102" y="72"/>
                    </a:lnTo>
                    <a:lnTo>
                      <a:pt x="102" y="118"/>
                    </a:lnTo>
                    <a:lnTo>
                      <a:pt x="128" y="118"/>
                    </a:lnTo>
                    <a:close/>
                  </a:path>
                </a:pathLst>
              </a:custGeom>
              <a:solidFill>
                <a:srgbClr val="000000"/>
              </a:solidFill>
              <a:ln w="0">
                <a:noFill/>
                <a:prstDash val="solid"/>
                <a:round/>
                <a:headEnd/>
                <a:tailEnd/>
              </a:ln>
            </p:spPr>
            <p:txBody>
              <a:bodyPr/>
              <a:lstStyle/>
              <a:p>
                <a:pPr>
                  <a:defRPr/>
                </a:pPr>
                <a:endParaRPr lang="en-US"/>
              </a:p>
            </p:txBody>
          </p:sp>
        </p:grpSp>
        <p:sp>
          <p:nvSpPr>
            <p:cNvPr id="9" name="Text Box 73"/>
            <p:cNvSpPr txBox="1">
              <a:spLocks noChangeArrowheads="1"/>
            </p:cNvSpPr>
            <p:nvPr userDrawn="1"/>
          </p:nvSpPr>
          <p:spPr bwMode="auto">
            <a:xfrm>
              <a:off x="2840" y="1992"/>
              <a:ext cx="931" cy="371"/>
            </a:xfrm>
            <a:prstGeom prst="rect">
              <a:avLst/>
            </a:prstGeom>
            <a:noFill/>
            <a:ln w="12700">
              <a:noFill/>
              <a:miter lim="800000"/>
              <a:headEnd type="none" w="sm" len="sm"/>
              <a:tailEnd type="none" w="sm" len="sm"/>
            </a:ln>
            <a:effectLst/>
          </p:spPr>
          <p:txBody>
            <a:bodyPr>
              <a:spAutoFit/>
            </a:bodyPr>
            <a:lstStyle/>
            <a:p>
              <a:pPr>
                <a:defRPr/>
              </a:pPr>
              <a:r>
                <a:rPr lang="en-US" sz="1200" i="1">
                  <a:solidFill>
                    <a:srgbClr val="000000"/>
                  </a:solidFill>
                  <a:latin typeface="Arial" charset="0"/>
                </a:rPr>
                <a:t>Ohio</a:t>
              </a:r>
              <a:endParaRPr lang="en-US"/>
            </a:p>
          </p:txBody>
        </p:sp>
      </p:grpSp>
      <p:sp>
        <p:nvSpPr>
          <p:cNvPr id="15362" name="Rectangle 2"/>
          <p:cNvSpPr>
            <a:spLocks noGrp="1" noChangeArrowheads="1"/>
          </p:cNvSpPr>
          <p:nvPr>
            <p:ph type="ctrTitle"/>
          </p:nvPr>
        </p:nvSpPr>
        <p:spPr>
          <a:xfrm>
            <a:off x="457200" y="2000250"/>
            <a:ext cx="4267200" cy="3000375"/>
          </a:xfrm>
        </p:spPr>
        <p:txBody>
          <a:bodyPr/>
          <a:lstStyle>
            <a:lvl1pPr>
              <a:defRPr sz="4000"/>
            </a:lvl1pPr>
          </a:lstStyle>
          <a:p>
            <a:r>
              <a:rPr lang="en-US"/>
              <a:t>Click to edit Master title style</a:t>
            </a:r>
          </a:p>
        </p:txBody>
      </p:sp>
      <p:sp>
        <p:nvSpPr>
          <p:cNvPr id="15363" name="Rectangle 3"/>
          <p:cNvSpPr>
            <a:spLocks noGrp="1" noChangeArrowheads="1"/>
          </p:cNvSpPr>
          <p:nvPr>
            <p:ph type="subTitle" idx="1"/>
          </p:nvPr>
        </p:nvSpPr>
        <p:spPr>
          <a:xfrm>
            <a:off x="4522788" y="5197475"/>
            <a:ext cx="4267200" cy="990600"/>
          </a:xfrm>
        </p:spPr>
        <p:txBody>
          <a:bodyPr anchor="b"/>
          <a:lstStyle>
            <a:lvl1pPr marL="0" indent="0" algn="r">
              <a:buFont typeface="Wingdings" pitchFamily="2" charset="2"/>
              <a:buNone/>
              <a:defRPr sz="2400">
                <a:solidFill>
                  <a:srgbClr val="4D4D4D"/>
                </a:solidFill>
              </a:defRPr>
            </a:lvl1pPr>
          </a:lstStyle>
          <a:p>
            <a:r>
              <a:rPr lang="en-US"/>
              <a:t>Click to edit Master subtitle style</a:t>
            </a:r>
          </a:p>
        </p:txBody>
      </p:sp>
      <p:sp>
        <p:nvSpPr>
          <p:cNvPr id="23" name="Rectangle 4"/>
          <p:cNvSpPr>
            <a:spLocks noGrp="1" noChangeArrowheads="1"/>
          </p:cNvSpPr>
          <p:nvPr>
            <p:ph type="dt" sz="half" idx="10"/>
          </p:nvPr>
        </p:nvSpPr>
        <p:spPr>
          <a:xfrm>
            <a:off x="457200" y="6248400"/>
            <a:ext cx="2133600" cy="457200"/>
          </a:xfrm>
        </p:spPr>
        <p:txBody>
          <a:bodyPr/>
          <a:lstStyle>
            <a:lvl1pPr>
              <a:defRPr>
                <a:latin typeface="Tahoma" pitchFamily="34" charset="0"/>
              </a:defRPr>
            </a:lvl1pPr>
          </a:lstStyle>
          <a:p>
            <a:pPr>
              <a:defRPr/>
            </a:pPr>
            <a:endParaRPr lang="en-US"/>
          </a:p>
        </p:txBody>
      </p:sp>
      <p:sp>
        <p:nvSpPr>
          <p:cNvPr id="24" name="Rectangle 5"/>
          <p:cNvSpPr>
            <a:spLocks noGrp="1" noChangeArrowheads="1"/>
          </p:cNvSpPr>
          <p:nvPr>
            <p:ph type="ftr" sz="quarter" idx="11"/>
          </p:nvPr>
        </p:nvSpPr>
        <p:spPr/>
        <p:txBody>
          <a:bodyPr/>
          <a:lstStyle>
            <a:lvl1pPr>
              <a:defRPr>
                <a:latin typeface="Tahoma" pitchFamily="34" charset="0"/>
              </a:defRPr>
            </a:lvl1pPr>
          </a:lstStyle>
          <a:p>
            <a:pPr>
              <a:defRPr/>
            </a:pPr>
            <a:endParaRPr lang="en-US"/>
          </a:p>
        </p:txBody>
      </p:sp>
      <p:sp>
        <p:nvSpPr>
          <p:cNvPr id="25" name="Rectangle 6"/>
          <p:cNvSpPr>
            <a:spLocks noGrp="1" noChangeArrowheads="1"/>
          </p:cNvSpPr>
          <p:nvPr>
            <p:ph type="sldNum" sz="quarter" idx="12"/>
          </p:nvPr>
        </p:nvSpPr>
        <p:spPr>
          <a:xfrm>
            <a:off x="6553200" y="6248400"/>
            <a:ext cx="2133600" cy="457200"/>
          </a:xfrm>
        </p:spPr>
        <p:txBody>
          <a:bodyPr/>
          <a:lstStyle>
            <a:lvl1pPr>
              <a:defRPr b="1">
                <a:latin typeface="Tahoma" pitchFamily="34" charset="0"/>
              </a:defRPr>
            </a:lvl1pPr>
          </a:lstStyle>
          <a:p>
            <a:pPr>
              <a:defRPr/>
            </a:pPr>
            <a:fld id="{256E6562-E6CC-4D5A-AF17-8F0BAD0BA8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1D11021-C845-4790-BB92-D87E76313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A344FF0A-FB56-4597-9CC6-9239B4D700D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BC03D7-8ACE-4CF8-B8FE-EDDDEEC2CEB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5D14C-B308-4DEC-B4C3-DB4CC754652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F6FD6B-7872-46CC-97E5-E34FD02F500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5CFED1-274E-4705-8553-C25ABE0184F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59B80D-FB96-4508-A6B5-868AC840D3B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7DC86D-C13C-4A77-9BCA-250CDD4AAF7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F5155A-FA3A-4DCE-A657-D440365D5B0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CB4DE7-584E-4AED-B51E-3B4D155CDD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baseline="0"/>
            </a:lvl1pPr>
          </a:lstStyle>
          <a:p>
            <a:pPr>
              <a:defRPr/>
            </a:pPr>
            <a:fld id="{7A1984D5-C38C-4809-B223-4A21049D3BCB}"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6727D-B7B3-417A-A1C9-E3B3BE03A5A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3D5E6-FF18-404A-A0C1-CD3B8328EFD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A84716-5329-4018-841E-034C23E9C2E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1400064-1268-4B19-9343-F7F2BA6FD884}" type="slidenum">
              <a:rPr lang="en-US"/>
              <a:pPr>
                <a:defRPr/>
              </a:pPr>
              <a:t>‹#›</a:t>
            </a:fld>
            <a:endParaRPr lang="en-US"/>
          </a:p>
        </p:txBody>
      </p:sp>
    </p:spTree>
  </p:cSld>
  <p:clrMapOvr>
    <a:masterClrMapping/>
  </p:clrMapOvr>
  <p:transition advClick="0">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207D090-B911-4DAD-8327-5EFFE12C3488}" type="slidenum">
              <a:rPr lang="en-US"/>
              <a:pPr>
                <a:defRPr/>
              </a:pPr>
              <a:t>‹#›</a:t>
            </a:fld>
            <a:endParaRPr lang="en-US"/>
          </a:p>
        </p:txBody>
      </p:sp>
    </p:spTree>
  </p:cSld>
  <p:clrMapOvr>
    <a:masterClrMapping/>
  </p:clrMapOvr>
  <p:transition advClick="0">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B9F33BA-734A-4D5B-AAEB-4E1E6E5023B4}" type="slidenum">
              <a:rPr lang="en-US"/>
              <a:pPr>
                <a:defRPr/>
              </a:pPr>
              <a:t>‹#›</a:t>
            </a:fld>
            <a:endParaRPr lang="en-US"/>
          </a:p>
        </p:txBody>
      </p:sp>
    </p:spTree>
  </p:cSld>
  <p:clrMapOvr>
    <a:masterClrMapping/>
  </p:clrMapOvr>
  <p:transition advClick="0">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875" y="1614488"/>
            <a:ext cx="38782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8538" y="1614488"/>
            <a:ext cx="387826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6A01C29-95A2-4259-98C9-FA19483C0B68}" type="slidenum">
              <a:rPr lang="en-US"/>
              <a:pPr>
                <a:defRPr/>
              </a:pPr>
              <a:t>‹#›</a:t>
            </a:fld>
            <a:endParaRPr lang="en-US"/>
          </a:p>
        </p:txBody>
      </p:sp>
    </p:spTree>
  </p:cSld>
  <p:clrMapOvr>
    <a:masterClrMapping/>
  </p:clrMapOvr>
  <p:transition advClick="0">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C0052DE-AA84-4E67-8841-8C27ABA6F4CA}" type="slidenum">
              <a:rPr lang="en-US"/>
              <a:pPr>
                <a:defRPr/>
              </a:pPr>
              <a:t>‹#›</a:t>
            </a:fld>
            <a:endParaRPr lang="en-US"/>
          </a:p>
        </p:txBody>
      </p:sp>
    </p:spTree>
  </p:cSld>
  <p:clrMapOvr>
    <a:masterClrMapping/>
  </p:clrMapOvr>
  <p:transition advClick="0">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2198C8B-CB37-4328-A848-2FA92AE3D9A9}" type="slidenum">
              <a:rPr lang="en-US"/>
              <a:pPr>
                <a:defRPr/>
              </a:pPr>
              <a:t>‹#›</a:t>
            </a:fld>
            <a:endParaRPr lang="en-US"/>
          </a:p>
        </p:txBody>
      </p:sp>
    </p:spTree>
  </p:cSld>
  <p:clrMapOvr>
    <a:masterClrMapping/>
  </p:clrMapOvr>
  <p:transition advClick="0">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255023D-C981-477A-803D-D0D12E67289C}" type="slidenum">
              <a:rPr lang="en-US"/>
              <a:pPr>
                <a:defRPr/>
              </a:pPr>
              <a:t>‹#›</a:t>
            </a:fld>
            <a:endParaRPr lang="en-US"/>
          </a:p>
        </p:txBody>
      </p:sp>
    </p:spTree>
  </p:cSld>
  <p:clrMapOvr>
    <a:masterClrMapping/>
  </p:clrMapOvr>
  <p:transition advClick="0">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BD746912-FCFE-449B-85E9-AF4FF1F63EF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AF8322-06B0-4306-84CD-542C7AFA46F4}" type="slidenum">
              <a:rPr lang="en-US"/>
              <a:pPr>
                <a:defRPr/>
              </a:pPr>
              <a:t>‹#›</a:t>
            </a:fld>
            <a:endParaRPr lang="en-US"/>
          </a:p>
        </p:txBody>
      </p:sp>
    </p:spTree>
  </p:cSld>
  <p:clrMapOvr>
    <a:masterClrMapping/>
  </p:clrMapOvr>
  <p:transition advClick="0">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08ABBD3-7F2F-4DBC-BCAC-AF62D7A5C619}" type="slidenum">
              <a:rPr lang="en-US"/>
              <a:pPr>
                <a:defRPr/>
              </a:pPr>
              <a:t>‹#›</a:t>
            </a:fld>
            <a:endParaRPr lang="en-US"/>
          </a:p>
        </p:txBody>
      </p:sp>
    </p:spTree>
  </p:cSld>
  <p:clrMapOvr>
    <a:masterClrMapping/>
  </p:clrMapOvr>
  <p:transition advClick="0">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966ACAE-99F4-44EC-BC1E-4B05F0DD95AF}" type="slidenum">
              <a:rPr lang="en-US"/>
              <a:pPr>
                <a:defRPr/>
              </a:pPr>
              <a:t>‹#›</a:t>
            </a:fld>
            <a:endParaRPr lang="en-US"/>
          </a:p>
        </p:txBody>
      </p:sp>
    </p:spTree>
  </p:cSld>
  <p:clrMapOvr>
    <a:masterClrMapping/>
  </p:clrMapOvr>
  <p:transition advClick="0">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87363"/>
            <a:ext cx="2038350" cy="5653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87363"/>
            <a:ext cx="5962650" cy="5653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0198F9B-D820-44EB-84D0-139022F8BBC6}" type="slidenum">
              <a:rPr lang="en-US"/>
              <a:pPr>
                <a:defRPr/>
              </a:pPr>
              <a:t>‹#›</a:t>
            </a:fld>
            <a:endParaRPr lang="en-US"/>
          </a:p>
        </p:txBody>
      </p:sp>
    </p:spTree>
  </p:cSld>
  <p:clrMapOvr>
    <a:masterClrMapping/>
  </p:clrMapOvr>
  <p:transition advClick="0">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985F4F6-7F65-42DD-B737-D0100820C139}" type="slidenum">
              <a:rPr lang="en-US"/>
              <a:pPr>
                <a:defRPr/>
              </a:pPr>
              <a:t>‹#›</a:t>
            </a:fld>
            <a:endParaRPr lang="en-US"/>
          </a:p>
        </p:txBody>
      </p:sp>
    </p:spTree>
  </p:cSld>
  <p:clrMapOvr>
    <a:masterClrMapping/>
  </p:clrMapOvr>
  <p:transition advClick="0">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CB92C91-8BCA-4C63-8A7C-AFE35A9FD043}" type="slidenum">
              <a:rPr lang="en-US"/>
              <a:pPr>
                <a:defRPr/>
              </a:pPr>
              <a:t>‹#›</a:t>
            </a:fld>
            <a:endParaRPr lang="en-US"/>
          </a:p>
        </p:txBody>
      </p:sp>
    </p:spTree>
  </p:cSld>
  <p:clrMapOvr>
    <a:masterClrMapping/>
  </p:clrMapOvr>
  <p:transition advClick="0">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081343C-8E09-4C11-8826-1E938461D29C}" type="slidenum">
              <a:rPr lang="en-US"/>
              <a:pPr>
                <a:defRPr/>
              </a:pPr>
              <a:t>‹#›</a:t>
            </a:fld>
            <a:endParaRPr lang="en-US"/>
          </a:p>
        </p:txBody>
      </p:sp>
    </p:spTree>
  </p:cSld>
  <p:clrMapOvr>
    <a:masterClrMapping/>
  </p:clrMapOvr>
  <p:transition advClick="0">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875" y="1614488"/>
            <a:ext cx="38782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8538" y="1614488"/>
            <a:ext cx="387826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E2C38A7-E11C-4C6D-BE82-EACAC7774C3F}" type="slidenum">
              <a:rPr lang="en-US"/>
              <a:pPr>
                <a:defRPr/>
              </a:pPr>
              <a:t>‹#›</a:t>
            </a:fld>
            <a:endParaRPr lang="en-US"/>
          </a:p>
        </p:txBody>
      </p:sp>
    </p:spTree>
  </p:cSld>
  <p:clrMapOvr>
    <a:masterClrMapping/>
  </p:clrMapOvr>
  <p:transition advClick="0">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621FF7C-F826-4CFA-B8B6-07B2451EA473}" type="slidenum">
              <a:rPr lang="en-US"/>
              <a:pPr>
                <a:defRPr/>
              </a:pPr>
              <a:t>‹#›</a:t>
            </a:fld>
            <a:endParaRPr lang="en-US"/>
          </a:p>
        </p:txBody>
      </p:sp>
    </p:spTree>
  </p:cSld>
  <p:clrMapOvr>
    <a:masterClrMapping/>
  </p:clrMapOvr>
  <p:transition advClick="0">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BBCE14F-6889-4FAC-A11C-0AAB1F9355E5}" type="slidenum">
              <a:rPr lang="en-US"/>
              <a:pPr>
                <a:defRPr/>
              </a:pPr>
              <a:t>‹#›</a:t>
            </a:fld>
            <a:endParaRPr lang="en-US"/>
          </a:p>
        </p:txBody>
      </p:sp>
    </p:spTree>
  </p:cSld>
  <p:clrMapOvr>
    <a:masterClrMapping/>
  </p:clrMapOvr>
  <p:transition advClick="0">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F48DEAD1-FDDB-406D-AE0E-54DAEE9D3D4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5DDB3B5-9A30-462C-8F45-F50EF6CD0B3A}" type="slidenum">
              <a:rPr lang="en-US"/>
              <a:pPr>
                <a:defRPr/>
              </a:pPr>
              <a:t>‹#›</a:t>
            </a:fld>
            <a:endParaRPr lang="en-US"/>
          </a:p>
        </p:txBody>
      </p:sp>
    </p:spTree>
  </p:cSld>
  <p:clrMapOvr>
    <a:masterClrMapping/>
  </p:clrMapOvr>
  <p:transition advClick="0">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40CB55E-0FB9-40C8-AC71-13DC8166EC58}" type="slidenum">
              <a:rPr lang="en-US"/>
              <a:pPr>
                <a:defRPr/>
              </a:pPr>
              <a:t>‹#›</a:t>
            </a:fld>
            <a:endParaRPr lang="en-US"/>
          </a:p>
        </p:txBody>
      </p:sp>
    </p:spTree>
  </p:cSld>
  <p:clrMapOvr>
    <a:masterClrMapping/>
  </p:clrMapOvr>
  <p:transition advClick="0">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2CE5B79-A01E-47AF-B9B5-D91C443C4BB3}" type="slidenum">
              <a:rPr lang="en-US"/>
              <a:pPr>
                <a:defRPr/>
              </a:pPr>
              <a:t>‹#›</a:t>
            </a:fld>
            <a:endParaRPr lang="en-US"/>
          </a:p>
        </p:txBody>
      </p:sp>
    </p:spTree>
  </p:cSld>
  <p:clrMapOvr>
    <a:masterClrMapping/>
  </p:clrMapOvr>
  <p:transition advClick="0">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7E4DD96-D0B4-4000-AF37-013034CAD3AA}" type="slidenum">
              <a:rPr lang="en-US"/>
              <a:pPr>
                <a:defRPr/>
              </a:pPr>
              <a:t>‹#›</a:t>
            </a:fld>
            <a:endParaRPr lang="en-US"/>
          </a:p>
        </p:txBody>
      </p:sp>
    </p:spTree>
  </p:cSld>
  <p:clrMapOvr>
    <a:masterClrMapping/>
  </p:clrMapOvr>
  <p:transition advClick="0">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87363"/>
            <a:ext cx="2038350" cy="5653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87363"/>
            <a:ext cx="5962650" cy="5653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4B9D5FF-A9F6-434B-B61B-6E7B5380CA42}" type="slidenum">
              <a:rPr lang="en-US"/>
              <a:pPr>
                <a:defRPr/>
              </a:pPr>
              <a:t>‹#›</a:t>
            </a:fld>
            <a:endParaRPr lang="en-US"/>
          </a:p>
        </p:txBody>
      </p:sp>
    </p:spTree>
  </p:cSld>
  <p:clrMapOvr>
    <a:masterClrMapping/>
  </p:clrMapOvr>
  <p:transition advClick="0">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3BEFACCE-8700-4D8D-B6A5-B85E85823E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18E28886-31D9-4B43-8C50-7D001E61A7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B6D43B4C-A63A-4E12-964A-7D82236190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BCFBDEE1-99D8-4AB3-BFBF-F85F970600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DDE1E5B0-E00C-4F5C-AE1C-BB7FC1A3E9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title"/>
          </p:nvPr>
        </p:nvSpPr>
        <p:spPr bwMode="auto">
          <a:xfrm>
            <a:off x="457200" y="914400"/>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18"/>
          <p:cNvSpPr>
            <a:spLocks noGrp="1" noChangeArrowheads="1"/>
          </p:cNvSpPr>
          <p:nvPr>
            <p:ph type="body" idx="1"/>
          </p:nvPr>
        </p:nvSpPr>
        <p:spPr bwMode="auto">
          <a:xfrm>
            <a:off x="457200" y="19050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55" name="Rectangle 19"/>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435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4357" name="Rectangle 2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0ACCC1E-6853-4AB6-BA25-6331B749076D}" type="slidenum">
              <a:rPr lang="en-US"/>
              <a:pPr>
                <a:defRPr/>
              </a:pPr>
              <a:t>‹#›</a:t>
            </a:fld>
            <a:endParaRPr lang="en-US"/>
          </a:p>
        </p:txBody>
      </p:sp>
      <p:sp>
        <p:nvSpPr>
          <p:cNvPr id="14358" name="Line 22"/>
          <p:cNvSpPr>
            <a:spLocks noChangeShapeType="1"/>
          </p:cNvSpPr>
          <p:nvPr/>
        </p:nvSpPr>
        <p:spPr bwMode="auto">
          <a:xfrm flipH="1">
            <a:off x="0" y="914400"/>
            <a:ext cx="9144000" cy="0"/>
          </a:xfrm>
          <a:prstGeom prst="line">
            <a:avLst/>
          </a:prstGeom>
          <a:noFill/>
          <a:ln w="19050">
            <a:solidFill>
              <a:srgbClr val="969696"/>
            </a:solidFill>
            <a:round/>
            <a:headEnd/>
            <a:tailEnd/>
          </a:ln>
          <a:effectLst/>
        </p:spPr>
        <p:txBody>
          <a:bodyPr/>
          <a:lstStyle/>
          <a:p>
            <a:pPr>
              <a:defRPr/>
            </a:pPr>
            <a:endParaRPr lang="en-US"/>
          </a:p>
        </p:txBody>
      </p:sp>
      <p:grpSp>
        <p:nvGrpSpPr>
          <p:cNvPr id="1032" name="Group 43"/>
          <p:cNvGrpSpPr>
            <a:grpSpLocks noChangeAspect="1"/>
          </p:cNvGrpSpPr>
          <p:nvPr userDrawn="1"/>
        </p:nvGrpSpPr>
        <p:grpSpPr bwMode="auto">
          <a:xfrm>
            <a:off x="7502525" y="207963"/>
            <a:ext cx="1220788" cy="574675"/>
            <a:chOff x="2525" y="1570"/>
            <a:chExt cx="1671" cy="809"/>
          </a:xfrm>
        </p:grpSpPr>
        <p:sp>
          <p:nvSpPr>
            <p:cNvPr id="14380" name="AutoShape 44"/>
            <p:cNvSpPr>
              <a:spLocks noChangeAspect="1" noChangeArrowheads="1"/>
            </p:cNvSpPr>
            <p:nvPr/>
          </p:nvSpPr>
          <p:spPr bwMode="auto">
            <a:xfrm>
              <a:off x="2525" y="1570"/>
              <a:ext cx="1671" cy="793"/>
            </a:xfrm>
            <a:prstGeom prst="rect">
              <a:avLst/>
            </a:prstGeom>
            <a:noFill/>
            <a:ln w="9525">
              <a:noFill/>
              <a:miter lim="800000"/>
              <a:headEnd/>
              <a:tailEnd/>
            </a:ln>
          </p:spPr>
          <p:txBody>
            <a:bodyPr/>
            <a:lstStyle/>
            <a:p>
              <a:pPr>
                <a:defRPr/>
              </a:pPr>
              <a:endParaRPr lang="en-US"/>
            </a:p>
          </p:txBody>
        </p:sp>
        <p:grpSp>
          <p:nvGrpSpPr>
            <p:cNvPr id="1034" name="Group 45"/>
            <p:cNvGrpSpPr>
              <a:grpSpLocks noChangeAspect="1"/>
            </p:cNvGrpSpPr>
            <p:nvPr/>
          </p:nvGrpSpPr>
          <p:grpSpPr bwMode="auto">
            <a:xfrm>
              <a:off x="2525" y="1570"/>
              <a:ext cx="1671" cy="523"/>
              <a:chOff x="192" y="246"/>
              <a:chExt cx="5058" cy="1538"/>
            </a:xfrm>
          </p:grpSpPr>
          <p:sp>
            <p:nvSpPr>
              <p:cNvPr id="14382" name="Freeform 46"/>
              <p:cNvSpPr>
                <a:spLocks noChangeAspect="1"/>
              </p:cNvSpPr>
              <p:nvPr/>
            </p:nvSpPr>
            <p:spPr bwMode="auto">
              <a:xfrm>
                <a:off x="692" y="969"/>
                <a:ext cx="941" cy="664"/>
              </a:xfrm>
              <a:custGeom>
                <a:avLst/>
                <a:gdLst/>
                <a:ahLst/>
                <a:cxnLst>
                  <a:cxn ang="0">
                    <a:pos x="144" y="214"/>
                  </a:cxn>
                  <a:cxn ang="0">
                    <a:pos x="210" y="170"/>
                  </a:cxn>
                  <a:cxn ang="0">
                    <a:pos x="280" y="132"/>
                  </a:cxn>
                  <a:cxn ang="0">
                    <a:pos x="354" y="102"/>
                  </a:cxn>
                  <a:cxn ang="0">
                    <a:pos x="430" y="76"/>
                  </a:cxn>
                  <a:cxn ang="0">
                    <a:pos x="506" y="54"/>
                  </a:cxn>
                  <a:cxn ang="0">
                    <a:pos x="580" y="38"/>
                  </a:cxn>
                  <a:cxn ang="0">
                    <a:pos x="652" y="24"/>
                  </a:cxn>
                  <a:cxn ang="0">
                    <a:pos x="718" y="14"/>
                  </a:cxn>
                  <a:cxn ang="0">
                    <a:pos x="780" y="8"/>
                  </a:cxn>
                  <a:cxn ang="0">
                    <a:pos x="834" y="4"/>
                  </a:cxn>
                  <a:cxn ang="0">
                    <a:pos x="878" y="2"/>
                  </a:cxn>
                  <a:cxn ang="0">
                    <a:pos x="912" y="0"/>
                  </a:cxn>
                  <a:cxn ang="0">
                    <a:pos x="932" y="0"/>
                  </a:cxn>
                  <a:cxn ang="0">
                    <a:pos x="940" y="0"/>
                  </a:cxn>
                  <a:cxn ang="0">
                    <a:pos x="936" y="54"/>
                  </a:cxn>
                  <a:cxn ang="0">
                    <a:pos x="926" y="104"/>
                  </a:cxn>
                  <a:cxn ang="0">
                    <a:pos x="916" y="150"/>
                  </a:cxn>
                  <a:cxn ang="0">
                    <a:pos x="902" y="192"/>
                  </a:cxn>
                  <a:cxn ang="0">
                    <a:pos x="888" y="230"/>
                  </a:cxn>
                  <a:cxn ang="0">
                    <a:pos x="874" y="262"/>
                  </a:cxn>
                  <a:cxn ang="0">
                    <a:pos x="860" y="288"/>
                  </a:cxn>
                  <a:cxn ang="0">
                    <a:pos x="850" y="306"/>
                  </a:cxn>
                  <a:cxn ang="0">
                    <a:pos x="842" y="318"/>
                  </a:cxn>
                  <a:cxn ang="0">
                    <a:pos x="840" y="322"/>
                  </a:cxn>
                  <a:cxn ang="0">
                    <a:pos x="794" y="388"/>
                  </a:cxn>
                  <a:cxn ang="0">
                    <a:pos x="746" y="444"/>
                  </a:cxn>
                  <a:cxn ang="0">
                    <a:pos x="696" y="492"/>
                  </a:cxn>
                  <a:cxn ang="0">
                    <a:pos x="644" y="532"/>
                  </a:cxn>
                  <a:cxn ang="0">
                    <a:pos x="594" y="564"/>
                  </a:cxn>
                  <a:cxn ang="0">
                    <a:pos x="548" y="588"/>
                  </a:cxn>
                  <a:cxn ang="0">
                    <a:pos x="506" y="608"/>
                  </a:cxn>
                  <a:cxn ang="0">
                    <a:pos x="472" y="620"/>
                  </a:cxn>
                  <a:cxn ang="0">
                    <a:pos x="444" y="630"/>
                  </a:cxn>
                  <a:cxn ang="0">
                    <a:pos x="426" y="634"/>
                  </a:cxn>
                  <a:cxn ang="0">
                    <a:pos x="420" y="636"/>
                  </a:cxn>
                  <a:cxn ang="0">
                    <a:pos x="346" y="652"/>
                  </a:cxn>
                  <a:cxn ang="0">
                    <a:pos x="278" y="658"/>
                  </a:cxn>
                  <a:cxn ang="0">
                    <a:pos x="220" y="660"/>
                  </a:cxn>
                  <a:cxn ang="0">
                    <a:pos x="168" y="656"/>
                  </a:cxn>
                  <a:cxn ang="0">
                    <a:pos x="128" y="648"/>
                  </a:cxn>
                  <a:cxn ang="0">
                    <a:pos x="98" y="636"/>
                  </a:cxn>
                  <a:cxn ang="0">
                    <a:pos x="66" y="612"/>
                  </a:cxn>
                  <a:cxn ang="0">
                    <a:pos x="40" y="586"/>
                  </a:cxn>
                  <a:cxn ang="0">
                    <a:pos x="22" y="556"/>
                  </a:cxn>
                  <a:cxn ang="0">
                    <a:pos x="10" y="524"/>
                  </a:cxn>
                  <a:cxn ang="0">
                    <a:pos x="4" y="494"/>
                  </a:cxn>
                  <a:cxn ang="0">
                    <a:pos x="0" y="466"/>
                  </a:cxn>
                  <a:cxn ang="0">
                    <a:pos x="0" y="442"/>
                  </a:cxn>
                  <a:cxn ang="0">
                    <a:pos x="0" y="422"/>
                  </a:cxn>
                  <a:cxn ang="0">
                    <a:pos x="2" y="410"/>
                  </a:cxn>
                  <a:cxn ang="0">
                    <a:pos x="2" y="406"/>
                  </a:cxn>
                  <a:cxn ang="0">
                    <a:pos x="16" y="364"/>
                  </a:cxn>
                  <a:cxn ang="0">
                    <a:pos x="34" y="328"/>
                  </a:cxn>
                  <a:cxn ang="0">
                    <a:pos x="56" y="296"/>
                  </a:cxn>
                  <a:cxn ang="0">
                    <a:pos x="82" y="266"/>
                  </a:cxn>
                  <a:cxn ang="0">
                    <a:pos x="112" y="240"/>
                  </a:cxn>
                  <a:cxn ang="0">
                    <a:pos x="144" y="214"/>
                  </a:cxn>
                </a:cxnLst>
                <a:rect l="0" t="0" r="r" b="b"/>
                <a:pathLst>
                  <a:path w="940" h="660">
                    <a:moveTo>
                      <a:pt x="144" y="214"/>
                    </a:moveTo>
                    <a:lnTo>
                      <a:pt x="210" y="170"/>
                    </a:lnTo>
                    <a:lnTo>
                      <a:pt x="280" y="132"/>
                    </a:lnTo>
                    <a:lnTo>
                      <a:pt x="354" y="102"/>
                    </a:lnTo>
                    <a:lnTo>
                      <a:pt x="430" y="76"/>
                    </a:lnTo>
                    <a:lnTo>
                      <a:pt x="506" y="54"/>
                    </a:lnTo>
                    <a:lnTo>
                      <a:pt x="580" y="38"/>
                    </a:lnTo>
                    <a:lnTo>
                      <a:pt x="652" y="24"/>
                    </a:lnTo>
                    <a:lnTo>
                      <a:pt x="718" y="14"/>
                    </a:lnTo>
                    <a:lnTo>
                      <a:pt x="780" y="8"/>
                    </a:lnTo>
                    <a:lnTo>
                      <a:pt x="834" y="4"/>
                    </a:lnTo>
                    <a:lnTo>
                      <a:pt x="878" y="2"/>
                    </a:lnTo>
                    <a:lnTo>
                      <a:pt x="912" y="0"/>
                    </a:lnTo>
                    <a:lnTo>
                      <a:pt x="932" y="0"/>
                    </a:lnTo>
                    <a:lnTo>
                      <a:pt x="940" y="0"/>
                    </a:lnTo>
                    <a:lnTo>
                      <a:pt x="936" y="54"/>
                    </a:lnTo>
                    <a:lnTo>
                      <a:pt x="926" y="104"/>
                    </a:lnTo>
                    <a:lnTo>
                      <a:pt x="916" y="150"/>
                    </a:lnTo>
                    <a:lnTo>
                      <a:pt x="902" y="192"/>
                    </a:lnTo>
                    <a:lnTo>
                      <a:pt x="888" y="230"/>
                    </a:lnTo>
                    <a:lnTo>
                      <a:pt x="874" y="262"/>
                    </a:lnTo>
                    <a:lnTo>
                      <a:pt x="860" y="288"/>
                    </a:lnTo>
                    <a:lnTo>
                      <a:pt x="850" y="306"/>
                    </a:lnTo>
                    <a:lnTo>
                      <a:pt x="842" y="318"/>
                    </a:lnTo>
                    <a:lnTo>
                      <a:pt x="840" y="322"/>
                    </a:lnTo>
                    <a:lnTo>
                      <a:pt x="794" y="388"/>
                    </a:lnTo>
                    <a:lnTo>
                      <a:pt x="746" y="444"/>
                    </a:lnTo>
                    <a:lnTo>
                      <a:pt x="696" y="492"/>
                    </a:lnTo>
                    <a:lnTo>
                      <a:pt x="644" y="532"/>
                    </a:lnTo>
                    <a:lnTo>
                      <a:pt x="594" y="564"/>
                    </a:lnTo>
                    <a:lnTo>
                      <a:pt x="548" y="588"/>
                    </a:lnTo>
                    <a:lnTo>
                      <a:pt x="506" y="608"/>
                    </a:lnTo>
                    <a:lnTo>
                      <a:pt x="472" y="620"/>
                    </a:lnTo>
                    <a:lnTo>
                      <a:pt x="444" y="630"/>
                    </a:lnTo>
                    <a:lnTo>
                      <a:pt x="426" y="634"/>
                    </a:lnTo>
                    <a:lnTo>
                      <a:pt x="420" y="636"/>
                    </a:lnTo>
                    <a:lnTo>
                      <a:pt x="346" y="652"/>
                    </a:lnTo>
                    <a:lnTo>
                      <a:pt x="278" y="658"/>
                    </a:lnTo>
                    <a:lnTo>
                      <a:pt x="220" y="660"/>
                    </a:lnTo>
                    <a:lnTo>
                      <a:pt x="168" y="656"/>
                    </a:lnTo>
                    <a:lnTo>
                      <a:pt x="128" y="648"/>
                    </a:lnTo>
                    <a:lnTo>
                      <a:pt x="98" y="636"/>
                    </a:lnTo>
                    <a:lnTo>
                      <a:pt x="66" y="612"/>
                    </a:lnTo>
                    <a:lnTo>
                      <a:pt x="40" y="586"/>
                    </a:lnTo>
                    <a:lnTo>
                      <a:pt x="22" y="556"/>
                    </a:lnTo>
                    <a:lnTo>
                      <a:pt x="10" y="524"/>
                    </a:lnTo>
                    <a:lnTo>
                      <a:pt x="4" y="494"/>
                    </a:lnTo>
                    <a:lnTo>
                      <a:pt x="0" y="466"/>
                    </a:lnTo>
                    <a:lnTo>
                      <a:pt x="0" y="442"/>
                    </a:lnTo>
                    <a:lnTo>
                      <a:pt x="0" y="422"/>
                    </a:lnTo>
                    <a:lnTo>
                      <a:pt x="2" y="410"/>
                    </a:lnTo>
                    <a:lnTo>
                      <a:pt x="2" y="406"/>
                    </a:lnTo>
                    <a:lnTo>
                      <a:pt x="16" y="364"/>
                    </a:lnTo>
                    <a:lnTo>
                      <a:pt x="34" y="328"/>
                    </a:lnTo>
                    <a:lnTo>
                      <a:pt x="56" y="296"/>
                    </a:lnTo>
                    <a:lnTo>
                      <a:pt x="82" y="266"/>
                    </a:lnTo>
                    <a:lnTo>
                      <a:pt x="112" y="240"/>
                    </a:lnTo>
                    <a:lnTo>
                      <a:pt x="144" y="214"/>
                    </a:lnTo>
                    <a:close/>
                  </a:path>
                </a:pathLst>
              </a:custGeom>
              <a:solidFill>
                <a:srgbClr val="FF0000"/>
              </a:solidFill>
              <a:ln w="0">
                <a:noFill/>
                <a:prstDash val="solid"/>
                <a:round/>
                <a:headEnd/>
                <a:tailEnd/>
              </a:ln>
            </p:spPr>
            <p:txBody>
              <a:bodyPr/>
              <a:lstStyle/>
              <a:p>
                <a:pPr>
                  <a:defRPr/>
                </a:pPr>
                <a:endParaRPr lang="en-US"/>
              </a:p>
            </p:txBody>
          </p:sp>
          <p:sp>
            <p:nvSpPr>
              <p:cNvPr id="14383" name="Freeform 47"/>
              <p:cNvSpPr>
                <a:spLocks noChangeAspect="1"/>
              </p:cNvSpPr>
              <p:nvPr/>
            </p:nvSpPr>
            <p:spPr bwMode="auto">
              <a:xfrm>
                <a:off x="192" y="246"/>
                <a:ext cx="1440" cy="1374"/>
              </a:xfrm>
              <a:custGeom>
                <a:avLst/>
                <a:gdLst/>
                <a:ahLst/>
                <a:cxnLst>
                  <a:cxn ang="0">
                    <a:pos x="0" y="1372"/>
                  </a:cxn>
                  <a:cxn ang="0">
                    <a:pos x="770" y="0"/>
                  </a:cxn>
                  <a:cxn ang="0">
                    <a:pos x="870" y="8"/>
                  </a:cxn>
                  <a:cxn ang="0">
                    <a:pos x="952" y="26"/>
                  </a:cxn>
                  <a:cxn ang="0">
                    <a:pos x="1010" y="46"/>
                  </a:cxn>
                  <a:cxn ang="0">
                    <a:pos x="1042" y="60"/>
                  </a:cxn>
                  <a:cxn ang="0">
                    <a:pos x="1088" y="84"/>
                  </a:cxn>
                  <a:cxn ang="0">
                    <a:pos x="1160" y="132"/>
                  </a:cxn>
                  <a:cxn ang="0">
                    <a:pos x="1218" y="178"/>
                  </a:cxn>
                  <a:cxn ang="0">
                    <a:pos x="1254" y="212"/>
                  </a:cxn>
                  <a:cxn ang="0">
                    <a:pos x="1266" y="226"/>
                  </a:cxn>
                  <a:cxn ang="0">
                    <a:pos x="1352" y="346"/>
                  </a:cxn>
                  <a:cxn ang="0">
                    <a:pos x="1404" y="462"/>
                  </a:cxn>
                  <a:cxn ang="0">
                    <a:pos x="1432" y="562"/>
                  </a:cxn>
                  <a:cxn ang="0">
                    <a:pos x="1440" y="632"/>
                  </a:cxn>
                  <a:cxn ang="0">
                    <a:pos x="1442" y="658"/>
                  </a:cxn>
                  <a:cxn ang="0">
                    <a:pos x="1246" y="654"/>
                  </a:cxn>
                  <a:cxn ang="0">
                    <a:pos x="1096" y="660"/>
                  </a:cxn>
                  <a:cxn ang="0">
                    <a:pos x="994" y="668"/>
                  </a:cxn>
                  <a:cxn ang="0">
                    <a:pos x="944" y="674"/>
                  </a:cxn>
                  <a:cxn ang="0">
                    <a:pos x="844" y="688"/>
                  </a:cxn>
                  <a:cxn ang="0">
                    <a:pos x="680" y="726"/>
                  </a:cxn>
                  <a:cxn ang="0">
                    <a:pos x="548" y="768"/>
                  </a:cxn>
                  <a:cxn ang="0">
                    <a:pos x="448" y="808"/>
                  </a:cxn>
                  <a:cxn ang="0">
                    <a:pos x="378" y="844"/>
                  </a:cxn>
                  <a:cxn ang="0">
                    <a:pos x="344" y="864"/>
                  </a:cxn>
                  <a:cxn ang="0">
                    <a:pos x="286" y="902"/>
                  </a:cxn>
                  <a:cxn ang="0">
                    <a:pos x="210" y="974"/>
                  </a:cxn>
                  <a:cxn ang="0">
                    <a:pos x="168" y="1032"/>
                  </a:cxn>
                  <a:cxn ang="0">
                    <a:pos x="152" y="1066"/>
                  </a:cxn>
                  <a:cxn ang="0">
                    <a:pos x="138" y="1116"/>
                  </a:cxn>
                  <a:cxn ang="0">
                    <a:pos x="146" y="1196"/>
                  </a:cxn>
                  <a:cxn ang="0">
                    <a:pos x="182" y="1264"/>
                  </a:cxn>
                  <a:cxn ang="0">
                    <a:pos x="232" y="1316"/>
                  </a:cxn>
                  <a:cxn ang="0">
                    <a:pos x="280" y="1352"/>
                  </a:cxn>
                  <a:cxn ang="0">
                    <a:pos x="312" y="1370"/>
                  </a:cxn>
                </a:cxnLst>
                <a:rect l="0" t="0" r="r" b="b"/>
                <a:pathLst>
                  <a:path w="1442" h="1372">
                    <a:moveTo>
                      <a:pt x="316" y="1372"/>
                    </a:moveTo>
                    <a:lnTo>
                      <a:pt x="0" y="1372"/>
                    </a:lnTo>
                    <a:lnTo>
                      <a:pt x="240" y="0"/>
                    </a:lnTo>
                    <a:lnTo>
                      <a:pt x="770" y="0"/>
                    </a:lnTo>
                    <a:lnTo>
                      <a:pt x="822" y="2"/>
                    </a:lnTo>
                    <a:lnTo>
                      <a:pt x="870" y="8"/>
                    </a:lnTo>
                    <a:lnTo>
                      <a:pt x="912" y="16"/>
                    </a:lnTo>
                    <a:lnTo>
                      <a:pt x="952" y="26"/>
                    </a:lnTo>
                    <a:lnTo>
                      <a:pt x="984" y="36"/>
                    </a:lnTo>
                    <a:lnTo>
                      <a:pt x="1010" y="46"/>
                    </a:lnTo>
                    <a:lnTo>
                      <a:pt x="1030" y="54"/>
                    </a:lnTo>
                    <a:lnTo>
                      <a:pt x="1042" y="60"/>
                    </a:lnTo>
                    <a:lnTo>
                      <a:pt x="1046" y="62"/>
                    </a:lnTo>
                    <a:lnTo>
                      <a:pt x="1088" y="84"/>
                    </a:lnTo>
                    <a:lnTo>
                      <a:pt x="1126" y="106"/>
                    </a:lnTo>
                    <a:lnTo>
                      <a:pt x="1160" y="132"/>
                    </a:lnTo>
                    <a:lnTo>
                      <a:pt x="1192" y="156"/>
                    </a:lnTo>
                    <a:lnTo>
                      <a:pt x="1218" y="178"/>
                    </a:lnTo>
                    <a:lnTo>
                      <a:pt x="1238" y="198"/>
                    </a:lnTo>
                    <a:lnTo>
                      <a:pt x="1254" y="212"/>
                    </a:lnTo>
                    <a:lnTo>
                      <a:pt x="1264" y="222"/>
                    </a:lnTo>
                    <a:lnTo>
                      <a:pt x="1266" y="226"/>
                    </a:lnTo>
                    <a:lnTo>
                      <a:pt x="1314" y="286"/>
                    </a:lnTo>
                    <a:lnTo>
                      <a:pt x="1352" y="346"/>
                    </a:lnTo>
                    <a:lnTo>
                      <a:pt x="1382" y="406"/>
                    </a:lnTo>
                    <a:lnTo>
                      <a:pt x="1404" y="462"/>
                    </a:lnTo>
                    <a:lnTo>
                      <a:pt x="1420" y="514"/>
                    </a:lnTo>
                    <a:lnTo>
                      <a:pt x="1432" y="562"/>
                    </a:lnTo>
                    <a:lnTo>
                      <a:pt x="1438" y="602"/>
                    </a:lnTo>
                    <a:lnTo>
                      <a:pt x="1440" y="632"/>
                    </a:lnTo>
                    <a:lnTo>
                      <a:pt x="1442" y="652"/>
                    </a:lnTo>
                    <a:lnTo>
                      <a:pt x="1442" y="658"/>
                    </a:lnTo>
                    <a:lnTo>
                      <a:pt x="1338" y="656"/>
                    </a:lnTo>
                    <a:lnTo>
                      <a:pt x="1246" y="654"/>
                    </a:lnTo>
                    <a:lnTo>
                      <a:pt x="1164" y="656"/>
                    </a:lnTo>
                    <a:lnTo>
                      <a:pt x="1096" y="660"/>
                    </a:lnTo>
                    <a:lnTo>
                      <a:pt x="1038" y="664"/>
                    </a:lnTo>
                    <a:lnTo>
                      <a:pt x="994" y="668"/>
                    </a:lnTo>
                    <a:lnTo>
                      <a:pt x="962" y="672"/>
                    </a:lnTo>
                    <a:lnTo>
                      <a:pt x="944" y="674"/>
                    </a:lnTo>
                    <a:lnTo>
                      <a:pt x="936" y="674"/>
                    </a:lnTo>
                    <a:lnTo>
                      <a:pt x="844" y="688"/>
                    </a:lnTo>
                    <a:lnTo>
                      <a:pt x="758" y="706"/>
                    </a:lnTo>
                    <a:lnTo>
                      <a:pt x="680" y="726"/>
                    </a:lnTo>
                    <a:lnTo>
                      <a:pt x="610" y="746"/>
                    </a:lnTo>
                    <a:lnTo>
                      <a:pt x="548" y="768"/>
                    </a:lnTo>
                    <a:lnTo>
                      <a:pt x="494" y="788"/>
                    </a:lnTo>
                    <a:lnTo>
                      <a:pt x="448" y="808"/>
                    </a:lnTo>
                    <a:lnTo>
                      <a:pt x="410" y="828"/>
                    </a:lnTo>
                    <a:lnTo>
                      <a:pt x="378" y="844"/>
                    </a:lnTo>
                    <a:lnTo>
                      <a:pt x="358" y="856"/>
                    </a:lnTo>
                    <a:lnTo>
                      <a:pt x="344" y="864"/>
                    </a:lnTo>
                    <a:lnTo>
                      <a:pt x="340" y="866"/>
                    </a:lnTo>
                    <a:lnTo>
                      <a:pt x="286" y="902"/>
                    </a:lnTo>
                    <a:lnTo>
                      <a:pt x="242" y="940"/>
                    </a:lnTo>
                    <a:lnTo>
                      <a:pt x="210" y="974"/>
                    </a:lnTo>
                    <a:lnTo>
                      <a:pt x="184" y="1004"/>
                    </a:lnTo>
                    <a:lnTo>
                      <a:pt x="168" y="1032"/>
                    </a:lnTo>
                    <a:lnTo>
                      <a:pt x="156" y="1052"/>
                    </a:lnTo>
                    <a:lnTo>
                      <a:pt x="152" y="1066"/>
                    </a:lnTo>
                    <a:lnTo>
                      <a:pt x="150" y="1070"/>
                    </a:lnTo>
                    <a:lnTo>
                      <a:pt x="138" y="1116"/>
                    </a:lnTo>
                    <a:lnTo>
                      <a:pt x="138" y="1158"/>
                    </a:lnTo>
                    <a:lnTo>
                      <a:pt x="146" y="1196"/>
                    </a:lnTo>
                    <a:lnTo>
                      <a:pt x="162" y="1232"/>
                    </a:lnTo>
                    <a:lnTo>
                      <a:pt x="182" y="1264"/>
                    </a:lnTo>
                    <a:lnTo>
                      <a:pt x="206" y="1292"/>
                    </a:lnTo>
                    <a:lnTo>
                      <a:pt x="232" y="1316"/>
                    </a:lnTo>
                    <a:lnTo>
                      <a:pt x="258" y="1336"/>
                    </a:lnTo>
                    <a:lnTo>
                      <a:pt x="280" y="1352"/>
                    </a:lnTo>
                    <a:lnTo>
                      <a:pt x="300" y="1364"/>
                    </a:lnTo>
                    <a:lnTo>
                      <a:pt x="312" y="1370"/>
                    </a:lnTo>
                    <a:lnTo>
                      <a:pt x="316" y="1372"/>
                    </a:lnTo>
                    <a:close/>
                  </a:path>
                </a:pathLst>
              </a:custGeom>
              <a:solidFill>
                <a:srgbClr val="FF0000"/>
              </a:solidFill>
              <a:ln w="0">
                <a:noFill/>
                <a:prstDash val="solid"/>
                <a:round/>
                <a:headEnd/>
                <a:tailEnd/>
              </a:ln>
            </p:spPr>
            <p:txBody>
              <a:bodyPr/>
              <a:lstStyle/>
              <a:p>
                <a:pPr>
                  <a:defRPr/>
                </a:pPr>
                <a:endParaRPr lang="en-US"/>
              </a:p>
            </p:txBody>
          </p:sp>
          <p:sp>
            <p:nvSpPr>
              <p:cNvPr id="14384" name="Freeform 48"/>
              <p:cNvSpPr>
                <a:spLocks noChangeAspect="1" noEditPoints="1"/>
              </p:cNvSpPr>
              <p:nvPr/>
            </p:nvSpPr>
            <p:spPr bwMode="auto">
              <a:xfrm>
                <a:off x="1810" y="246"/>
                <a:ext cx="691" cy="657"/>
              </a:xfrm>
              <a:custGeom>
                <a:avLst/>
                <a:gdLst/>
                <a:ahLst/>
                <a:cxnLst>
                  <a:cxn ang="0">
                    <a:pos x="0" y="654"/>
                  </a:cxn>
                  <a:cxn ang="0">
                    <a:pos x="116" y="0"/>
                  </a:cxn>
                  <a:cxn ang="0">
                    <a:pos x="402" y="0"/>
                  </a:cxn>
                  <a:cxn ang="0">
                    <a:pos x="458" y="4"/>
                  </a:cxn>
                  <a:cxn ang="0">
                    <a:pos x="506" y="10"/>
                  </a:cxn>
                  <a:cxn ang="0">
                    <a:pos x="552" y="22"/>
                  </a:cxn>
                  <a:cxn ang="0">
                    <a:pos x="590" y="40"/>
                  </a:cxn>
                  <a:cxn ang="0">
                    <a:pos x="624" y="64"/>
                  </a:cxn>
                  <a:cxn ang="0">
                    <a:pos x="650" y="92"/>
                  </a:cxn>
                  <a:cxn ang="0">
                    <a:pos x="672" y="124"/>
                  </a:cxn>
                  <a:cxn ang="0">
                    <a:pos x="686" y="164"/>
                  </a:cxn>
                  <a:cxn ang="0">
                    <a:pos x="694" y="208"/>
                  </a:cxn>
                  <a:cxn ang="0">
                    <a:pos x="694" y="258"/>
                  </a:cxn>
                  <a:cxn ang="0">
                    <a:pos x="688" y="314"/>
                  </a:cxn>
                  <a:cxn ang="0">
                    <a:pos x="672" y="382"/>
                  </a:cxn>
                  <a:cxn ang="0">
                    <a:pos x="650" y="442"/>
                  </a:cxn>
                  <a:cxn ang="0">
                    <a:pos x="620" y="496"/>
                  </a:cxn>
                  <a:cxn ang="0">
                    <a:pos x="586" y="540"/>
                  </a:cxn>
                  <a:cxn ang="0">
                    <a:pos x="548" y="576"/>
                  </a:cxn>
                  <a:cxn ang="0">
                    <a:pos x="502" y="604"/>
                  </a:cxn>
                  <a:cxn ang="0">
                    <a:pos x="454" y="626"/>
                  </a:cxn>
                  <a:cxn ang="0">
                    <a:pos x="400" y="642"/>
                  </a:cxn>
                  <a:cxn ang="0">
                    <a:pos x="342" y="650"/>
                  </a:cxn>
                  <a:cxn ang="0">
                    <a:pos x="282" y="654"/>
                  </a:cxn>
                  <a:cxn ang="0">
                    <a:pos x="0" y="654"/>
                  </a:cxn>
                  <a:cxn ang="0">
                    <a:pos x="242" y="500"/>
                  </a:cxn>
                  <a:cxn ang="0">
                    <a:pos x="286" y="500"/>
                  </a:cxn>
                  <a:cxn ang="0">
                    <a:pos x="328" y="498"/>
                  </a:cxn>
                  <a:cxn ang="0">
                    <a:pos x="364" y="488"/>
                  </a:cxn>
                  <a:cxn ang="0">
                    <a:pos x="394" y="470"/>
                  </a:cxn>
                  <a:cxn ang="0">
                    <a:pos x="422" y="446"/>
                  </a:cxn>
                  <a:cxn ang="0">
                    <a:pos x="444" y="414"/>
                  </a:cxn>
                  <a:cxn ang="0">
                    <a:pos x="460" y="374"/>
                  </a:cxn>
                  <a:cxn ang="0">
                    <a:pos x="472" y="326"/>
                  </a:cxn>
                  <a:cxn ang="0">
                    <a:pos x="478" y="278"/>
                  </a:cxn>
                  <a:cxn ang="0">
                    <a:pos x="478" y="240"/>
                  </a:cxn>
                  <a:cxn ang="0">
                    <a:pos x="472" y="210"/>
                  </a:cxn>
                  <a:cxn ang="0">
                    <a:pos x="460" y="188"/>
                  </a:cxn>
                  <a:cxn ang="0">
                    <a:pos x="440" y="172"/>
                  </a:cxn>
                  <a:cxn ang="0">
                    <a:pos x="416" y="160"/>
                  </a:cxn>
                  <a:cxn ang="0">
                    <a:pos x="382" y="154"/>
                  </a:cxn>
                  <a:cxn ang="0">
                    <a:pos x="344" y="152"/>
                  </a:cxn>
                  <a:cxn ang="0">
                    <a:pos x="302" y="152"/>
                  </a:cxn>
                  <a:cxn ang="0">
                    <a:pos x="242" y="500"/>
                  </a:cxn>
                </a:cxnLst>
                <a:rect l="0" t="0" r="r" b="b"/>
                <a:pathLst>
                  <a:path w="694" h="654">
                    <a:moveTo>
                      <a:pt x="0" y="654"/>
                    </a:moveTo>
                    <a:lnTo>
                      <a:pt x="116" y="0"/>
                    </a:lnTo>
                    <a:lnTo>
                      <a:pt x="402" y="0"/>
                    </a:lnTo>
                    <a:lnTo>
                      <a:pt x="458" y="4"/>
                    </a:lnTo>
                    <a:lnTo>
                      <a:pt x="506" y="10"/>
                    </a:lnTo>
                    <a:lnTo>
                      <a:pt x="552" y="22"/>
                    </a:lnTo>
                    <a:lnTo>
                      <a:pt x="590" y="40"/>
                    </a:lnTo>
                    <a:lnTo>
                      <a:pt x="624" y="64"/>
                    </a:lnTo>
                    <a:lnTo>
                      <a:pt x="650" y="92"/>
                    </a:lnTo>
                    <a:lnTo>
                      <a:pt x="672" y="124"/>
                    </a:lnTo>
                    <a:lnTo>
                      <a:pt x="686" y="164"/>
                    </a:lnTo>
                    <a:lnTo>
                      <a:pt x="694" y="208"/>
                    </a:lnTo>
                    <a:lnTo>
                      <a:pt x="694" y="258"/>
                    </a:lnTo>
                    <a:lnTo>
                      <a:pt x="688" y="314"/>
                    </a:lnTo>
                    <a:lnTo>
                      <a:pt x="672" y="382"/>
                    </a:lnTo>
                    <a:lnTo>
                      <a:pt x="650" y="442"/>
                    </a:lnTo>
                    <a:lnTo>
                      <a:pt x="620" y="496"/>
                    </a:lnTo>
                    <a:lnTo>
                      <a:pt x="586" y="540"/>
                    </a:lnTo>
                    <a:lnTo>
                      <a:pt x="548" y="576"/>
                    </a:lnTo>
                    <a:lnTo>
                      <a:pt x="502" y="604"/>
                    </a:lnTo>
                    <a:lnTo>
                      <a:pt x="454" y="626"/>
                    </a:lnTo>
                    <a:lnTo>
                      <a:pt x="400" y="642"/>
                    </a:lnTo>
                    <a:lnTo>
                      <a:pt x="342" y="650"/>
                    </a:lnTo>
                    <a:lnTo>
                      <a:pt x="282" y="654"/>
                    </a:lnTo>
                    <a:lnTo>
                      <a:pt x="0" y="654"/>
                    </a:lnTo>
                    <a:close/>
                    <a:moveTo>
                      <a:pt x="242" y="500"/>
                    </a:moveTo>
                    <a:lnTo>
                      <a:pt x="286" y="500"/>
                    </a:lnTo>
                    <a:lnTo>
                      <a:pt x="328" y="498"/>
                    </a:lnTo>
                    <a:lnTo>
                      <a:pt x="364" y="488"/>
                    </a:lnTo>
                    <a:lnTo>
                      <a:pt x="394" y="470"/>
                    </a:lnTo>
                    <a:lnTo>
                      <a:pt x="422" y="446"/>
                    </a:lnTo>
                    <a:lnTo>
                      <a:pt x="444" y="414"/>
                    </a:lnTo>
                    <a:lnTo>
                      <a:pt x="460" y="374"/>
                    </a:lnTo>
                    <a:lnTo>
                      <a:pt x="472" y="326"/>
                    </a:lnTo>
                    <a:lnTo>
                      <a:pt x="478" y="278"/>
                    </a:lnTo>
                    <a:lnTo>
                      <a:pt x="478" y="240"/>
                    </a:lnTo>
                    <a:lnTo>
                      <a:pt x="472" y="210"/>
                    </a:lnTo>
                    <a:lnTo>
                      <a:pt x="460" y="188"/>
                    </a:lnTo>
                    <a:lnTo>
                      <a:pt x="440" y="172"/>
                    </a:lnTo>
                    <a:lnTo>
                      <a:pt x="416" y="160"/>
                    </a:lnTo>
                    <a:lnTo>
                      <a:pt x="382" y="154"/>
                    </a:lnTo>
                    <a:lnTo>
                      <a:pt x="344" y="152"/>
                    </a:lnTo>
                    <a:lnTo>
                      <a:pt x="302" y="152"/>
                    </a:lnTo>
                    <a:lnTo>
                      <a:pt x="242" y="500"/>
                    </a:lnTo>
                    <a:close/>
                  </a:path>
                </a:pathLst>
              </a:custGeom>
              <a:solidFill>
                <a:srgbClr val="000000"/>
              </a:solidFill>
              <a:ln w="0">
                <a:noFill/>
                <a:prstDash val="solid"/>
                <a:round/>
                <a:headEnd/>
                <a:tailEnd/>
              </a:ln>
            </p:spPr>
            <p:txBody>
              <a:bodyPr/>
              <a:lstStyle/>
              <a:p>
                <a:pPr>
                  <a:defRPr/>
                </a:pPr>
                <a:endParaRPr lang="en-US"/>
              </a:p>
            </p:txBody>
          </p:sp>
          <p:sp>
            <p:nvSpPr>
              <p:cNvPr id="14385" name="Freeform 49"/>
              <p:cNvSpPr>
                <a:spLocks noChangeAspect="1"/>
              </p:cNvSpPr>
              <p:nvPr/>
            </p:nvSpPr>
            <p:spPr bwMode="auto">
              <a:xfrm>
                <a:off x="2507" y="423"/>
                <a:ext cx="572" cy="493"/>
              </a:xfrm>
              <a:custGeom>
                <a:avLst/>
                <a:gdLst/>
                <a:ahLst/>
                <a:cxnLst>
                  <a:cxn ang="0">
                    <a:pos x="490" y="476"/>
                  </a:cxn>
                  <a:cxn ang="0">
                    <a:pos x="314" y="476"/>
                  </a:cxn>
                  <a:cxn ang="0">
                    <a:pos x="326" y="406"/>
                  </a:cxn>
                  <a:cxn ang="0">
                    <a:pos x="292" y="440"/>
                  </a:cxn>
                  <a:cxn ang="0">
                    <a:pos x="258" y="464"/>
                  </a:cxn>
                  <a:cxn ang="0">
                    <a:pos x="222" y="478"/>
                  </a:cxn>
                  <a:cxn ang="0">
                    <a:pos x="184" y="486"/>
                  </a:cxn>
                  <a:cxn ang="0">
                    <a:pos x="140" y="488"/>
                  </a:cxn>
                  <a:cxn ang="0">
                    <a:pos x="104" y="486"/>
                  </a:cxn>
                  <a:cxn ang="0">
                    <a:pos x="72" y="476"/>
                  </a:cxn>
                  <a:cxn ang="0">
                    <a:pos x="46" y="462"/>
                  </a:cxn>
                  <a:cxn ang="0">
                    <a:pos x="26" y="440"/>
                  </a:cxn>
                  <a:cxn ang="0">
                    <a:pos x="10" y="412"/>
                  </a:cxn>
                  <a:cxn ang="0">
                    <a:pos x="2" y="378"/>
                  </a:cxn>
                  <a:cxn ang="0">
                    <a:pos x="0" y="338"/>
                  </a:cxn>
                  <a:cxn ang="0">
                    <a:pos x="6" y="290"/>
                  </a:cxn>
                  <a:cxn ang="0">
                    <a:pos x="56" y="0"/>
                  </a:cxn>
                  <a:cxn ang="0">
                    <a:pos x="244" y="0"/>
                  </a:cxn>
                  <a:cxn ang="0">
                    <a:pos x="200" y="256"/>
                  </a:cxn>
                  <a:cxn ang="0">
                    <a:pos x="196" y="286"/>
                  </a:cxn>
                  <a:cxn ang="0">
                    <a:pos x="198" y="308"/>
                  </a:cxn>
                  <a:cxn ang="0">
                    <a:pos x="204" y="324"/>
                  </a:cxn>
                  <a:cxn ang="0">
                    <a:pos x="216" y="336"/>
                  </a:cxn>
                  <a:cxn ang="0">
                    <a:pos x="232" y="342"/>
                  </a:cxn>
                  <a:cxn ang="0">
                    <a:pos x="252" y="342"/>
                  </a:cxn>
                  <a:cxn ang="0">
                    <a:pos x="278" y="340"/>
                  </a:cxn>
                  <a:cxn ang="0">
                    <a:pos x="298" y="330"/>
                  </a:cxn>
                  <a:cxn ang="0">
                    <a:pos x="314" y="314"/>
                  </a:cxn>
                  <a:cxn ang="0">
                    <a:pos x="326" y="290"/>
                  </a:cxn>
                  <a:cxn ang="0">
                    <a:pos x="336" y="262"/>
                  </a:cxn>
                  <a:cxn ang="0">
                    <a:pos x="344" y="228"/>
                  </a:cxn>
                  <a:cxn ang="0">
                    <a:pos x="384" y="0"/>
                  </a:cxn>
                  <a:cxn ang="0">
                    <a:pos x="572" y="0"/>
                  </a:cxn>
                  <a:cxn ang="0">
                    <a:pos x="490" y="476"/>
                  </a:cxn>
                </a:cxnLst>
                <a:rect l="0" t="0" r="r" b="b"/>
                <a:pathLst>
                  <a:path w="572" h="488">
                    <a:moveTo>
                      <a:pt x="490" y="476"/>
                    </a:moveTo>
                    <a:lnTo>
                      <a:pt x="314" y="476"/>
                    </a:lnTo>
                    <a:lnTo>
                      <a:pt x="326" y="406"/>
                    </a:lnTo>
                    <a:lnTo>
                      <a:pt x="292" y="440"/>
                    </a:lnTo>
                    <a:lnTo>
                      <a:pt x="258" y="464"/>
                    </a:lnTo>
                    <a:lnTo>
                      <a:pt x="222" y="478"/>
                    </a:lnTo>
                    <a:lnTo>
                      <a:pt x="184" y="486"/>
                    </a:lnTo>
                    <a:lnTo>
                      <a:pt x="140" y="488"/>
                    </a:lnTo>
                    <a:lnTo>
                      <a:pt x="104" y="486"/>
                    </a:lnTo>
                    <a:lnTo>
                      <a:pt x="72" y="476"/>
                    </a:lnTo>
                    <a:lnTo>
                      <a:pt x="46" y="462"/>
                    </a:lnTo>
                    <a:lnTo>
                      <a:pt x="26" y="440"/>
                    </a:lnTo>
                    <a:lnTo>
                      <a:pt x="10" y="412"/>
                    </a:lnTo>
                    <a:lnTo>
                      <a:pt x="2" y="378"/>
                    </a:lnTo>
                    <a:lnTo>
                      <a:pt x="0" y="338"/>
                    </a:lnTo>
                    <a:lnTo>
                      <a:pt x="6" y="290"/>
                    </a:lnTo>
                    <a:lnTo>
                      <a:pt x="56" y="0"/>
                    </a:lnTo>
                    <a:lnTo>
                      <a:pt x="244" y="0"/>
                    </a:lnTo>
                    <a:lnTo>
                      <a:pt x="200" y="256"/>
                    </a:lnTo>
                    <a:lnTo>
                      <a:pt x="196" y="286"/>
                    </a:lnTo>
                    <a:lnTo>
                      <a:pt x="198" y="308"/>
                    </a:lnTo>
                    <a:lnTo>
                      <a:pt x="204" y="324"/>
                    </a:lnTo>
                    <a:lnTo>
                      <a:pt x="216" y="336"/>
                    </a:lnTo>
                    <a:lnTo>
                      <a:pt x="232" y="342"/>
                    </a:lnTo>
                    <a:lnTo>
                      <a:pt x="252" y="342"/>
                    </a:lnTo>
                    <a:lnTo>
                      <a:pt x="278" y="340"/>
                    </a:lnTo>
                    <a:lnTo>
                      <a:pt x="298" y="330"/>
                    </a:lnTo>
                    <a:lnTo>
                      <a:pt x="314" y="314"/>
                    </a:lnTo>
                    <a:lnTo>
                      <a:pt x="326" y="290"/>
                    </a:lnTo>
                    <a:lnTo>
                      <a:pt x="336" y="262"/>
                    </a:lnTo>
                    <a:lnTo>
                      <a:pt x="344" y="228"/>
                    </a:lnTo>
                    <a:lnTo>
                      <a:pt x="384" y="0"/>
                    </a:lnTo>
                    <a:lnTo>
                      <a:pt x="572" y="0"/>
                    </a:lnTo>
                    <a:lnTo>
                      <a:pt x="490" y="476"/>
                    </a:lnTo>
                    <a:close/>
                  </a:path>
                </a:pathLst>
              </a:custGeom>
              <a:solidFill>
                <a:srgbClr val="000000"/>
              </a:solidFill>
              <a:ln w="0">
                <a:noFill/>
                <a:prstDash val="solid"/>
                <a:round/>
                <a:headEnd/>
                <a:tailEnd/>
              </a:ln>
            </p:spPr>
            <p:txBody>
              <a:bodyPr/>
              <a:lstStyle/>
              <a:p>
                <a:pPr>
                  <a:defRPr/>
                </a:pPr>
                <a:endParaRPr lang="en-US"/>
              </a:p>
            </p:txBody>
          </p:sp>
          <p:sp>
            <p:nvSpPr>
              <p:cNvPr id="14386" name="Freeform 50"/>
              <p:cNvSpPr>
                <a:spLocks noChangeAspect="1"/>
              </p:cNvSpPr>
              <p:nvPr/>
            </p:nvSpPr>
            <p:spPr bwMode="auto">
              <a:xfrm>
                <a:off x="3073" y="246"/>
                <a:ext cx="612" cy="657"/>
              </a:xfrm>
              <a:custGeom>
                <a:avLst/>
                <a:gdLst/>
                <a:ahLst/>
                <a:cxnLst>
                  <a:cxn ang="0">
                    <a:pos x="212" y="520"/>
                  </a:cxn>
                  <a:cxn ang="0">
                    <a:pos x="188" y="654"/>
                  </a:cxn>
                  <a:cxn ang="0">
                    <a:pos x="0" y="654"/>
                  </a:cxn>
                  <a:cxn ang="0">
                    <a:pos x="114" y="0"/>
                  </a:cxn>
                  <a:cxn ang="0">
                    <a:pos x="304" y="0"/>
                  </a:cxn>
                  <a:cxn ang="0">
                    <a:pos x="246" y="324"/>
                  </a:cxn>
                  <a:cxn ang="0">
                    <a:pos x="392" y="178"/>
                  </a:cxn>
                  <a:cxn ang="0">
                    <a:pos x="612" y="178"/>
                  </a:cxn>
                  <a:cxn ang="0">
                    <a:pos x="404" y="362"/>
                  </a:cxn>
                  <a:cxn ang="0">
                    <a:pos x="552" y="654"/>
                  </a:cxn>
                  <a:cxn ang="0">
                    <a:pos x="324" y="654"/>
                  </a:cxn>
                  <a:cxn ang="0">
                    <a:pos x="254" y="484"/>
                  </a:cxn>
                  <a:cxn ang="0">
                    <a:pos x="212" y="520"/>
                  </a:cxn>
                </a:cxnLst>
                <a:rect l="0" t="0" r="r" b="b"/>
                <a:pathLst>
                  <a:path w="612" h="654">
                    <a:moveTo>
                      <a:pt x="212" y="520"/>
                    </a:moveTo>
                    <a:lnTo>
                      <a:pt x="188" y="654"/>
                    </a:lnTo>
                    <a:lnTo>
                      <a:pt x="0" y="654"/>
                    </a:lnTo>
                    <a:lnTo>
                      <a:pt x="114" y="0"/>
                    </a:lnTo>
                    <a:lnTo>
                      <a:pt x="304" y="0"/>
                    </a:lnTo>
                    <a:lnTo>
                      <a:pt x="246" y="324"/>
                    </a:lnTo>
                    <a:lnTo>
                      <a:pt x="392" y="178"/>
                    </a:lnTo>
                    <a:lnTo>
                      <a:pt x="612" y="178"/>
                    </a:lnTo>
                    <a:lnTo>
                      <a:pt x="404" y="362"/>
                    </a:lnTo>
                    <a:lnTo>
                      <a:pt x="552" y="654"/>
                    </a:lnTo>
                    <a:lnTo>
                      <a:pt x="324" y="654"/>
                    </a:lnTo>
                    <a:lnTo>
                      <a:pt x="254" y="484"/>
                    </a:lnTo>
                    <a:lnTo>
                      <a:pt x="212" y="520"/>
                    </a:lnTo>
                    <a:close/>
                  </a:path>
                </a:pathLst>
              </a:custGeom>
              <a:solidFill>
                <a:srgbClr val="000000"/>
              </a:solidFill>
              <a:ln w="0">
                <a:noFill/>
                <a:prstDash val="solid"/>
                <a:round/>
                <a:headEnd/>
                <a:tailEnd/>
              </a:ln>
            </p:spPr>
            <p:txBody>
              <a:bodyPr/>
              <a:lstStyle/>
              <a:p>
                <a:pPr>
                  <a:defRPr/>
                </a:pPr>
                <a:endParaRPr lang="en-US"/>
              </a:p>
            </p:txBody>
          </p:sp>
          <p:sp>
            <p:nvSpPr>
              <p:cNvPr id="14387" name="Freeform 51"/>
              <p:cNvSpPr>
                <a:spLocks noChangeAspect="1" noEditPoints="1"/>
              </p:cNvSpPr>
              <p:nvPr/>
            </p:nvSpPr>
            <p:spPr bwMode="auto">
              <a:xfrm>
                <a:off x="3619" y="410"/>
                <a:ext cx="552" cy="506"/>
              </a:xfrm>
              <a:custGeom>
                <a:avLst/>
                <a:gdLst/>
                <a:ahLst/>
                <a:cxnLst>
                  <a:cxn ang="0">
                    <a:pos x="186" y="294"/>
                  </a:cxn>
                  <a:cxn ang="0">
                    <a:pos x="186" y="326"/>
                  </a:cxn>
                  <a:cxn ang="0">
                    <a:pos x="194" y="352"/>
                  </a:cxn>
                  <a:cxn ang="0">
                    <a:pos x="212" y="372"/>
                  </a:cxn>
                  <a:cxn ang="0">
                    <a:pos x="236" y="384"/>
                  </a:cxn>
                  <a:cxn ang="0">
                    <a:pos x="264" y="388"/>
                  </a:cxn>
                  <a:cxn ang="0">
                    <a:pos x="286" y="386"/>
                  </a:cxn>
                  <a:cxn ang="0">
                    <a:pos x="306" y="378"/>
                  </a:cxn>
                  <a:cxn ang="0">
                    <a:pos x="326" y="364"/>
                  </a:cxn>
                  <a:cxn ang="0">
                    <a:pos x="342" y="346"/>
                  </a:cxn>
                  <a:cxn ang="0">
                    <a:pos x="522" y="346"/>
                  </a:cxn>
                  <a:cxn ang="0">
                    <a:pos x="498" y="386"/>
                  </a:cxn>
                  <a:cxn ang="0">
                    <a:pos x="470" y="420"/>
                  </a:cxn>
                  <a:cxn ang="0">
                    <a:pos x="436" y="448"/>
                  </a:cxn>
                  <a:cxn ang="0">
                    <a:pos x="398" y="468"/>
                  </a:cxn>
                  <a:cxn ang="0">
                    <a:pos x="358" y="484"/>
                  </a:cxn>
                  <a:cxn ang="0">
                    <a:pos x="316" y="494"/>
                  </a:cxn>
                  <a:cxn ang="0">
                    <a:pos x="274" y="500"/>
                  </a:cxn>
                  <a:cxn ang="0">
                    <a:pos x="232" y="502"/>
                  </a:cxn>
                  <a:cxn ang="0">
                    <a:pos x="182" y="500"/>
                  </a:cxn>
                  <a:cxn ang="0">
                    <a:pos x="138" y="490"/>
                  </a:cxn>
                  <a:cxn ang="0">
                    <a:pos x="98" y="474"/>
                  </a:cxn>
                  <a:cxn ang="0">
                    <a:pos x="64" y="452"/>
                  </a:cxn>
                  <a:cxn ang="0">
                    <a:pos x="38" y="424"/>
                  </a:cxn>
                  <a:cxn ang="0">
                    <a:pos x="18" y="392"/>
                  </a:cxn>
                  <a:cxn ang="0">
                    <a:pos x="4" y="352"/>
                  </a:cxn>
                  <a:cxn ang="0">
                    <a:pos x="0" y="306"/>
                  </a:cxn>
                  <a:cxn ang="0">
                    <a:pos x="4" y="256"/>
                  </a:cxn>
                  <a:cxn ang="0">
                    <a:pos x="20" y="200"/>
                  </a:cxn>
                  <a:cxn ang="0">
                    <a:pos x="44" y="150"/>
                  </a:cxn>
                  <a:cxn ang="0">
                    <a:pos x="76" y="106"/>
                  </a:cxn>
                  <a:cxn ang="0">
                    <a:pos x="116" y="70"/>
                  </a:cxn>
                  <a:cxn ang="0">
                    <a:pos x="160" y="40"/>
                  </a:cxn>
                  <a:cxn ang="0">
                    <a:pos x="210" y="18"/>
                  </a:cxn>
                  <a:cxn ang="0">
                    <a:pos x="262" y="6"/>
                  </a:cxn>
                  <a:cxn ang="0">
                    <a:pos x="320" y="0"/>
                  </a:cxn>
                  <a:cxn ang="0">
                    <a:pos x="374" y="6"/>
                  </a:cxn>
                  <a:cxn ang="0">
                    <a:pos x="422" y="18"/>
                  </a:cxn>
                  <a:cxn ang="0">
                    <a:pos x="464" y="38"/>
                  </a:cxn>
                  <a:cxn ang="0">
                    <a:pos x="498" y="66"/>
                  </a:cxn>
                  <a:cxn ang="0">
                    <a:pos x="524" y="100"/>
                  </a:cxn>
                  <a:cxn ang="0">
                    <a:pos x="542" y="142"/>
                  </a:cxn>
                  <a:cxn ang="0">
                    <a:pos x="552" y="188"/>
                  </a:cxn>
                  <a:cxn ang="0">
                    <a:pos x="554" y="238"/>
                  </a:cxn>
                  <a:cxn ang="0">
                    <a:pos x="546" y="294"/>
                  </a:cxn>
                  <a:cxn ang="0">
                    <a:pos x="186" y="294"/>
                  </a:cxn>
                  <a:cxn ang="0">
                    <a:pos x="374" y="198"/>
                  </a:cxn>
                  <a:cxn ang="0">
                    <a:pos x="374" y="172"/>
                  </a:cxn>
                  <a:cxn ang="0">
                    <a:pos x="366" y="150"/>
                  </a:cxn>
                  <a:cxn ang="0">
                    <a:pos x="352" y="132"/>
                  </a:cxn>
                  <a:cxn ang="0">
                    <a:pos x="330" y="120"/>
                  </a:cxn>
                  <a:cxn ang="0">
                    <a:pos x="306" y="116"/>
                  </a:cxn>
                  <a:cxn ang="0">
                    <a:pos x="274" y="120"/>
                  </a:cxn>
                  <a:cxn ang="0">
                    <a:pos x="248" y="130"/>
                  </a:cxn>
                  <a:cxn ang="0">
                    <a:pos x="228" y="148"/>
                  </a:cxn>
                  <a:cxn ang="0">
                    <a:pos x="212" y="170"/>
                  </a:cxn>
                  <a:cxn ang="0">
                    <a:pos x="204" y="198"/>
                  </a:cxn>
                  <a:cxn ang="0">
                    <a:pos x="374" y="198"/>
                  </a:cxn>
                </a:cxnLst>
                <a:rect l="0" t="0" r="r" b="b"/>
                <a:pathLst>
                  <a:path w="554" h="502">
                    <a:moveTo>
                      <a:pt x="186" y="294"/>
                    </a:moveTo>
                    <a:lnTo>
                      <a:pt x="186" y="326"/>
                    </a:lnTo>
                    <a:lnTo>
                      <a:pt x="194" y="352"/>
                    </a:lnTo>
                    <a:lnTo>
                      <a:pt x="212" y="372"/>
                    </a:lnTo>
                    <a:lnTo>
                      <a:pt x="236" y="384"/>
                    </a:lnTo>
                    <a:lnTo>
                      <a:pt x="264" y="388"/>
                    </a:lnTo>
                    <a:lnTo>
                      <a:pt x="286" y="386"/>
                    </a:lnTo>
                    <a:lnTo>
                      <a:pt x="306" y="378"/>
                    </a:lnTo>
                    <a:lnTo>
                      <a:pt x="326" y="364"/>
                    </a:lnTo>
                    <a:lnTo>
                      <a:pt x="342" y="346"/>
                    </a:lnTo>
                    <a:lnTo>
                      <a:pt x="522" y="346"/>
                    </a:lnTo>
                    <a:lnTo>
                      <a:pt x="498" y="386"/>
                    </a:lnTo>
                    <a:lnTo>
                      <a:pt x="470" y="420"/>
                    </a:lnTo>
                    <a:lnTo>
                      <a:pt x="436" y="448"/>
                    </a:lnTo>
                    <a:lnTo>
                      <a:pt x="398" y="468"/>
                    </a:lnTo>
                    <a:lnTo>
                      <a:pt x="358" y="484"/>
                    </a:lnTo>
                    <a:lnTo>
                      <a:pt x="316" y="494"/>
                    </a:lnTo>
                    <a:lnTo>
                      <a:pt x="274" y="500"/>
                    </a:lnTo>
                    <a:lnTo>
                      <a:pt x="232" y="502"/>
                    </a:lnTo>
                    <a:lnTo>
                      <a:pt x="182" y="500"/>
                    </a:lnTo>
                    <a:lnTo>
                      <a:pt x="138" y="490"/>
                    </a:lnTo>
                    <a:lnTo>
                      <a:pt x="98" y="474"/>
                    </a:lnTo>
                    <a:lnTo>
                      <a:pt x="64" y="452"/>
                    </a:lnTo>
                    <a:lnTo>
                      <a:pt x="38" y="424"/>
                    </a:lnTo>
                    <a:lnTo>
                      <a:pt x="18" y="392"/>
                    </a:lnTo>
                    <a:lnTo>
                      <a:pt x="4" y="352"/>
                    </a:lnTo>
                    <a:lnTo>
                      <a:pt x="0" y="306"/>
                    </a:lnTo>
                    <a:lnTo>
                      <a:pt x="4" y="256"/>
                    </a:lnTo>
                    <a:lnTo>
                      <a:pt x="20" y="200"/>
                    </a:lnTo>
                    <a:lnTo>
                      <a:pt x="44" y="150"/>
                    </a:lnTo>
                    <a:lnTo>
                      <a:pt x="76" y="106"/>
                    </a:lnTo>
                    <a:lnTo>
                      <a:pt x="116" y="70"/>
                    </a:lnTo>
                    <a:lnTo>
                      <a:pt x="160" y="40"/>
                    </a:lnTo>
                    <a:lnTo>
                      <a:pt x="210" y="18"/>
                    </a:lnTo>
                    <a:lnTo>
                      <a:pt x="262" y="6"/>
                    </a:lnTo>
                    <a:lnTo>
                      <a:pt x="320" y="0"/>
                    </a:lnTo>
                    <a:lnTo>
                      <a:pt x="374" y="6"/>
                    </a:lnTo>
                    <a:lnTo>
                      <a:pt x="422" y="18"/>
                    </a:lnTo>
                    <a:lnTo>
                      <a:pt x="464" y="38"/>
                    </a:lnTo>
                    <a:lnTo>
                      <a:pt x="498" y="66"/>
                    </a:lnTo>
                    <a:lnTo>
                      <a:pt x="524" y="100"/>
                    </a:lnTo>
                    <a:lnTo>
                      <a:pt x="542" y="142"/>
                    </a:lnTo>
                    <a:lnTo>
                      <a:pt x="552" y="188"/>
                    </a:lnTo>
                    <a:lnTo>
                      <a:pt x="554" y="238"/>
                    </a:lnTo>
                    <a:lnTo>
                      <a:pt x="546" y="294"/>
                    </a:lnTo>
                    <a:lnTo>
                      <a:pt x="186" y="294"/>
                    </a:lnTo>
                    <a:close/>
                    <a:moveTo>
                      <a:pt x="374" y="198"/>
                    </a:moveTo>
                    <a:lnTo>
                      <a:pt x="374" y="172"/>
                    </a:lnTo>
                    <a:lnTo>
                      <a:pt x="366" y="150"/>
                    </a:lnTo>
                    <a:lnTo>
                      <a:pt x="352" y="132"/>
                    </a:lnTo>
                    <a:lnTo>
                      <a:pt x="330" y="120"/>
                    </a:lnTo>
                    <a:lnTo>
                      <a:pt x="306" y="116"/>
                    </a:lnTo>
                    <a:lnTo>
                      <a:pt x="274" y="120"/>
                    </a:lnTo>
                    <a:lnTo>
                      <a:pt x="248" y="130"/>
                    </a:lnTo>
                    <a:lnTo>
                      <a:pt x="228" y="148"/>
                    </a:lnTo>
                    <a:lnTo>
                      <a:pt x="212" y="170"/>
                    </a:lnTo>
                    <a:lnTo>
                      <a:pt x="204" y="198"/>
                    </a:lnTo>
                    <a:lnTo>
                      <a:pt x="374" y="198"/>
                    </a:lnTo>
                    <a:close/>
                  </a:path>
                </a:pathLst>
              </a:custGeom>
              <a:solidFill>
                <a:srgbClr val="000000"/>
              </a:solidFill>
              <a:ln w="0">
                <a:noFill/>
                <a:prstDash val="solid"/>
                <a:round/>
                <a:headEnd/>
                <a:tailEnd/>
              </a:ln>
            </p:spPr>
            <p:txBody>
              <a:bodyPr/>
              <a:lstStyle/>
              <a:p>
                <a:pPr>
                  <a:defRPr/>
                </a:pPr>
                <a:endParaRPr lang="en-US"/>
              </a:p>
            </p:txBody>
          </p:sp>
          <p:sp>
            <p:nvSpPr>
              <p:cNvPr id="14388" name="Freeform 52"/>
              <p:cNvSpPr>
                <a:spLocks noChangeAspect="1"/>
              </p:cNvSpPr>
              <p:nvPr/>
            </p:nvSpPr>
            <p:spPr bwMode="auto">
              <a:xfrm>
                <a:off x="1685" y="969"/>
                <a:ext cx="645" cy="651"/>
              </a:xfrm>
              <a:custGeom>
                <a:avLst/>
                <a:gdLst/>
                <a:ahLst/>
                <a:cxnLst>
                  <a:cxn ang="0">
                    <a:pos x="0" y="652"/>
                  </a:cxn>
                  <a:cxn ang="0">
                    <a:pos x="116" y="0"/>
                  </a:cxn>
                  <a:cxn ang="0">
                    <a:pos x="648" y="0"/>
                  </a:cxn>
                  <a:cxn ang="0">
                    <a:pos x="620" y="152"/>
                  </a:cxn>
                  <a:cxn ang="0">
                    <a:pos x="302" y="152"/>
                  </a:cxn>
                  <a:cxn ang="0">
                    <a:pos x="286" y="246"/>
                  </a:cxn>
                  <a:cxn ang="0">
                    <a:pos x="556" y="246"/>
                  </a:cxn>
                  <a:cxn ang="0">
                    <a:pos x="528" y="398"/>
                  </a:cxn>
                  <a:cxn ang="0">
                    <a:pos x="260" y="398"/>
                  </a:cxn>
                  <a:cxn ang="0">
                    <a:pos x="240" y="500"/>
                  </a:cxn>
                  <a:cxn ang="0">
                    <a:pos x="572" y="500"/>
                  </a:cxn>
                  <a:cxn ang="0">
                    <a:pos x="546" y="652"/>
                  </a:cxn>
                  <a:cxn ang="0">
                    <a:pos x="0" y="652"/>
                  </a:cxn>
                </a:cxnLst>
                <a:rect l="0" t="0" r="r" b="b"/>
                <a:pathLst>
                  <a:path w="648" h="652">
                    <a:moveTo>
                      <a:pt x="0" y="652"/>
                    </a:moveTo>
                    <a:lnTo>
                      <a:pt x="116" y="0"/>
                    </a:lnTo>
                    <a:lnTo>
                      <a:pt x="648" y="0"/>
                    </a:lnTo>
                    <a:lnTo>
                      <a:pt x="620" y="152"/>
                    </a:lnTo>
                    <a:lnTo>
                      <a:pt x="302" y="152"/>
                    </a:lnTo>
                    <a:lnTo>
                      <a:pt x="286" y="246"/>
                    </a:lnTo>
                    <a:lnTo>
                      <a:pt x="556" y="246"/>
                    </a:lnTo>
                    <a:lnTo>
                      <a:pt x="528" y="398"/>
                    </a:lnTo>
                    <a:lnTo>
                      <a:pt x="260" y="398"/>
                    </a:lnTo>
                    <a:lnTo>
                      <a:pt x="240" y="500"/>
                    </a:lnTo>
                    <a:lnTo>
                      <a:pt x="572" y="500"/>
                    </a:lnTo>
                    <a:lnTo>
                      <a:pt x="546" y="652"/>
                    </a:lnTo>
                    <a:lnTo>
                      <a:pt x="0" y="652"/>
                    </a:lnTo>
                    <a:close/>
                  </a:path>
                </a:pathLst>
              </a:custGeom>
              <a:solidFill>
                <a:srgbClr val="000000"/>
              </a:solidFill>
              <a:ln w="0">
                <a:noFill/>
                <a:prstDash val="solid"/>
                <a:round/>
                <a:headEnd/>
                <a:tailEnd/>
              </a:ln>
            </p:spPr>
            <p:txBody>
              <a:bodyPr/>
              <a:lstStyle/>
              <a:p>
                <a:pPr>
                  <a:defRPr/>
                </a:pPr>
                <a:endParaRPr lang="en-US"/>
              </a:p>
            </p:txBody>
          </p:sp>
          <p:sp>
            <p:nvSpPr>
              <p:cNvPr id="14389" name="Freeform 53"/>
              <p:cNvSpPr>
                <a:spLocks noChangeAspect="1"/>
              </p:cNvSpPr>
              <p:nvPr/>
            </p:nvSpPr>
            <p:spPr bwMode="auto">
              <a:xfrm>
                <a:off x="2297" y="1133"/>
                <a:ext cx="572" cy="486"/>
              </a:xfrm>
              <a:custGeom>
                <a:avLst/>
                <a:gdLst/>
                <a:ahLst/>
                <a:cxnLst>
                  <a:cxn ang="0">
                    <a:pos x="82" y="14"/>
                  </a:cxn>
                  <a:cxn ang="0">
                    <a:pos x="256" y="14"/>
                  </a:cxn>
                  <a:cxn ang="0">
                    <a:pos x="242" y="88"/>
                  </a:cxn>
                  <a:cxn ang="0">
                    <a:pos x="274" y="56"/>
                  </a:cxn>
                  <a:cxn ang="0">
                    <a:pos x="306" y="32"/>
                  </a:cxn>
                  <a:cxn ang="0">
                    <a:pos x="340" y="14"/>
                  </a:cxn>
                  <a:cxn ang="0">
                    <a:pos x="378" y="4"/>
                  </a:cxn>
                  <a:cxn ang="0">
                    <a:pos x="418" y="0"/>
                  </a:cxn>
                  <a:cxn ang="0">
                    <a:pos x="462" y="4"/>
                  </a:cxn>
                  <a:cxn ang="0">
                    <a:pos x="498" y="14"/>
                  </a:cxn>
                  <a:cxn ang="0">
                    <a:pos x="526" y="30"/>
                  </a:cxn>
                  <a:cxn ang="0">
                    <a:pos x="548" y="54"/>
                  </a:cxn>
                  <a:cxn ang="0">
                    <a:pos x="562" y="82"/>
                  </a:cxn>
                  <a:cxn ang="0">
                    <a:pos x="570" y="118"/>
                  </a:cxn>
                  <a:cxn ang="0">
                    <a:pos x="572" y="158"/>
                  </a:cxn>
                  <a:cxn ang="0">
                    <a:pos x="566" y="204"/>
                  </a:cxn>
                  <a:cxn ang="0">
                    <a:pos x="516" y="488"/>
                  </a:cxn>
                  <a:cxn ang="0">
                    <a:pos x="328" y="488"/>
                  </a:cxn>
                  <a:cxn ang="0">
                    <a:pos x="372" y="238"/>
                  </a:cxn>
                  <a:cxn ang="0">
                    <a:pos x="374" y="214"/>
                  </a:cxn>
                  <a:cxn ang="0">
                    <a:pos x="374" y="194"/>
                  </a:cxn>
                  <a:cxn ang="0">
                    <a:pos x="370" y="176"/>
                  </a:cxn>
                  <a:cxn ang="0">
                    <a:pos x="360" y="162"/>
                  </a:cxn>
                  <a:cxn ang="0">
                    <a:pos x="344" y="152"/>
                  </a:cxn>
                  <a:cxn ang="0">
                    <a:pos x="322" y="148"/>
                  </a:cxn>
                  <a:cxn ang="0">
                    <a:pos x="294" y="152"/>
                  </a:cxn>
                  <a:cxn ang="0">
                    <a:pos x="274" y="160"/>
                  </a:cxn>
                  <a:cxn ang="0">
                    <a:pos x="258" y="174"/>
                  </a:cxn>
                  <a:cxn ang="0">
                    <a:pos x="246" y="194"/>
                  </a:cxn>
                  <a:cxn ang="0">
                    <a:pos x="236" y="218"/>
                  </a:cxn>
                  <a:cxn ang="0">
                    <a:pos x="230" y="246"/>
                  </a:cxn>
                  <a:cxn ang="0">
                    <a:pos x="188" y="488"/>
                  </a:cxn>
                  <a:cxn ang="0">
                    <a:pos x="0" y="488"/>
                  </a:cxn>
                  <a:cxn ang="0">
                    <a:pos x="82" y="14"/>
                  </a:cxn>
                </a:cxnLst>
                <a:rect l="0" t="0" r="r" b="b"/>
                <a:pathLst>
                  <a:path w="572" h="488">
                    <a:moveTo>
                      <a:pt x="82" y="14"/>
                    </a:moveTo>
                    <a:lnTo>
                      <a:pt x="256" y="14"/>
                    </a:lnTo>
                    <a:lnTo>
                      <a:pt x="242" y="88"/>
                    </a:lnTo>
                    <a:lnTo>
                      <a:pt x="274" y="56"/>
                    </a:lnTo>
                    <a:lnTo>
                      <a:pt x="306" y="32"/>
                    </a:lnTo>
                    <a:lnTo>
                      <a:pt x="340" y="14"/>
                    </a:lnTo>
                    <a:lnTo>
                      <a:pt x="378" y="4"/>
                    </a:lnTo>
                    <a:lnTo>
                      <a:pt x="418" y="0"/>
                    </a:lnTo>
                    <a:lnTo>
                      <a:pt x="462" y="4"/>
                    </a:lnTo>
                    <a:lnTo>
                      <a:pt x="498" y="14"/>
                    </a:lnTo>
                    <a:lnTo>
                      <a:pt x="526" y="30"/>
                    </a:lnTo>
                    <a:lnTo>
                      <a:pt x="548" y="54"/>
                    </a:lnTo>
                    <a:lnTo>
                      <a:pt x="562" y="82"/>
                    </a:lnTo>
                    <a:lnTo>
                      <a:pt x="570" y="118"/>
                    </a:lnTo>
                    <a:lnTo>
                      <a:pt x="572" y="158"/>
                    </a:lnTo>
                    <a:lnTo>
                      <a:pt x="566" y="204"/>
                    </a:lnTo>
                    <a:lnTo>
                      <a:pt x="516" y="488"/>
                    </a:lnTo>
                    <a:lnTo>
                      <a:pt x="328" y="488"/>
                    </a:lnTo>
                    <a:lnTo>
                      <a:pt x="372" y="238"/>
                    </a:lnTo>
                    <a:lnTo>
                      <a:pt x="374" y="214"/>
                    </a:lnTo>
                    <a:lnTo>
                      <a:pt x="374" y="194"/>
                    </a:lnTo>
                    <a:lnTo>
                      <a:pt x="370" y="176"/>
                    </a:lnTo>
                    <a:lnTo>
                      <a:pt x="360" y="162"/>
                    </a:lnTo>
                    <a:lnTo>
                      <a:pt x="344" y="152"/>
                    </a:lnTo>
                    <a:lnTo>
                      <a:pt x="322" y="148"/>
                    </a:lnTo>
                    <a:lnTo>
                      <a:pt x="294" y="152"/>
                    </a:lnTo>
                    <a:lnTo>
                      <a:pt x="274" y="160"/>
                    </a:lnTo>
                    <a:lnTo>
                      <a:pt x="258" y="174"/>
                    </a:lnTo>
                    <a:lnTo>
                      <a:pt x="246" y="194"/>
                    </a:lnTo>
                    <a:lnTo>
                      <a:pt x="236" y="218"/>
                    </a:lnTo>
                    <a:lnTo>
                      <a:pt x="230" y="246"/>
                    </a:lnTo>
                    <a:lnTo>
                      <a:pt x="188" y="488"/>
                    </a:lnTo>
                    <a:lnTo>
                      <a:pt x="0" y="488"/>
                    </a:lnTo>
                    <a:lnTo>
                      <a:pt x="82" y="14"/>
                    </a:lnTo>
                    <a:close/>
                  </a:path>
                </a:pathLst>
              </a:custGeom>
              <a:solidFill>
                <a:srgbClr val="000000"/>
              </a:solidFill>
              <a:ln w="0">
                <a:noFill/>
                <a:prstDash val="solid"/>
                <a:round/>
                <a:headEnd/>
                <a:tailEnd/>
              </a:ln>
            </p:spPr>
            <p:txBody>
              <a:bodyPr/>
              <a:lstStyle/>
              <a:p>
                <a:pPr>
                  <a:defRPr/>
                </a:pPr>
                <a:endParaRPr lang="en-US"/>
              </a:p>
            </p:txBody>
          </p:sp>
          <p:sp>
            <p:nvSpPr>
              <p:cNvPr id="14390" name="Freeform 54"/>
              <p:cNvSpPr>
                <a:spLocks noChangeAspect="1" noEditPoints="1"/>
              </p:cNvSpPr>
              <p:nvPr/>
            </p:nvSpPr>
            <p:spPr bwMode="auto">
              <a:xfrm>
                <a:off x="2902" y="1133"/>
                <a:ext cx="552" cy="499"/>
              </a:xfrm>
              <a:custGeom>
                <a:avLst/>
                <a:gdLst/>
                <a:ahLst/>
                <a:cxnLst>
                  <a:cxn ang="0">
                    <a:pos x="188" y="294"/>
                  </a:cxn>
                  <a:cxn ang="0">
                    <a:pos x="186" y="326"/>
                  </a:cxn>
                  <a:cxn ang="0">
                    <a:pos x="196" y="350"/>
                  </a:cxn>
                  <a:cxn ang="0">
                    <a:pos x="212" y="370"/>
                  </a:cxn>
                  <a:cxn ang="0">
                    <a:pos x="236" y="382"/>
                  </a:cxn>
                  <a:cxn ang="0">
                    <a:pos x="264" y="388"/>
                  </a:cxn>
                  <a:cxn ang="0">
                    <a:pos x="286" y="384"/>
                  </a:cxn>
                  <a:cxn ang="0">
                    <a:pos x="308" y="376"/>
                  </a:cxn>
                  <a:cxn ang="0">
                    <a:pos x="326" y="364"/>
                  </a:cxn>
                  <a:cxn ang="0">
                    <a:pos x="342" y="346"/>
                  </a:cxn>
                  <a:cxn ang="0">
                    <a:pos x="522" y="346"/>
                  </a:cxn>
                  <a:cxn ang="0">
                    <a:pos x="500" y="386"/>
                  </a:cxn>
                  <a:cxn ang="0">
                    <a:pos x="470" y="420"/>
                  </a:cxn>
                  <a:cxn ang="0">
                    <a:pos x="436" y="446"/>
                  </a:cxn>
                  <a:cxn ang="0">
                    <a:pos x="398" y="468"/>
                  </a:cxn>
                  <a:cxn ang="0">
                    <a:pos x="358" y="484"/>
                  </a:cxn>
                  <a:cxn ang="0">
                    <a:pos x="316" y="494"/>
                  </a:cxn>
                  <a:cxn ang="0">
                    <a:pos x="274" y="500"/>
                  </a:cxn>
                  <a:cxn ang="0">
                    <a:pos x="232" y="502"/>
                  </a:cxn>
                  <a:cxn ang="0">
                    <a:pos x="184" y="500"/>
                  </a:cxn>
                  <a:cxn ang="0">
                    <a:pos x="138" y="490"/>
                  </a:cxn>
                  <a:cxn ang="0">
                    <a:pos x="100" y="474"/>
                  </a:cxn>
                  <a:cxn ang="0">
                    <a:pos x="66" y="452"/>
                  </a:cxn>
                  <a:cxn ang="0">
                    <a:pos x="38" y="424"/>
                  </a:cxn>
                  <a:cxn ang="0">
                    <a:pos x="18" y="390"/>
                  </a:cxn>
                  <a:cxn ang="0">
                    <a:pos x="6" y="352"/>
                  </a:cxn>
                  <a:cxn ang="0">
                    <a:pos x="0" y="306"/>
                  </a:cxn>
                  <a:cxn ang="0">
                    <a:pos x="6" y="256"/>
                  </a:cxn>
                  <a:cxn ang="0">
                    <a:pos x="20" y="200"/>
                  </a:cxn>
                  <a:cxn ang="0">
                    <a:pos x="44" y="150"/>
                  </a:cxn>
                  <a:cxn ang="0">
                    <a:pos x="76" y="106"/>
                  </a:cxn>
                  <a:cxn ang="0">
                    <a:pos x="116" y="70"/>
                  </a:cxn>
                  <a:cxn ang="0">
                    <a:pos x="160" y="40"/>
                  </a:cxn>
                  <a:cxn ang="0">
                    <a:pos x="210" y="18"/>
                  </a:cxn>
                  <a:cxn ang="0">
                    <a:pos x="264" y="4"/>
                  </a:cxn>
                  <a:cxn ang="0">
                    <a:pos x="320" y="0"/>
                  </a:cxn>
                  <a:cxn ang="0">
                    <a:pos x="374" y="4"/>
                  </a:cxn>
                  <a:cxn ang="0">
                    <a:pos x="424" y="18"/>
                  </a:cxn>
                  <a:cxn ang="0">
                    <a:pos x="464" y="38"/>
                  </a:cxn>
                  <a:cxn ang="0">
                    <a:pos x="498" y="66"/>
                  </a:cxn>
                  <a:cxn ang="0">
                    <a:pos x="524" y="100"/>
                  </a:cxn>
                  <a:cxn ang="0">
                    <a:pos x="542" y="142"/>
                  </a:cxn>
                  <a:cxn ang="0">
                    <a:pos x="552" y="188"/>
                  </a:cxn>
                  <a:cxn ang="0">
                    <a:pos x="554" y="238"/>
                  </a:cxn>
                  <a:cxn ang="0">
                    <a:pos x="548" y="294"/>
                  </a:cxn>
                  <a:cxn ang="0">
                    <a:pos x="188" y="294"/>
                  </a:cxn>
                  <a:cxn ang="0">
                    <a:pos x="376" y="198"/>
                  </a:cxn>
                  <a:cxn ang="0">
                    <a:pos x="376" y="172"/>
                  </a:cxn>
                  <a:cxn ang="0">
                    <a:pos x="368" y="150"/>
                  </a:cxn>
                  <a:cxn ang="0">
                    <a:pos x="352" y="132"/>
                  </a:cxn>
                  <a:cxn ang="0">
                    <a:pos x="332" y="120"/>
                  </a:cxn>
                  <a:cxn ang="0">
                    <a:pos x="306" y="116"/>
                  </a:cxn>
                  <a:cxn ang="0">
                    <a:pos x="276" y="118"/>
                  </a:cxn>
                  <a:cxn ang="0">
                    <a:pos x="248" y="130"/>
                  </a:cxn>
                  <a:cxn ang="0">
                    <a:pos x="228" y="146"/>
                  </a:cxn>
                  <a:cxn ang="0">
                    <a:pos x="212" y="170"/>
                  </a:cxn>
                  <a:cxn ang="0">
                    <a:pos x="204" y="198"/>
                  </a:cxn>
                  <a:cxn ang="0">
                    <a:pos x="376" y="198"/>
                  </a:cxn>
                </a:cxnLst>
                <a:rect l="0" t="0" r="r" b="b"/>
                <a:pathLst>
                  <a:path w="554" h="502">
                    <a:moveTo>
                      <a:pt x="188" y="294"/>
                    </a:moveTo>
                    <a:lnTo>
                      <a:pt x="186" y="326"/>
                    </a:lnTo>
                    <a:lnTo>
                      <a:pt x="196" y="350"/>
                    </a:lnTo>
                    <a:lnTo>
                      <a:pt x="212" y="370"/>
                    </a:lnTo>
                    <a:lnTo>
                      <a:pt x="236" y="382"/>
                    </a:lnTo>
                    <a:lnTo>
                      <a:pt x="264" y="388"/>
                    </a:lnTo>
                    <a:lnTo>
                      <a:pt x="286" y="384"/>
                    </a:lnTo>
                    <a:lnTo>
                      <a:pt x="308" y="376"/>
                    </a:lnTo>
                    <a:lnTo>
                      <a:pt x="326" y="364"/>
                    </a:lnTo>
                    <a:lnTo>
                      <a:pt x="342" y="346"/>
                    </a:lnTo>
                    <a:lnTo>
                      <a:pt x="522" y="346"/>
                    </a:lnTo>
                    <a:lnTo>
                      <a:pt x="500" y="386"/>
                    </a:lnTo>
                    <a:lnTo>
                      <a:pt x="470" y="420"/>
                    </a:lnTo>
                    <a:lnTo>
                      <a:pt x="436" y="446"/>
                    </a:lnTo>
                    <a:lnTo>
                      <a:pt x="398" y="468"/>
                    </a:lnTo>
                    <a:lnTo>
                      <a:pt x="358" y="484"/>
                    </a:lnTo>
                    <a:lnTo>
                      <a:pt x="316" y="494"/>
                    </a:lnTo>
                    <a:lnTo>
                      <a:pt x="274" y="500"/>
                    </a:lnTo>
                    <a:lnTo>
                      <a:pt x="232" y="502"/>
                    </a:lnTo>
                    <a:lnTo>
                      <a:pt x="184" y="500"/>
                    </a:lnTo>
                    <a:lnTo>
                      <a:pt x="138" y="490"/>
                    </a:lnTo>
                    <a:lnTo>
                      <a:pt x="100" y="474"/>
                    </a:lnTo>
                    <a:lnTo>
                      <a:pt x="66" y="452"/>
                    </a:lnTo>
                    <a:lnTo>
                      <a:pt x="38" y="424"/>
                    </a:lnTo>
                    <a:lnTo>
                      <a:pt x="18" y="390"/>
                    </a:lnTo>
                    <a:lnTo>
                      <a:pt x="6" y="352"/>
                    </a:lnTo>
                    <a:lnTo>
                      <a:pt x="0" y="306"/>
                    </a:lnTo>
                    <a:lnTo>
                      <a:pt x="6" y="256"/>
                    </a:lnTo>
                    <a:lnTo>
                      <a:pt x="20" y="200"/>
                    </a:lnTo>
                    <a:lnTo>
                      <a:pt x="44" y="150"/>
                    </a:lnTo>
                    <a:lnTo>
                      <a:pt x="76" y="106"/>
                    </a:lnTo>
                    <a:lnTo>
                      <a:pt x="116" y="70"/>
                    </a:lnTo>
                    <a:lnTo>
                      <a:pt x="160" y="40"/>
                    </a:lnTo>
                    <a:lnTo>
                      <a:pt x="210" y="18"/>
                    </a:lnTo>
                    <a:lnTo>
                      <a:pt x="264" y="4"/>
                    </a:lnTo>
                    <a:lnTo>
                      <a:pt x="320" y="0"/>
                    </a:lnTo>
                    <a:lnTo>
                      <a:pt x="374" y="4"/>
                    </a:lnTo>
                    <a:lnTo>
                      <a:pt x="424" y="18"/>
                    </a:lnTo>
                    <a:lnTo>
                      <a:pt x="464" y="38"/>
                    </a:lnTo>
                    <a:lnTo>
                      <a:pt x="498" y="66"/>
                    </a:lnTo>
                    <a:lnTo>
                      <a:pt x="524" y="100"/>
                    </a:lnTo>
                    <a:lnTo>
                      <a:pt x="542" y="142"/>
                    </a:lnTo>
                    <a:lnTo>
                      <a:pt x="552" y="188"/>
                    </a:lnTo>
                    <a:lnTo>
                      <a:pt x="554" y="238"/>
                    </a:lnTo>
                    <a:lnTo>
                      <a:pt x="548" y="294"/>
                    </a:lnTo>
                    <a:lnTo>
                      <a:pt x="188" y="294"/>
                    </a:lnTo>
                    <a:close/>
                    <a:moveTo>
                      <a:pt x="376" y="198"/>
                    </a:moveTo>
                    <a:lnTo>
                      <a:pt x="376" y="172"/>
                    </a:lnTo>
                    <a:lnTo>
                      <a:pt x="368" y="150"/>
                    </a:lnTo>
                    <a:lnTo>
                      <a:pt x="352" y="132"/>
                    </a:lnTo>
                    <a:lnTo>
                      <a:pt x="332" y="120"/>
                    </a:lnTo>
                    <a:lnTo>
                      <a:pt x="306" y="116"/>
                    </a:lnTo>
                    <a:lnTo>
                      <a:pt x="276" y="118"/>
                    </a:lnTo>
                    <a:lnTo>
                      <a:pt x="248" y="130"/>
                    </a:lnTo>
                    <a:lnTo>
                      <a:pt x="228" y="146"/>
                    </a:lnTo>
                    <a:lnTo>
                      <a:pt x="212" y="170"/>
                    </a:lnTo>
                    <a:lnTo>
                      <a:pt x="204" y="198"/>
                    </a:lnTo>
                    <a:lnTo>
                      <a:pt x="376" y="198"/>
                    </a:lnTo>
                    <a:close/>
                  </a:path>
                </a:pathLst>
              </a:custGeom>
              <a:solidFill>
                <a:srgbClr val="000000"/>
              </a:solidFill>
              <a:ln w="0">
                <a:noFill/>
                <a:prstDash val="solid"/>
                <a:round/>
                <a:headEnd/>
                <a:tailEnd/>
              </a:ln>
            </p:spPr>
            <p:txBody>
              <a:bodyPr/>
              <a:lstStyle/>
              <a:p>
                <a:pPr>
                  <a:defRPr/>
                </a:pPr>
                <a:endParaRPr lang="en-US"/>
              </a:p>
            </p:txBody>
          </p:sp>
          <p:sp>
            <p:nvSpPr>
              <p:cNvPr id="14391" name="Freeform 55"/>
              <p:cNvSpPr>
                <a:spLocks noChangeAspect="1"/>
              </p:cNvSpPr>
              <p:nvPr/>
            </p:nvSpPr>
            <p:spPr bwMode="auto">
              <a:xfrm>
                <a:off x="3468" y="1133"/>
                <a:ext cx="434" cy="486"/>
              </a:xfrm>
              <a:custGeom>
                <a:avLst/>
                <a:gdLst/>
                <a:ahLst/>
                <a:cxnLst>
                  <a:cxn ang="0">
                    <a:pos x="84" y="14"/>
                  </a:cxn>
                  <a:cxn ang="0">
                    <a:pos x="254" y="14"/>
                  </a:cxn>
                  <a:cxn ang="0">
                    <a:pos x="238" y="110"/>
                  </a:cxn>
                  <a:cxn ang="0">
                    <a:pos x="240" y="110"/>
                  </a:cxn>
                  <a:cxn ang="0">
                    <a:pos x="266" y="70"/>
                  </a:cxn>
                  <a:cxn ang="0">
                    <a:pos x="294" y="38"/>
                  </a:cxn>
                  <a:cxn ang="0">
                    <a:pos x="326" y="18"/>
                  </a:cxn>
                  <a:cxn ang="0">
                    <a:pos x="364" y="4"/>
                  </a:cxn>
                  <a:cxn ang="0">
                    <a:pos x="406" y="0"/>
                  </a:cxn>
                  <a:cxn ang="0">
                    <a:pos x="418" y="2"/>
                  </a:cxn>
                  <a:cxn ang="0">
                    <a:pos x="430" y="2"/>
                  </a:cxn>
                  <a:cxn ang="0">
                    <a:pos x="396" y="192"/>
                  </a:cxn>
                  <a:cxn ang="0">
                    <a:pos x="376" y="188"/>
                  </a:cxn>
                  <a:cxn ang="0">
                    <a:pos x="358" y="186"/>
                  </a:cxn>
                  <a:cxn ang="0">
                    <a:pos x="322" y="190"/>
                  </a:cxn>
                  <a:cxn ang="0">
                    <a:pos x="292" y="200"/>
                  </a:cxn>
                  <a:cxn ang="0">
                    <a:pos x="266" y="216"/>
                  </a:cxn>
                  <a:cxn ang="0">
                    <a:pos x="244" y="244"/>
                  </a:cxn>
                  <a:cxn ang="0">
                    <a:pos x="228" y="278"/>
                  </a:cxn>
                  <a:cxn ang="0">
                    <a:pos x="218" y="324"/>
                  </a:cxn>
                  <a:cxn ang="0">
                    <a:pos x="188" y="488"/>
                  </a:cxn>
                  <a:cxn ang="0">
                    <a:pos x="0" y="488"/>
                  </a:cxn>
                  <a:cxn ang="0">
                    <a:pos x="84" y="14"/>
                  </a:cxn>
                </a:cxnLst>
                <a:rect l="0" t="0" r="r" b="b"/>
                <a:pathLst>
                  <a:path w="430" h="488">
                    <a:moveTo>
                      <a:pt x="84" y="14"/>
                    </a:moveTo>
                    <a:lnTo>
                      <a:pt x="254" y="14"/>
                    </a:lnTo>
                    <a:lnTo>
                      <a:pt x="238" y="110"/>
                    </a:lnTo>
                    <a:lnTo>
                      <a:pt x="240" y="110"/>
                    </a:lnTo>
                    <a:lnTo>
                      <a:pt x="266" y="70"/>
                    </a:lnTo>
                    <a:lnTo>
                      <a:pt x="294" y="38"/>
                    </a:lnTo>
                    <a:lnTo>
                      <a:pt x="326" y="18"/>
                    </a:lnTo>
                    <a:lnTo>
                      <a:pt x="364" y="4"/>
                    </a:lnTo>
                    <a:lnTo>
                      <a:pt x="406" y="0"/>
                    </a:lnTo>
                    <a:lnTo>
                      <a:pt x="418" y="2"/>
                    </a:lnTo>
                    <a:lnTo>
                      <a:pt x="430" y="2"/>
                    </a:lnTo>
                    <a:lnTo>
                      <a:pt x="396" y="192"/>
                    </a:lnTo>
                    <a:lnTo>
                      <a:pt x="376" y="188"/>
                    </a:lnTo>
                    <a:lnTo>
                      <a:pt x="358" y="186"/>
                    </a:lnTo>
                    <a:lnTo>
                      <a:pt x="322" y="190"/>
                    </a:lnTo>
                    <a:lnTo>
                      <a:pt x="292" y="200"/>
                    </a:lnTo>
                    <a:lnTo>
                      <a:pt x="266" y="216"/>
                    </a:lnTo>
                    <a:lnTo>
                      <a:pt x="244" y="244"/>
                    </a:lnTo>
                    <a:lnTo>
                      <a:pt x="228" y="278"/>
                    </a:lnTo>
                    <a:lnTo>
                      <a:pt x="218" y="324"/>
                    </a:lnTo>
                    <a:lnTo>
                      <a:pt x="188" y="488"/>
                    </a:lnTo>
                    <a:lnTo>
                      <a:pt x="0" y="488"/>
                    </a:lnTo>
                    <a:lnTo>
                      <a:pt x="84" y="14"/>
                    </a:lnTo>
                    <a:close/>
                  </a:path>
                </a:pathLst>
              </a:custGeom>
              <a:solidFill>
                <a:srgbClr val="000000"/>
              </a:solidFill>
              <a:ln w="0">
                <a:noFill/>
                <a:prstDash val="solid"/>
                <a:round/>
                <a:headEnd/>
                <a:tailEnd/>
              </a:ln>
            </p:spPr>
            <p:txBody>
              <a:bodyPr/>
              <a:lstStyle/>
              <a:p>
                <a:pPr>
                  <a:defRPr/>
                </a:pPr>
                <a:endParaRPr lang="en-US"/>
              </a:p>
            </p:txBody>
          </p:sp>
          <p:sp>
            <p:nvSpPr>
              <p:cNvPr id="14392" name="Freeform 56"/>
              <p:cNvSpPr>
                <a:spLocks noChangeAspect="1" noEditPoints="1"/>
              </p:cNvSpPr>
              <p:nvPr/>
            </p:nvSpPr>
            <p:spPr bwMode="auto">
              <a:xfrm>
                <a:off x="3875" y="1133"/>
                <a:ext cx="585" cy="651"/>
              </a:xfrm>
              <a:custGeom>
                <a:avLst/>
                <a:gdLst/>
                <a:ahLst/>
                <a:cxnLst>
                  <a:cxn ang="0">
                    <a:pos x="190" y="520"/>
                  </a:cxn>
                  <a:cxn ang="0">
                    <a:pos x="198" y="534"/>
                  </a:cxn>
                  <a:cxn ang="0">
                    <a:pos x="220" y="544"/>
                  </a:cxn>
                  <a:cxn ang="0">
                    <a:pos x="266" y="542"/>
                  </a:cxn>
                  <a:cxn ang="0">
                    <a:pos x="306" y="516"/>
                  </a:cxn>
                  <a:cxn ang="0">
                    <a:pos x="328" y="454"/>
                  </a:cxn>
                  <a:cxn ang="0">
                    <a:pos x="314" y="430"/>
                  </a:cxn>
                  <a:cxn ang="0">
                    <a:pos x="262" y="456"/>
                  </a:cxn>
                  <a:cxn ang="0">
                    <a:pos x="190" y="466"/>
                  </a:cxn>
                  <a:cxn ang="0">
                    <a:pos x="114" y="452"/>
                  </a:cxn>
                  <a:cxn ang="0">
                    <a:pos x="60" y="412"/>
                  </a:cxn>
                  <a:cxn ang="0">
                    <a:pos x="28" y="354"/>
                  </a:cxn>
                  <a:cxn ang="0">
                    <a:pos x="20" y="280"/>
                  </a:cxn>
                  <a:cxn ang="0">
                    <a:pos x="32" y="202"/>
                  </a:cxn>
                  <a:cxn ang="0">
                    <a:pos x="64" y="126"/>
                  </a:cxn>
                  <a:cxn ang="0">
                    <a:pos x="114" y="62"/>
                  </a:cxn>
                  <a:cxn ang="0">
                    <a:pos x="186" y="16"/>
                  </a:cxn>
                  <a:cxn ang="0">
                    <a:pos x="278" y="0"/>
                  </a:cxn>
                  <a:cxn ang="0">
                    <a:pos x="356" y="20"/>
                  </a:cxn>
                  <a:cxn ang="0">
                    <a:pos x="410" y="76"/>
                  </a:cxn>
                  <a:cxn ang="0">
                    <a:pos x="586" y="14"/>
                  </a:cxn>
                  <a:cxn ang="0">
                    <a:pos x="512" y="434"/>
                  </a:cxn>
                  <a:cxn ang="0">
                    <a:pos x="492" y="504"/>
                  </a:cxn>
                  <a:cxn ang="0">
                    <a:pos x="460" y="564"/>
                  </a:cxn>
                  <a:cxn ang="0">
                    <a:pos x="410" y="610"/>
                  </a:cxn>
                  <a:cxn ang="0">
                    <a:pos x="332" y="640"/>
                  </a:cxn>
                  <a:cxn ang="0">
                    <a:pos x="224" y="650"/>
                  </a:cxn>
                  <a:cxn ang="0">
                    <a:pos x="128" y="640"/>
                  </a:cxn>
                  <a:cxn ang="0">
                    <a:pos x="60" y="616"/>
                  </a:cxn>
                  <a:cxn ang="0">
                    <a:pos x="20" y="580"/>
                  </a:cxn>
                  <a:cxn ang="0">
                    <a:pos x="2" y="536"/>
                  </a:cxn>
                  <a:cxn ang="0">
                    <a:pos x="190" y="514"/>
                  </a:cxn>
                  <a:cxn ang="0">
                    <a:pos x="210" y="266"/>
                  </a:cxn>
                  <a:cxn ang="0">
                    <a:pos x="218" y="306"/>
                  </a:cxn>
                  <a:cxn ang="0">
                    <a:pos x="248" y="332"/>
                  </a:cxn>
                  <a:cxn ang="0">
                    <a:pos x="296" y="332"/>
                  </a:cxn>
                  <a:cxn ang="0">
                    <a:pos x="336" y="306"/>
                  </a:cxn>
                  <a:cxn ang="0">
                    <a:pos x="360" y="262"/>
                  </a:cxn>
                  <a:cxn ang="0">
                    <a:pos x="370" y="216"/>
                  </a:cxn>
                  <a:cxn ang="0">
                    <a:pos x="366" y="176"/>
                  </a:cxn>
                  <a:cxn ang="0">
                    <a:pos x="346" y="146"/>
                  </a:cxn>
                  <a:cxn ang="0">
                    <a:pos x="306" y="136"/>
                  </a:cxn>
                  <a:cxn ang="0">
                    <a:pos x="258" y="148"/>
                  </a:cxn>
                  <a:cxn ang="0">
                    <a:pos x="228" y="188"/>
                  </a:cxn>
                  <a:cxn ang="0">
                    <a:pos x="212" y="242"/>
                  </a:cxn>
                </a:cxnLst>
                <a:rect l="0" t="0" r="r" b="b"/>
                <a:pathLst>
                  <a:path w="586" h="650">
                    <a:moveTo>
                      <a:pt x="190" y="514"/>
                    </a:moveTo>
                    <a:lnTo>
                      <a:pt x="190" y="520"/>
                    </a:lnTo>
                    <a:lnTo>
                      <a:pt x="192" y="526"/>
                    </a:lnTo>
                    <a:lnTo>
                      <a:pt x="198" y="534"/>
                    </a:lnTo>
                    <a:lnTo>
                      <a:pt x="206" y="540"/>
                    </a:lnTo>
                    <a:lnTo>
                      <a:pt x="220" y="544"/>
                    </a:lnTo>
                    <a:lnTo>
                      <a:pt x="236" y="546"/>
                    </a:lnTo>
                    <a:lnTo>
                      <a:pt x="266" y="542"/>
                    </a:lnTo>
                    <a:lnTo>
                      <a:pt x="290" y="532"/>
                    </a:lnTo>
                    <a:lnTo>
                      <a:pt x="306" y="516"/>
                    </a:lnTo>
                    <a:lnTo>
                      <a:pt x="320" y="490"/>
                    </a:lnTo>
                    <a:lnTo>
                      <a:pt x="328" y="454"/>
                    </a:lnTo>
                    <a:lnTo>
                      <a:pt x="336" y="414"/>
                    </a:lnTo>
                    <a:lnTo>
                      <a:pt x="314" y="430"/>
                    </a:lnTo>
                    <a:lnTo>
                      <a:pt x="290" y="444"/>
                    </a:lnTo>
                    <a:lnTo>
                      <a:pt x="262" y="456"/>
                    </a:lnTo>
                    <a:lnTo>
                      <a:pt x="228" y="464"/>
                    </a:lnTo>
                    <a:lnTo>
                      <a:pt x="190" y="466"/>
                    </a:lnTo>
                    <a:lnTo>
                      <a:pt x="150" y="462"/>
                    </a:lnTo>
                    <a:lnTo>
                      <a:pt x="114" y="452"/>
                    </a:lnTo>
                    <a:lnTo>
                      <a:pt x="84" y="434"/>
                    </a:lnTo>
                    <a:lnTo>
                      <a:pt x="60" y="412"/>
                    </a:lnTo>
                    <a:lnTo>
                      <a:pt x="42" y="384"/>
                    </a:lnTo>
                    <a:lnTo>
                      <a:pt x="28" y="354"/>
                    </a:lnTo>
                    <a:lnTo>
                      <a:pt x="20" y="318"/>
                    </a:lnTo>
                    <a:lnTo>
                      <a:pt x="20" y="280"/>
                    </a:lnTo>
                    <a:lnTo>
                      <a:pt x="24" y="242"/>
                    </a:lnTo>
                    <a:lnTo>
                      <a:pt x="32" y="202"/>
                    </a:lnTo>
                    <a:lnTo>
                      <a:pt x="46" y="164"/>
                    </a:lnTo>
                    <a:lnTo>
                      <a:pt x="64" y="126"/>
                    </a:lnTo>
                    <a:lnTo>
                      <a:pt x="86" y="92"/>
                    </a:lnTo>
                    <a:lnTo>
                      <a:pt x="114" y="62"/>
                    </a:lnTo>
                    <a:lnTo>
                      <a:pt x="148" y="36"/>
                    </a:lnTo>
                    <a:lnTo>
                      <a:pt x="186" y="16"/>
                    </a:lnTo>
                    <a:lnTo>
                      <a:pt x="230" y="4"/>
                    </a:lnTo>
                    <a:lnTo>
                      <a:pt x="278" y="0"/>
                    </a:lnTo>
                    <a:lnTo>
                      <a:pt x="320" y="6"/>
                    </a:lnTo>
                    <a:lnTo>
                      <a:pt x="356" y="20"/>
                    </a:lnTo>
                    <a:lnTo>
                      <a:pt x="386" y="44"/>
                    </a:lnTo>
                    <a:lnTo>
                      <a:pt x="410" y="76"/>
                    </a:lnTo>
                    <a:lnTo>
                      <a:pt x="420" y="14"/>
                    </a:lnTo>
                    <a:lnTo>
                      <a:pt x="586" y="14"/>
                    </a:lnTo>
                    <a:lnTo>
                      <a:pt x="518" y="396"/>
                    </a:lnTo>
                    <a:lnTo>
                      <a:pt x="512" y="434"/>
                    </a:lnTo>
                    <a:lnTo>
                      <a:pt x="502" y="470"/>
                    </a:lnTo>
                    <a:lnTo>
                      <a:pt x="492" y="504"/>
                    </a:lnTo>
                    <a:lnTo>
                      <a:pt x="478" y="536"/>
                    </a:lnTo>
                    <a:lnTo>
                      <a:pt x="460" y="564"/>
                    </a:lnTo>
                    <a:lnTo>
                      <a:pt x="438" y="588"/>
                    </a:lnTo>
                    <a:lnTo>
                      <a:pt x="410" y="610"/>
                    </a:lnTo>
                    <a:lnTo>
                      <a:pt x="374" y="626"/>
                    </a:lnTo>
                    <a:lnTo>
                      <a:pt x="332" y="640"/>
                    </a:lnTo>
                    <a:lnTo>
                      <a:pt x="282" y="648"/>
                    </a:lnTo>
                    <a:lnTo>
                      <a:pt x="224" y="650"/>
                    </a:lnTo>
                    <a:lnTo>
                      <a:pt x="172" y="648"/>
                    </a:lnTo>
                    <a:lnTo>
                      <a:pt x="128" y="640"/>
                    </a:lnTo>
                    <a:lnTo>
                      <a:pt x="90" y="630"/>
                    </a:lnTo>
                    <a:lnTo>
                      <a:pt x="60" y="616"/>
                    </a:lnTo>
                    <a:lnTo>
                      <a:pt x="36" y="598"/>
                    </a:lnTo>
                    <a:lnTo>
                      <a:pt x="20" y="580"/>
                    </a:lnTo>
                    <a:lnTo>
                      <a:pt x="8" y="558"/>
                    </a:lnTo>
                    <a:lnTo>
                      <a:pt x="2" y="536"/>
                    </a:lnTo>
                    <a:lnTo>
                      <a:pt x="0" y="514"/>
                    </a:lnTo>
                    <a:lnTo>
                      <a:pt x="190" y="514"/>
                    </a:lnTo>
                    <a:close/>
                    <a:moveTo>
                      <a:pt x="212" y="242"/>
                    </a:moveTo>
                    <a:lnTo>
                      <a:pt x="210" y="266"/>
                    </a:lnTo>
                    <a:lnTo>
                      <a:pt x="212" y="288"/>
                    </a:lnTo>
                    <a:lnTo>
                      <a:pt x="218" y="306"/>
                    </a:lnTo>
                    <a:lnTo>
                      <a:pt x="230" y="322"/>
                    </a:lnTo>
                    <a:lnTo>
                      <a:pt x="248" y="332"/>
                    </a:lnTo>
                    <a:lnTo>
                      <a:pt x="270" y="336"/>
                    </a:lnTo>
                    <a:lnTo>
                      <a:pt x="296" y="332"/>
                    </a:lnTo>
                    <a:lnTo>
                      <a:pt x="318" y="322"/>
                    </a:lnTo>
                    <a:lnTo>
                      <a:pt x="336" y="306"/>
                    </a:lnTo>
                    <a:lnTo>
                      <a:pt x="350" y="286"/>
                    </a:lnTo>
                    <a:lnTo>
                      <a:pt x="360" y="262"/>
                    </a:lnTo>
                    <a:lnTo>
                      <a:pt x="366" y="238"/>
                    </a:lnTo>
                    <a:lnTo>
                      <a:pt x="370" y="216"/>
                    </a:lnTo>
                    <a:lnTo>
                      <a:pt x="370" y="194"/>
                    </a:lnTo>
                    <a:lnTo>
                      <a:pt x="366" y="176"/>
                    </a:lnTo>
                    <a:lnTo>
                      <a:pt x="358" y="158"/>
                    </a:lnTo>
                    <a:lnTo>
                      <a:pt x="346" y="146"/>
                    </a:lnTo>
                    <a:lnTo>
                      <a:pt x="328" y="138"/>
                    </a:lnTo>
                    <a:lnTo>
                      <a:pt x="306" y="136"/>
                    </a:lnTo>
                    <a:lnTo>
                      <a:pt x="280" y="138"/>
                    </a:lnTo>
                    <a:lnTo>
                      <a:pt x="258" y="148"/>
                    </a:lnTo>
                    <a:lnTo>
                      <a:pt x="242" y="166"/>
                    </a:lnTo>
                    <a:lnTo>
                      <a:pt x="228" y="188"/>
                    </a:lnTo>
                    <a:lnTo>
                      <a:pt x="218" y="214"/>
                    </a:lnTo>
                    <a:lnTo>
                      <a:pt x="212" y="242"/>
                    </a:lnTo>
                    <a:close/>
                  </a:path>
                </a:pathLst>
              </a:custGeom>
              <a:solidFill>
                <a:srgbClr val="000000"/>
              </a:solidFill>
              <a:ln w="0">
                <a:noFill/>
                <a:prstDash val="solid"/>
                <a:round/>
                <a:headEnd/>
                <a:tailEnd/>
              </a:ln>
            </p:spPr>
            <p:txBody>
              <a:bodyPr/>
              <a:lstStyle/>
              <a:p>
                <a:pPr>
                  <a:defRPr/>
                </a:pPr>
                <a:endParaRPr lang="en-US"/>
              </a:p>
            </p:txBody>
          </p:sp>
          <p:sp>
            <p:nvSpPr>
              <p:cNvPr id="14393" name="Freeform 57"/>
              <p:cNvSpPr>
                <a:spLocks noChangeAspect="1"/>
              </p:cNvSpPr>
              <p:nvPr/>
            </p:nvSpPr>
            <p:spPr bwMode="auto">
              <a:xfrm>
                <a:off x="4454" y="1146"/>
                <a:ext cx="585" cy="637"/>
              </a:xfrm>
              <a:custGeom>
                <a:avLst/>
                <a:gdLst/>
                <a:ahLst/>
                <a:cxnLst>
                  <a:cxn ang="0">
                    <a:pos x="270" y="292"/>
                  </a:cxn>
                  <a:cxn ang="0">
                    <a:pos x="404" y="0"/>
                  </a:cxn>
                  <a:cxn ang="0">
                    <a:pos x="586" y="0"/>
                  </a:cxn>
                  <a:cxn ang="0">
                    <a:pos x="356" y="442"/>
                  </a:cxn>
                  <a:cxn ang="0">
                    <a:pos x="332" y="488"/>
                  </a:cxn>
                  <a:cxn ang="0">
                    <a:pos x="310" y="526"/>
                  </a:cxn>
                  <a:cxn ang="0">
                    <a:pos x="288" y="558"/>
                  </a:cxn>
                  <a:cxn ang="0">
                    <a:pos x="266" y="584"/>
                  </a:cxn>
                  <a:cxn ang="0">
                    <a:pos x="240" y="604"/>
                  </a:cxn>
                  <a:cxn ang="0">
                    <a:pos x="212" y="618"/>
                  </a:cxn>
                  <a:cxn ang="0">
                    <a:pos x="176" y="628"/>
                  </a:cxn>
                  <a:cxn ang="0">
                    <a:pos x="134" y="634"/>
                  </a:cxn>
                  <a:cxn ang="0">
                    <a:pos x="84" y="636"/>
                  </a:cxn>
                  <a:cxn ang="0">
                    <a:pos x="50" y="636"/>
                  </a:cxn>
                  <a:cxn ang="0">
                    <a:pos x="22" y="634"/>
                  </a:cxn>
                  <a:cxn ang="0">
                    <a:pos x="0" y="632"/>
                  </a:cxn>
                  <a:cxn ang="0">
                    <a:pos x="24" y="500"/>
                  </a:cxn>
                  <a:cxn ang="0">
                    <a:pos x="44" y="502"/>
                  </a:cxn>
                  <a:cxn ang="0">
                    <a:pos x="62" y="502"/>
                  </a:cxn>
                  <a:cxn ang="0">
                    <a:pos x="94" y="500"/>
                  </a:cxn>
                  <a:cxn ang="0">
                    <a:pos x="114" y="492"/>
                  </a:cxn>
                  <a:cxn ang="0">
                    <a:pos x="126" y="480"/>
                  </a:cxn>
                  <a:cxn ang="0">
                    <a:pos x="132" y="460"/>
                  </a:cxn>
                  <a:cxn ang="0">
                    <a:pos x="128" y="432"/>
                  </a:cxn>
                  <a:cxn ang="0">
                    <a:pos x="48" y="0"/>
                  </a:cxn>
                  <a:cxn ang="0">
                    <a:pos x="238" y="0"/>
                  </a:cxn>
                  <a:cxn ang="0">
                    <a:pos x="270" y="292"/>
                  </a:cxn>
                </a:cxnLst>
                <a:rect l="0" t="0" r="r" b="b"/>
                <a:pathLst>
                  <a:path w="586" h="636">
                    <a:moveTo>
                      <a:pt x="270" y="292"/>
                    </a:moveTo>
                    <a:lnTo>
                      <a:pt x="404" y="0"/>
                    </a:lnTo>
                    <a:lnTo>
                      <a:pt x="586" y="0"/>
                    </a:lnTo>
                    <a:lnTo>
                      <a:pt x="356" y="442"/>
                    </a:lnTo>
                    <a:lnTo>
                      <a:pt x="332" y="488"/>
                    </a:lnTo>
                    <a:lnTo>
                      <a:pt x="310" y="526"/>
                    </a:lnTo>
                    <a:lnTo>
                      <a:pt x="288" y="558"/>
                    </a:lnTo>
                    <a:lnTo>
                      <a:pt x="266" y="584"/>
                    </a:lnTo>
                    <a:lnTo>
                      <a:pt x="240" y="604"/>
                    </a:lnTo>
                    <a:lnTo>
                      <a:pt x="212" y="618"/>
                    </a:lnTo>
                    <a:lnTo>
                      <a:pt x="176" y="628"/>
                    </a:lnTo>
                    <a:lnTo>
                      <a:pt x="134" y="634"/>
                    </a:lnTo>
                    <a:lnTo>
                      <a:pt x="84" y="636"/>
                    </a:lnTo>
                    <a:lnTo>
                      <a:pt x="50" y="636"/>
                    </a:lnTo>
                    <a:lnTo>
                      <a:pt x="22" y="634"/>
                    </a:lnTo>
                    <a:lnTo>
                      <a:pt x="0" y="632"/>
                    </a:lnTo>
                    <a:lnTo>
                      <a:pt x="24" y="500"/>
                    </a:lnTo>
                    <a:lnTo>
                      <a:pt x="44" y="502"/>
                    </a:lnTo>
                    <a:lnTo>
                      <a:pt x="62" y="502"/>
                    </a:lnTo>
                    <a:lnTo>
                      <a:pt x="94" y="500"/>
                    </a:lnTo>
                    <a:lnTo>
                      <a:pt x="114" y="492"/>
                    </a:lnTo>
                    <a:lnTo>
                      <a:pt x="126" y="480"/>
                    </a:lnTo>
                    <a:lnTo>
                      <a:pt x="132" y="460"/>
                    </a:lnTo>
                    <a:lnTo>
                      <a:pt x="128" y="432"/>
                    </a:lnTo>
                    <a:lnTo>
                      <a:pt x="48" y="0"/>
                    </a:lnTo>
                    <a:lnTo>
                      <a:pt x="238" y="0"/>
                    </a:lnTo>
                    <a:lnTo>
                      <a:pt x="270" y="292"/>
                    </a:lnTo>
                    <a:close/>
                  </a:path>
                </a:pathLst>
              </a:custGeom>
              <a:solidFill>
                <a:srgbClr val="000000"/>
              </a:solidFill>
              <a:ln w="0">
                <a:noFill/>
                <a:prstDash val="solid"/>
                <a:round/>
                <a:headEnd/>
                <a:tailEnd/>
              </a:ln>
            </p:spPr>
            <p:txBody>
              <a:bodyPr/>
              <a:lstStyle/>
              <a:p>
                <a:pPr>
                  <a:defRPr/>
                </a:pPr>
                <a:endParaRPr lang="en-US"/>
              </a:p>
            </p:txBody>
          </p:sp>
          <p:sp>
            <p:nvSpPr>
              <p:cNvPr id="14394" name="Freeform 58"/>
              <p:cNvSpPr>
                <a:spLocks noChangeAspect="1" noEditPoints="1"/>
              </p:cNvSpPr>
              <p:nvPr/>
            </p:nvSpPr>
            <p:spPr bwMode="auto">
              <a:xfrm>
                <a:off x="4993" y="1370"/>
                <a:ext cx="257" cy="256"/>
              </a:xfrm>
              <a:custGeom>
                <a:avLst/>
                <a:gdLst/>
                <a:ahLst/>
                <a:cxnLst>
                  <a:cxn ang="0">
                    <a:pos x="4" y="92"/>
                  </a:cxn>
                  <a:cxn ang="0">
                    <a:pos x="38" y="36"/>
                  </a:cxn>
                  <a:cxn ang="0">
                    <a:pos x="94" y="4"/>
                  </a:cxn>
                  <a:cxn ang="0">
                    <a:pos x="162" y="4"/>
                  </a:cxn>
                  <a:cxn ang="0">
                    <a:pos x="218" y="36"/>
                  </a:cxn>
                  <a:cxn ang="0">
                    <a:pos x="252" y="92"/>
                  </a:cxn>
                  <a:cxn ang="0">
                    <a:pos x="252" y="162"/>
                  </a:cxn>
                  <a:cxn ang="0">
                    <a:pos x="218" y="218"/>
                  </a:cxn>
                  <a:cxn ang="0">
                    <a:pos x="162" y="250"/>
                  </a:cxn>
                  <a:cxn ang="0">
                    <a:pos x="94" y="250"/>
                  </a:cxn>
                  <a:cxn ang="0">
                    <a:pos x="38" y="218"/>
                  </a:cxn>
                  <a:cxn ang="0">
                    <a:pos x="4" y="162"/>
                  </a:cxn>
                  <a:cxn ang="0">
                    <a:pos x="128" y="232"/>
                  </a:cxn>
                  <a:cxn ang="0">
                    <a:pos x="190" y="214"/>
                  </a:cxn>
                  <a:cxn ang="0">
                    <a:pos x="226" y="162"/>
                  </a:cxn>
                  <a:cxn ang="0">
                    <a:pos x="226" y="92"/>
                  </a:cxn>
                  <a:cxn ang="0">
                    <a:pos x="190" y="42"/>
                  </a:cxn>
                  <a:cxn ang="0">
                    <a:pos x="128" y="22"/>
                  </a:cxn>
                  <a:cxn ang="0">
                    <a:pos x="66" y="42"/>
                  </a:cxn>
                  <a:cxn ang="0">
                    <a:pos x="30" y="92"/>
                  </a:cxn>
                  <a:cxn ang="0">
                    <a:pos x="30" y="162"/>
                  </a:cxn>
                  <a:cxn ang="0">
                    <a:pos x="66" y="214"/>
                  </a:cxn>
                  <a:cxn ang="0">
                    <a:pos x="128" y="232"/>
                  </a:cxn>
                  <a:cxn ang="0">
                    <a:pos x="80" y="200"/>
                  </a:cxn>
                  <a:cxn ang="0">
                    <a:pos x="136" y="54"/>
                  </a:cxn>
                  <a:cxn ang="0">
                    <a:pos x="174" y="64"/>
                  </a:cxn>
                  <a:cxn ang="0">
                    <a:pos x="186" y="96"/>
                  </a:cxn>
                  <a:cxn ang="0">
                    <a:pos x="176" y="124"/>
                  </a:cxn>
                  <a:cxn ang="0">
                    <a:pos x="148" y="136"/>
                  </a:cxn>
                  <a:cxn ang="0">
                    <a:pos x="166" y="200"/>
                  </a:cxn>
                  <a:cxn ang="0">
                    <a:pos x="102" y="136"/>
                  </a:cxn>
                  <a:cxn ang="0">
                    <a:pos x="128" y="118"/>
                  </a:cxn>
                  <a:cxn ang="0">
                    <a:pos x="152" y="114"/>
                  </a:cxn>
                  <a:cxn ang="0">
                    <a:pos x="164" y="94"/>
                  </a:cxn>
                  <a:cxn ang="0">
                    <a:pos x="160" y="82"/>
                  </a:cxn>
                  <a:cxn ang="0">
                    <a:pos x="150" y="76"/>
                  </a:cxn>
                  <a:cxn ang="0">
                    <a:pos x="138" y="72"/>
                  </a:cxn>
                  <a:cxn ang="0">
                    <a:pos x="102" y="72"/>
                  </a:cxn>
                  <a:cxn ang="0">
                    <a:pos x="128" y="118"/>
                  </a:cxn>
                </a:cxnLst>
                <a:rect l="0" t="0" r="r" b="b"/>
                <a:pathLst>
                  <a:path w="256" h="254">
                    <a:moveTo>
                      <a:pt x="0" y="126"/>
                    </a:moveTo>
                    <a:lnTo>
                      <a:pt x="4" y="92"/>
                    </a:lnTo>
                    <a:lnTo>
                      <a:pt x="18" y="62"/>
                    </a:lnTo>
                    <a:lnTo>
                      <a:pt x="38" y="36"/>
                    </a:lnTo>
                    <a:lnTo>
                      <a:pt x="64" y="16"/>
                    </a:lnTo>
                    <a:lnTo>
                      <a:pt x="94" y="4"/>
                    </a:lnTo>
                    <a:lnTo>
                      <a:pt x="128" y="0"/>
                    </a:lnTo>
                    <a:lnTo>
                      <a:pt x="162" y="4"/>
                    </a:lnTo>
                    <a:lnTo>
                      <a:pt x="192" y="16"/>
                    </a:lnTo>
                    <a:lnTo>
                      <a:pt x="218" y="36"/>
                    </a:lnTo>
                    <a:lnTo>
                      <a:pt x="238" y="62"/>
                    </a:lnTo>
                    <a:lnTo>
                      <a:pt x="252" y="92"/>
                    </a:lnTo>
                    <a:lnTo>
                      <a:pt x="256" y="126"/>
                    </a:lnTo>
                    <a:lnTo>
                      <a:pt x="252" y="162"/>
                    </a:lnTo>
                    <a:lnTo>
                      <a:pt x="238" y="192"/>
                    </a:lnTo>
                    <a:lnTo>
                      <a:pt x="218" y="218"/>
                    </a:lnTo>
                    <a:lnTo>
                      <a:pt x="192" y="238"/>
                    </a:lnTo>
                    <a:lnTo>
                      <a:pt x="162" y="250"/>
                    </a:lnTo>
                    <a:lnTo>
                      <a:pt x="128" y="254"/>
                    </a:lnTo>
                    <a:lnTo>
                      <a:pt x="94" y="250"/>
                    </a:lnTo>
                    <a:lnTo>
                      <a:pt x="64" y="238"/>
                    </a:lnTo>
                    <a:lnTo>
                      <a:pt x="38" y="218"/>
                    </a:lnTo>
                    <a:lnTo>
                      <a:pt x="18" y="192"/>
                    </a:lnTo>
                    <a:lnTo>
                      <a:pt x="4" y="162"/>
                    </a:lnTo>
                    <a:lnTo>
                      <a:pt x="0" y="126"/>
                    </a:lnTo>
                    <a:close/>
                    <a:moveTo>
                      <a:pt x="128" y="232"/>
                    </a:moveTo>
                    <a:lnTo>
                      <a:pt x="162" y="228"/>
                    </a:lnTo>
                    <a:lnTo>
                      <a:pt x="190" y="214"/>
                    </a:lnTo>
                    <a:lnTo>
                      <a:pt x="212" y="190"/>
                    </a:lnTo>
                    <a:lnTo>
                      <a:pt x="226" y="162"/>
                    </a:lnTo>
                    <a:lnTo>
                      <a:pt x="232" y="126"/>
                    </a:lnTo>
                    <a:lnTo>
                      <a:pt x="226" y="92"/>
                    </a:lnTo>
                    <a:lnTo>
                      <a:pt x="212" y="64"/>
                    </a:lnTo>
                    <a:lnTo>
                      <a:pt x="190" y="42"/>
                    </a:lnTo>
                    <a:lnTo>
                      <a:pt x="162" y="26"/>
                    </a:lnTo>
                    <a:lnTo>
                      <a:pt x="128" y="22"/>
                    </a:lnTo>
                    <a:lnTo>
                      <a:pt x="96" y="26"/>
                    </a:lnTo>
                    <a:lnTo>
                      <a:pt x="66" y="42"/>
                    </a:lnTo>
                    <a:lnTo>
                      <a:pt x="44" y="64"/>
                    </a:lnTo>
                    <a:lnTo>
                      <a:pt x="30" y="92"/>
                    </a:lnTo>
                    <a:lnTo>
                      <a:pt x="24" y="126"/>
                    </a:lnTo>
                    <a:lnTo>
                      <a:pt x="30" y="162"/>
                    </a:lnTo>
                    <a:lnTo>
                      <a:pt x="44" y="190"/>
                    </a:lnTo>
                    <a:lnTo>
                      <a:pt x="66" y="214"/>
                    </a:lnTo>
                    <a:lnTo>
                      <a:pt x="96" y="228"/>
                    </a:lnTo>
                    <a:lnTo>
                      <a:pt x="128" y="232"/>
                    </a:lnTo>
                    <a:close/>
                    <a:moveTo>
                      <a:pt x="102" y="200"/>
                    </a:moveTo>
                    <a:lnTo>
                      <a:pt x="80" y="200"/>
                    </a:lnTo>
                    <a:lnTo>
                      <a:pt x="80" y="54"/>
                    </a:lnTo>
                    <a:lnTo>
                      <a:pt x="136" y="54"/>
                    </a:lnTo>
                    <a:lnTo>
                      <a:pt x="158" y="56"/>
                    </a:lnTo>
                    <a:lnTo>
                      <a:pt x="174" y="64"/>
                    </a:lnTo>
                    <a:lnTo>
                      <a:pt x="184" y="76"/>
                    </a:lnTo>
                    <a:lnTo>
                      <a:pt x="186" y="96"/>
                    </a:lnTo>
                    <a:lnTo>
                      <a:pt x="184" y="112"/>
                    </a:lnTo>
                    <a:lnTo>
                      <a:pt x="176" y="124"/>
                    </a:lnTo>
                    <a:lnTo>
                      <a:pt x="164" y="132"/>
                    </a:lnTo>
                    <a:lnTo>
                      <a:pt x="148" y="136"/>
                    </a:lnTo>
                    <a:lnTo>
                      <a:pt x="190" y="200"/>
                    </a:lnTo>
                    <a:lnTo>
                      <a:pt x="166" y="200"/>
                    </a:lnTo>
                    <a:lnTo>
                      <a:pt x="126" y="136"/>
                    </a:lnTo>
                    <a:lnTo>
                      <a:pt x="102" y="136"/>
                    </a:lnTo>
                    <a:lnTo>
                      <a:pt x="102" y="200"/>
                    </a:lnTo>
                    <a:close/>
                    <a:moveTo>
                      <a:pt x="128" y="118"/>
                    </a:moveTo>
                    <a:lnTo>
                      <a:pt x="142" y="118"/>
                    </a:lnTo>
                    <a:lnTo>
                      <a:pt x="152" y="114"/>
                    </a:lnTo>
                    <a:lnTo>
                      <a:pt x="160" y="108"/>
                    </a:lnTo>
                    <a:lnTo>
                      <a:pt x="164" y="94"/>
                    </a:lnTo>
                    <a:lnTo>
                      <a:pt x="162" y="88"/>
                    </a:lnTo>
                    <a:lnTo>
                      <a:pt x="160" y="82"/>
                    </a:lnTo>
                    <a:lnTo>
                      <a:pt x="156" y="78"/>
                    </a:lnTo>
                    <a:lnTo>
                      <a:pt x="150" y="76"/>
                    </a:lnTo>
                    <a:lnTo>
                      <a:pt x="144" y="74"/>
                    </a:lnTo>
                    <a:lnTo>
                      <a:pt x="138" y="72"/>
                    </a:lnTo>
                    <a:lnTo>
                      <a:pt x="132" y="72"/>
                    </a:lnTo>
                    <a:lnTo>
                      <a:pt x="102" y="72"/>
                    </a:lnTo>
                    <a:lnTo>
                      <a:pt x="102" y="118"/>
                    </a:lnTo>
                    <a:lnTo>
                      <a:pt x="128" y="118"/>
                    </a:lnTo>
                    <a:close/>
                  </a:path>
                </a:pathLst>
              </a:custGeom>
              <a:solidFill>
                <a:srgbClr val="000000"/>
              </a:solidFill>
              <a:ln w="0">
                <a:noFill/>
                <a:prstDash val="solid"/>
                <a:round/>
                <a:headEnd/>
                <a:tailEnd/>
              </a:ln>
            </p:spPr>
            <p:txBody>
              <a:bodyPr/>
              <a:lstStyle/>
              <a:p>
                <a:pPr>
                  <a:defRPr/>
                </a:pPr>
                <a:endParaRPr lang="en-US"/>
              </a:p>
            </p:txBody>
          </p:sp>
        </p:grpSp>
        <p:sp>
          <p:nvSpPr>
            <p:cNvPr id="14395" name="Text Box 59"/>
            <p:cNvSpPr txBox="1">
              <a:spLocks noChangeArrowheads="1"/>
            </p:cNvSpPr>
            <p:nvPr userDrawn="1"/>
          </p:nvSpPr>
          <p:spPr bwMode="auto">
            <a:xfrm>
              <a:off x="2840" y="1992"/>
              <a:ext cx="930" cy="387"/>
            </a:xfrm>
            <a:prstGeom prst="rect">
              <a:avLst/>
            </a:prstGeom>
            <a:noFill/>
            <a:ln w="12700">
              <a:noFill/>
              <a:miter lim="800000"/>
              <a:headEnd type="none" w="sm" len="sm"/>
              <a:tailEnd type="none" w="sm" len="sm"/>
            </a:ln>
            <a:effectLst/>
          </p:spPr>
          <p:txBody>
            <a:bodyPr>
              <a:spAutoFit/>
            </a:bodyPr>
            <a:lstStyle/>
            <a:p>
              <a:pPr>
                <a:defRPr/>
              </a:pPr>
              <a:r>
                <a:rPr lang="en-US" sz="1200" i="1">
                  <a:solidFill>
                    <a:srgbClr val="000000"/>
                  </a:solidFill>
                  <a:latin typeface="Arial" charset="0"/>
                </a:rPr>
                <a:t>Ohio</a:t>
              </a:r>
              <a:endParaRPr lang="en-US"/>
            </a:p>
          </p:txBody>
        </p:sp>
      </p:grpSp>
    </p:spTree>
  </p:cSld>
  <p:clrMap bg1="lt1" tx1="dk1" bg2="lt2" tx2="dk2" accent1="accent1" accent2="accent2" accent3="accent3" accent4="accent4" accent5="accent5" accent6="accent6" hlink="hlink" folHlink="folHlink"/>
  <p:sldLayoutIdLst>
    <p:sldLayoutId id="2147484255"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Narrow" pitchFamily="34" charset="0"/>
        </a:defRPr>
      </a:lvl2pPr>
      <a:lvl3pPr algn="l" rtl="0" eaLnBrk="0" fontAlgn="base" hangingPunct="0">
        <a:spcBef>
          <a:spcPct val="0"/>
        </a:spcBef>
        <a:spcAft>
          <a:spcPct val="0"/>
        </a:spcAft>
        <a:defRPr sz="3200">
          <a:solidFill>
            <a:schemeClr val="tx1"/>
          </a:solidFill>
          <a:latin typeface="Arial Narrow" pitchFamily="34" charset="0"/>
        </a:defRPr>
      </a:lvl3pPr>
      <a:lvl4pPr algn="l" rtl="0" eaLnBrk="0" fontAlgn="base" hangingPunct="0">
        <a:spcBef>
          <a:spcPct val="0"/>
        </a:spcBef>
        <a:spcAft>
          <a:spcPct val="0"/>
        </a:spcAft>
        <a:defRPr sz="3200">
          <a:solidFill>
            <a:schemeClr val="tx1"/>
          </a:solidFill>
          <a:latin typeface="Arial Narrow" pitchFamily="34" charset="0"/>
        </a:defRPr>
      </a:lvl4pPr>
      <a:lvl5pPr algn="l" rtl="0" eaLnBrk="0" fontAlgn="base" hangingPunct="0">
        <a:spcBef>
          <a:spcPct val="0"/>
        </a:spcBef>
        <a:spcAft>
          <a:spcPct val="0"/>
        </a:spcAft>
        <a:defRPr sz="3200">
          <a:solidFill>
            <a:schemeClr val="tx1"/>
          </a:solidFill>
          <a:latin typeface="Arial Narrow" pitchFamily="34" charset="0"/>
        </a:defRPr>
      </a:lvl5pPr>
      <a:lvl6pPr marL="457200" algn="l" rtl="0" fontAlgn="base">
        <a:spcBef>
          <a:spcPct val="0"/>
        </a:spcBef>
        <a:spcAft>
          <a:spcPct val="0"/>
        </a:spcAft>
        <a:defRPr sz="3200">
          <a:solidFill>
            <a:schemeClr val="tx1"/>
          </a:solidFill>
          <a:latin typeface="Arial Narrow" pitchFamily="34" charset="0"/>
        </a:defRPr>
      </a:lvl6pPr>
      <a:lvl7pPr marL="914400" algn="l" rtl="0" fontAlgn="base">
        <a:spcBef>
          <a:spcPct val="0"/>
        </a:spcBef>
        <a:spcAft>
          <a:spcPct val="0"/>
        </a:spcAft>
        <a:defRPr sz="3200">
          <a:solidFill>
            <a:schemeClr val="tx1"/>
          </a:solidFill>
          <a:latin typeface="Arial Narrow" pitchFamily="34" charset="0"/>
        </a:defRPr>
      </a:lvl7pPr>
      <a:lvl8pPr marL="1371600" algn="l" rtl="0" fontAlgn="base">
        <a:spcBef>
          <a:spcPct val="0"/>
        </a:spcBef>
        <a:spcAft>
          <a:spcPct val="0"/>
        </a:spcAft>
        <a:defRPr sz="3200">
          <a:solidFill>
            <a:schemeClr val="tx1"/>
          </a:solidFill>
          <a:latin typeface="Arial Narrow" pitchFamily="34" charset="0"/>
        </a:defRPr>
      </a:lvl8pPr>
      <a:lvl9pPr marL="1828800" algn="l" rtl="0" fontAlgn="base">
        <a:spcBef>
          <a:spcPct val="0"/>
        </a:spcBef>
        <a:spcAft>
          <a:spcPct val="0"/>
        </a:spcAft>
        <a:defRPr sz="3200">
          <a:solidFill>
            <a:schemeClr val="tx1"/>
          </a:solidFill>
          <a:latin typeface="Arial Narrow" pitchFamily="34" charset="0"/>
        </a:defRPr>
      </a:lvl9pPr>
    </p:titleStyle>
    <p:bodyStyle>
      <a:lvl1pPr marL="469900" indent="-469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mn-ea"/>
          <a:cs typeface="+mn-cs"/>
        </a:defRPr>
      </a:lvl1pPr>
      <a:lvl2pPr marL="908050" indent="-436563" algn="l" rtl="0" eaLnBrk="0" fontAlgn="base" hangingPunct="0">
        <a:spcBef>
          <a:spcPct val="20000"/>
        </a:spcBef>
        <a:spcAft>
          <a:spcPct val="0"/>
        </a:spcAft>
        <a:buClr>
          <a:srgbClr val="969696"/>
        </a:buClr>
        <a:buSzPct val="75000"/>
        <a:buFont typeface="Wingdings" pitchFamily="2" charset="2"/>
        <a:buChar char="n"/>
        <a:defRPr sz="2600">
          <a:solidFill>
            <a:schemeClr val="tx1"/>
          </a:solidFill>
          <a:latin typeface="+mn-lt"/>
        </a:defRPr>
      </a:lvl2pPr>
      <a:lvl3pPr marL="1377950" indent="-468313" algn="l" rtl="0" eaLnBrk="0" fontAlgn="base" hangingPunct="0">
        <a:spcBef>
          <a:spcPct val="20000"/>
        </a:spcBef>
        <a:spcAft>
          <a:spcPct val="0"/>
        </a:spcAft>
        <a:buClr>
          <a:srgbClr val="CC9900"/>
        </a:buClr>
        <a:buSzPct val="80000"/>
        <a:buFont typeface="Wingdings" pitchFamily="2" charset="2"/>
        <a:buChar char="Ø"/>
        <a:defRPr sz="2400">
          <a:solidFill>
            <a:schemeClr val="tx1"/>
          </a:solidFill>
          <a:latin typeface="+mn-lt"/>
        </a:defRPr>
      </a:lvl3pPr>
      <a:lvl4pPr marL="1827213" indent="-438150" algn="l" rtl="0" eaLnBrk="0" fontAlgn="base" hangingPunct="0">
        <a:spcBef>
          <a:spcPct val="20000"/>
        </a:spcBef>
        <a:spcAft>
          <a:spcPct val="0"/>
        </a:spcAft>
        <a:buClr>
          <a:srgbClr val="FF0000"/>
        </a:buClr>
        <a:buFont typeface="Symbol" pitchFamily="18" charset="2"/>
        <a:buChar char="¨"/>
        <a:defRPr sz="2000">
          <a:solidFill>
            <a:schemeClr val="tx1"/>
          </a:solidFill>
          <a:latin typeface="+mn-lt"/>
        </a:defRPr>
      </a:lvl4pPr>
      <a:lvl5pPr marL="2297113" indent="-468313" algn="l" rtl="0" eaLnBrk="0" fontAlgn="base" hangingPunct="0">
        <a:spcBef>
          <a:spcPct val="20000"/>
        </a:spcBef>
        <a:spcAft>
          <a:spcPct val="0"/>
        </a:spcAft>
        <a:buClr>
          <a:srgbClr val="666666"/>
        </a:buClr>
        <a:buFont typeface="Arial" charset="0"/>
        <a:buChar char="–"/>
        <a:defRPr sz="2000">
          <a:solidFill>
            <a:schemeClr val="tx1"/>
          </a:solidFill>
          <a:latin typeface="+mn-lt"/>
        </a:defRPr>
      </a:lvl5pPr>
      <a:lvl6pPr marL="2754313" indent="-468313" algn="l" rtl="0" fontAlgn="base">
        <a:spcBef>
          <a:spcPct val="20000"/>
        </a:spcBef>
        <a:spcAft>
          <a:spcPct val="0"/>
        </a:spcAft>
        <a:buClr>
          <a:srgbClr val="666666"/>
        </a:buClr>
        <a:buFont typeface="Arial" charset="0"/>
        <a:buChar char="–"/>
        <a:defRPr sz="2000">
          <a:solidFill>
            <a:schemeClr val="tx1"/>
          </a:solidFill>
          <a:latin typeface="+mn-lt"/>
        </a:defRPr>
      </a:lvl6pPr>
      <a:lvl7pPr marL="3211513" indent="-468313" algn="l" rtl="0" fontAlgn="base">
        <a:spcBef>
          <a:spcPct val="20000"/>
        </a:spcBef>
        <a:spcAft>
          <a:spcPct val="0"/>
        </a:spcAft>
        <a:buClr>
          <a:srgbClr val="666666"/>
        </a:buClr>
        <a:buFont typeface="Arial" charset="0"/>
        <a:buChar char="–"/>
        <a:defRPr sz="2000">
          <a:solidFill>
            <a:schemeClr val="tx1"/>
          </a:solidFill>
          <a:latin typeface="+mn-lt"/>
        </a:defRPr>
      </a:lvl7pPr>
      <a:lvl8pPr marL="3668713" indent="-468313" algn="l" rtl="0" fontAlgn="base">
        <a:spcBef>
          <a:spcPct val="20000"/>
        </a:spcBef>
        <a:spcAft>
          <a:spcPct val="0"/>
        </a:spcAft>
        <a:buClr>
          <a:srgbClr val="666666"/>
        </a:buClr>
        <a:buFont typeface="Arial" charset="0"/>
        <a:buChar char="–"/>
        <a:defRPr sz="2000">
          <a:solidFill>
            <a:schemeClr val="tx1"/>
          </a:solidFill>
          <a:latin typeface="+mn-lt"/>
        </a:defRPr>
      </a:lvl8pPr>
      <a:lvl9pPr marL="4125913" indent="-468313" algn="l" rtl="0" fontAlgn="base">
        <a:spcBef>
          <a:spcPct val="20000"/>
        </a:spcBef>
        <a:spcAft>
          <a:spcPct val="0"/>
        </a:spcAft>
        <a:buClr>
          <a:srgbClr val="666666"/>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DE8958C7-A2C7-4B00-AE5C-FE07565E12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533400" y="487363"/>
            <a:ext cx="7086600" cy="109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777875" y="1614488"/>
            <a:ext cx="790892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572" name="Line 4"/>
          <p:cNvSpPr>
            <a:spLocks noChangeShapeType="1"/>
          </p:cNvSpPr>
          <p:nvPr/>
        </p:nvSpPr>
        <p:spPr bwMode="auto">
          <a:xfrm flipH="1">
            <a:off x="558800" y="444500"/>
            <a:ext cx="7196138" cy="0"/>
          </a:xfrm>
          <a:prstGeom prst="line">
            <a:avLst/>
          </a:prstGeom>
          <a:noFill/>
          <a:ln w="9525">
            <a:solidFill>
              <a:srgbClr val="0072C6"/>
            </a:solidFill>
            <a:round/>
            <a:headEnd/>
            <a:tailEnd/>
          </a:ln>
          <a:effectLst/>
        </p:spPr>
        <p:txBody>
          <a:bodyPr/>
          <a:lstStyle/>
          <a:p>
            <a:pPr>
              <a:defRPr/>
            </a:pPr>
            <a:endParaRPr lang="en-US"/>
          </a:p>
        </p:txBody>
      </p:sp>
      <p:sp>
        <p:nvSpPr>
          <p:cNvPr id="109573" name="Line 5"/>
          <p:cNvSpPr>
            <a:spLocks noChangeShapeType="1"/>
          </p:cNvSpPr>
          <p:nvPr/>
        </p:nvSpPr>
        <p:spPr bwMode="auto">
          <a:xfrm flipH="1">
            <a:off x="558800" y="496888"/>
            <a:ext cx="7196138" cy="0"/>
          </a:xfrm>
          <a:prstGeom prst="line">
            <a:avLst/>
          </a:prstGeom>
          <a:noFill/>
          <a:ln w="9525">
            <a:solidFill>
              <a:schemeClr val="tx1"/>
            </a:solidFill>
            <a:round/>
            <a:headEnd/>
            <a:tailEnd/>
          </a:ln>
          <a:effectLst/>
        </p:spPr>
        <p:txBody>
          <a:bodyPr/>
          <a:lstStyle/>
          <a:p>
            <a:pPr>
              <a:defRPr/>
            </a:pPr>
            <a:endParaRPr lang="en-US"/>
          </a:p>
        </p:txBody>
      </p:sp>
      <p:sp>
        <p:nvSpPr>
          <p:cNvPr id="109574" name="Rectangle 6"/>
          <p:cNvSpPr>
            <a:spLocks noGrp="1" noChangeArrowheads="1"/>
          </p:cNvSpPr>
          <p:nvPr>
            <p:ph type="sldNum" sz="quarter" idx="4"/>
          </p:nvPr>
        </p:nvSpPr>
        <p:spPr bwMode="auto">
          <a:xfrm>
            <a:off x="8147050" y="6548438"/>
            <a:ext cx="554038" cy="309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72C6"/>
                </a:solidFill>
                <a:latin typeface="+mn-lt"/>
              </a:defRPr>
            </a:lvl1pPr>
          </a:lstStyle>
          <a:p>
            <a:pPr>
              <a:defRPr/>
            </a:pPr>
            <a:fld id="{7399435A-2DFE-4A0D-89CB-EEEF8A9302C2}" type="slidenum">
              <a:rPr lang="en-US"/>
              <a:pPr>
                <a:defRPr/>
              </a:pPr>
              <a:t>‹#›</a:t>
            </a:fld>
            <a:endParaRPr lang="en-US"/>
          </a:p>
        </p:txBody>
      </p:sp>
      <p:sp>
        <p:nvSpPr>
          <p:cNvPr id="109575" name="Text Box 7"/>
          <p:cNvSpPr txBox="1">
            <a:spLocks noChangeArrowheads="1"/>
          </p:cNvSpPr>
          <p:nvPr userDrawn="1"/>
        </p:nvSpPr>
        <p:spPr bwMode="auto">
          <a:xfrm>
            <a:off x="7586663" y="6600825"/>
            <a:ext cx="1066800" cy="214313"/>
          </a:xfrm>
          <a:prstGeom prst="rect">
            <a:avLst/>
          </a:prstGeom>
          <a:noFill/>
          <a:ln w="9525">
            <a:noFill/>
            <a:miter lim="800000"/>
            <a:headEnd/>
            <a:tailEnd/>
          </a:ln>
          <a:effectLst/>
        </p:spPr>
        <p:txBody>
          <a:bodyPr>
            <a:spAutoFit/>
          </a:bodyPr>
          <a:lstStyle/>
          <a:p>
            <a:pPr eaLnBrk="1" hangingPunct="1">
              <a:spcBef>
                <a:spcPct val="50000"/>
              </a:spcBef>
              <a:defRPr/>
            </a:pPr>
            <a:r>
              <a:rPr lang="en-US" sz="800">
                <a:latin typeface="Arial" charset="0"/>
              </a:rPr>
              <a:t>YAGTP3407</a:t>
            </a:r>
          </a:p>
        </p:txBody>
      </p:sp>
      <p:sp>
        <p:nvSpPr>
          <p:cNvPr id="109576" name="Text Box 8"/>
          <p:cNvSpPr txBox="1">
            <a:spLocks noChangeArrowheads="1"/>
          </p:cNvSpPr>
          <p:nvPr userDrawn="1"/>
        </p:nvSpPr>
        <p:spPr bwMode="auto">
          <a:xfrm>
            <a:off x="914400" y="6457950"/>
            <a:ext cx="6834188" cy="274638"/>
          </a:xfrm>
          <a:prstGeom prst="rect">
            <a:avLst/>
          </a:prstGeom>
          <a:noFill/>
          <a:ln w="9525">
            <a:noFill/>
            <a:miter lim="800000"/>
            <a:headEnd/>
            <a:tailEnd/>
          </a:ln>
          <a:effectLst/>
        </p:spPr>
        <p:txBody>
          <a:bodyPr>
            <a:spAutoFit/>
          </a:bodyPr>
          <a:lstStyle/>
          <a:p>
            <a:pPr algn="ctr" eaLnBrk="1" hangingPunct="1">
              <a:spcBef>
                <a:spcPct val="50000"/>
              </a:spcBef>
              <a:defRPr/>
            </a:pPr>
            <a:r>
              <a:rPr lang="en-US" sz="1200" b="1">
                <a:latin typeface="Arial" charset="0"/>
              </a:rPr>
              <a:t>Privileged &amp; Confidential</a:t>
            </a:r>
          </a:p>
        </p:txBody>
      </p:sp>
      <p:sp>
        <p:nvSpPr>
          <p:cNvPr id="109577" name="Text Box 9"/>
          <p:cNvSpPr txBox="1">
            <a:spLocks noChangeArrowheads="1"/>
          </p:cNvSpPr>
          <p:nvPr userDrawn="1"/>
        </p:nvSpPr>
        <p:spPr bwMode="auto">
          <a:xfrm>
            <a:off x="7162800" y="152400"/>
            <a:ext cx="1524000" cy="304800"/>
          </a:xfrm>
          <a:prstGeom prst="rect">
            <a:avLst/>
          </a:prstGeom>
          <a:noFill/>
          <a:ln w="9525">
            <a:noFill/>
            <a:miter lim="800000"/>
            <a:headEnd/>
            <a:tailEnd/>
          </a:ln>
          <a:effectLst/>
        </p:spPr>
        <p:txBody>
          <a:bodyPr>
            <a:spAutoFit/>
          </a:bodyPr>
          <a:lstStyle/>
          <a:p>
            <a:pPr eaLnBrk="1" hangingPunct="1">
              <a:spcBef>
                <a:spcPct val="50000"/>
              </a:spcBef>
              <a:defRPr/>
            </a:pPr>
            <a:r>
              <a:rPr lang="en-US" sz="1400">
                <a:latin typeface="Arial" charset="0"/>
              </a:rPr>
              <a:t>Preliminary Draft</a:t>
            </a:r>
          </a:p>
        </p:txBody>
      </p:sp>
      <p:pic>
        <p:nvPicPr>
          <p:cNvPr id="3082" name="Picture 10" descr="ICF_rgb"/>
          <p:cNvPicPr>
            <a:picLocks noChangeAspect="1" noChangeArrowheads="1"/>
          </p:cNvPicPr>
          <p:nvPr userDrawn="1"/>
        </p:nvPicPr>
        <p:blipFill>
          <a:blip r:embed="rId13" cstate="print"/>
          <a:srcRect/>
          <a:stretch>
            <a:fillRect/>
          </a:stretch>
        </p:blipFill>
        <p:spPr bwMode="auto">
          <a:xfrm>
            <a:off x="7772400" y="533400"/>
            <a:ext cx="838200" cy="679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ransition advClick="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p:cTn id="7" dur="500" fill="hold"/>
                                        <p:tgtEl>
                                          <p:spTgt spid="109570"/>
                                        </p:tgtEl>
                                        <p:attrNameLst>
                                          <p:attrName>ppt_w</p:attrName>
                                        </p:attrNameLst>
                                      </p:cBhvr>
                                      <p:tavLst>
                                        <p:tav tm="0">
                                          <p:val>
                                            <p:fltVal val="0"/>
                                          </p:val>
                                        </p:tav>
                                        <p:tav tm="100000">
                                          <p:val>
                                            <p:strVal val="#ppt_w"/>
                                          </p:val>
                                        </p:tav>
                                      </p:tavLst>
                                    </p:anim>
                                    <p:anim calcmode="lin" valueType="num">
                                      <p:cBhvr>
                                        <p:cTn id="8" dur="500" fill="hold"/>
                                        <p:tgtEl>
                                          <p:spTgt spid="1095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Lst>
  </p:timing>
  <p:hf hdr="0" ftr="0" dt="0"/>
  <p:txStyles>
    <p:titleStyle>
      <a:lvl1pPr marL="457200" indent="-457200" algn="l" rtl="0" eaLnBrk="0" fontAlgn="base" hangingPunct="0">
        <a:spcBef>
          <a:spcPct val="0"/>
        </a:spcBef>
        <a:spcAft>
          <a:spcPct val="0"/>
        </a:spcAft>
        <a:defRPr sz="2800" b="1">
          <a:solidFill>
            <a:schemeClr val="tx2"/>
          </a:solidFill>
          <a:latin typeface="+mj-lt"/>
          <a:ea typeface="+mj-ea"/>
          <a:cs typeface="+mj-cs"/>
        </a:defRPr>
      </a:lvl1pPr>
      <a:lvl2pPr marL="457200" indent="-457200" algn="l" rtl="0" eaLnBrk="0" fontAlgn="base" hangingPunct="0">
        <a:spcBef>
          <a:spcPct val="0"/>
        </a:spcBef>
        <a:spcAft>
          <a:spcPct val="0"/>
        </a:spcAft>
        <a:defRPr sz="2800" b="1">
          <a:solidFill>
            <a:schemeClr val="tx2"/>
          </a:solidFill>
          <a:latin typeface="Tahoma" pitchFamily="34" charset="0"/>
        </a:defRPr>
      </a:lvl2pPr>
      <a:lvl3pPr marL="457200" indent="-457200" algn="l" rtl="0" eaLnBrk="0" fontAlgn="base" hangingPunct="0">
        <a:spcBef>
          <a:spcPct val="0"/>
        </a:spcBef>
        <a:spcAft>
          <a:spcPct val="0"/>
        </a:spcAft>
        <a:defRPr sz="2800" b="1">
          <a:solidFill>
            <a:schemeClr val="tx2"/>
          </a:solidFill>
          <a:latin typeface="Tahoma" pitchFamily="34" charset="0"/>
        </a:defRPr>
      </a:lvl3pPr>
      <a:lvl4pPr marL="457200" indent="-457200" algn="l" rtl="0" eaLnBrk="0" fontAlgn="base" hangingPunct="0">
        <a:spcBef>
          <a:spcPct val="0"/>
        </a:spcBef>
        <a:spcAft>
          <a:spcPct val="0"/>
        </a:spcAft>
        <a:defRPr sz="2800" b="1">
          <a:solidFill>
            <a:schemeClr val="tx2"/>
          </a:solidFill>
          <a:latin typeface="Tahoma" pitchFamily="34" charset="0"/>
        </a:defRPr>
      </a:lvl4pPr>
      <a:lvl5pPr marL="457200" indent="-457200" algn="l" rtl="0" eaLnBrk="0" fontAlgn="base" hangingPunct="0">
        <a:spcBef>
          <a:spcPct val="0"/>
        </a:spcBef>
        <a:spcAft>
          <a:spcPct val="0"/>
        </a:spcAft>
        <a:defRPr sz="2800" b="1">
          <a:solidFill>
            <a:schemeClr val="tx2"/>
          </a:solidFill>
          <a:latin typeface="Tahoma" pitchFamily="34" charset="0"/>
        </a:defRPr>
      </a:lvl5pPr>
      <a:lvl6pPr marL="914400" indent="-457200" algn="l" rtl="0" fontAlgn="base">
        <a:spcBef>
          <a:spcPct val="0"/>
        </a:spcBef>
        <a:spcAft>
          <a:spcPct val="0"/>
        </a:spcAft>
        <a:defRPr sz="2800" b="1">
          <a:solidFill>
            <a:schemeClr val="tx2"/>
          </a:solidFill>
          <a:latin typeface="Tahoma" pitchFamily="34" charset="0"/>
        </a:defRPr>
      </a:lvl6pPr>
      <a:lvl7pPr marL="1371600" indent="-457200" algn="l" rtl="0" fontAlgn="base">
        <a:spcBef>
          <a:spcPct val="0"/>
        </a:spcBef>
        <a:spcAft>
          <a:spcPct val="0"/>
        </a:spcAft>
        <a:defRPr sz="2800" b="1">
          <a:solidFill>
            <a:schemeClr val="tx2"/>
          </a:solidFill>
          <a:latin typeface="Tahoma" pitchFamily="34" charset="0"/>
        </a:defRPr>
      </a:lvl7pPr>
      <a:lvl8pPr marL="1828800" indent="-457200" algn="l" rtl="0" fontAlgn="base">
        <a:spcBef>
          <a:spcPct val="0"/>
        </a:spcBef>
        <a:spcAft>
          <a:spcPct val="0"/>
        </a:spcAft>
        <a:defRPr sz="2800" b="1">
          <a:solidFill>
            <a:schemeClr val="tx2"/>
          </a:solidFill>
          <a:latin typeface="Tahoma" pitchFamily="34" charset="0"/>
        </a:defRPr>
      </a:lvl8pPr>
      <a:lvl9pPr marL="2286000" indent="-457200" algn="l" rtl="0" fontAlgn="base">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0"/>
        </a:spcBef>
        <a:spcAft>
          <a:spcPct val="50000"/>
        </a:spcAft>
        <a:buClr>
          <a:schemeClr val="accent1"/>
        </a:buClr>
        <a:buSzPct val="75000"/>
        <a:buFont typeface="Arial Narrow" pitchFamily="34" charset="0"/>
        <a:buChar char="■"/>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accent1"/>
        </a:buClr>
        <a:buFont typeface="Symbol" pitchFamily="18" charset="2"/>
        <a:buChar char="·"/>
        <a:defRPr>
          <a:solidFill>
            <a:schemeClr val="tx1"/>
          </a:solidFill>
          <a:latin typeface="+mn-lt"/>
        </a:defRPr>
      </a:lvl2pPr>
      <a:lvl3pPr marL="1143000" indent="-228600" algn="l" rtl="0" eaLnBrk="0" fontAlgn="base" hangingPunct="0">
        <a:spcBef>
          <a:spcPct val="0"/>
        </a:spcBef>
        <a:spcAft>
          <a:spcPct val="50000"/>
        </a:spcAft>
        <a:buClr>
          <a:schemeClr val="accent1"/>
        </a:buClr>
        <a:buFont typeface="Arial Narrow" pitchFamily="34" charset="0"/>
        <a:buChar char="—"/>
        <a:defRPr sz="1600">
          <a:solidFill>
            <a:schemeClr val="tx1"/>
          </a:solidFill>
          <a:latin typeface="+mn-lt"/>
        </a:defRPr>
      </a:lvl3pPr>
      <a:lvl4pPr marL="1600200" indent="-228600" algn="l" rtl="0" eaLnBrk="0" fontAlgn="base" hangingPunct="0">
        <a:spcBef>
          <a:spcPct val="0"/>
        </a:spcBef>
        <a:spcAft>
          <a:spcPct val="50000"/>
        </a:spcAft>
        <a:buClr>
          <a:schemeClr val="accent1"/>
        </a:buClr>
        <a:buFont typeface="Symbol" pitchFamily="18" charset="2"/>
        <a:buChar char="·"/>
        <a:defRPr sz="1400">
          <a:solidFill>
            <a:schemeClr val="tx1"/>
          </a:solidFill>
          <a:latin typeface="+mn-lt"/>
        </a:defRPr>
      </a:lvl4pPr>
      <a:lvl5pPr marL="2057400" indent="-228600" algn="l" rtl="0" eaLnBrk="0" fontAlgn="base" hangingPunct="0">
        <a:spcBef>
          <a:spcPct val="0"/>
        </a:spcBef>
        <a:spcAft>
          <a:spcPct val="50000"/>
        </a:spcAft>
        <a:buClr>
          <a:schemeClr val="accent1"/>
        </a:buClr>
        <a:buChar char="»"/>
        <a:defRPr sz="1200">
          <a:solidFill>
            <a:schemeClr val="tx1"/>
          </a:solidFill>
          <a:latin typeface="+mn-lt"/>
        </a:defRPr>
      </a:lvl5pPr>
      <a:lvl6pPr marL="2514600" indent="-228600" algn="l" rtl="0" fontAlgn="base">
        <a:spcBef>
          <a:spcPct val="0"/>
        </a:spcBef>
        <a:spcAft>
          <a:spcPct val="50000"/>
        </a:spcAft>
        <a:buClr>
          <a:schemeClr val="accent1"/>
        </a:buClr>
        <a:buChar char="»"/>
        <a:defRPr sz="1200">
          <a:solidFill>
            <a:schemeClr val="tx1"/>
          </a:solidFill>
          <a:latin typeface="+mn-lt"/>
        </a:defRPr>
      </a:lvl6pPr>
      <a:lvl7pPr marL="2971800" indent="-228600" algn="l" rtl="0" fontAlgn="base">
        <a:spcBef>
          <a:spcPct val="0"/>
        </a:spcBef>
        <a:spcAft>
          <a:spcPct val="50000"/>
        </a:spcAft>
        <a:buClr>
          <a:schemeClr val="accent1"/>
        </a:buClr>
        <a:buChar char="»"/>
        <a:defRPr sz="1200">
          <a:solidFill>
            <a:schemeClr val="tx1"/>
          </a:solidFill>
          <a:latin typeface="+mn-lt"/>
        </a:defRPr>
      </a:lvl7pPr>
      <a:lvl8pPr marL="3429000" indent="-228600" algn="l" rtl="0" fontAlgn="base">
        <a:spcBef>
          <a:spcPct val="0"/>
        </a:spcBef>
        <a:spcAft>
          <a:spcPct val="50000"/>
        </a:spcAft>
        <a:buClr>
          <a:schemeClr val="accent1"/>
        </a:buClr>
        <a:buChar char="»"/>
        <a:defRPr sz="1200">
          <a:solidFill>
            <a:schemeClr val="tx1"/>
          </a:solidFill>
          <a:latin typeface="+mn-lt"/>
        </a:defRPr>
      </a:lvl8pPr>
      <a:lvl9pPr marL="3886200" indent="-228600" algn="l" rtl="0" fontAlgn="base">
        <a:spcBef>
          <a:spcPct val="0"/>
        </a:spcBef>
        <a:spcAft>
          <a:spcPct val="50000"/>
        </a:spcAft>
        <a:buClr>
          <a:schemeClr val="accent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533400" y="487363"/>
            <a:ext cx="7086600" cy="109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777875" y="1614488"/>
            <a:ext cx="790892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00" name="Line 4"/>
          <p:cNvSpPr>
            <a:spLocks noChangeShapeType="1"/>
          </p:cNvSpPr>
          <p:nvPr/>
        </p:nvSpPr>
        <p:spPr bwMode="auto">
          <a:xfrm flipH="1">
            <a:off x="558800" y="444500"/>
            <a:ext cx="7196138" cy="0"/>
          </a:xfrm>
          <a:prstGeom prst="line">
            <a:avLst/>
          </a:prstGeom>
          <a:noFill/>
          <a:ln w="9525">
            <a:solidFill>
              <a:srgbClr val="0072C6"/>
            </a:solidFill>
            <a:round/>
            <a:headEnd/>
            <a:tailEnd/>
          </a:ln>
          <a:effectLst/>
        </p:spPr>
        <p:txBody>
          <a:bodyPr/>
          <a:lstStyle/>
          <a:p>
            <a:pPr>
              <a:defRPr/>
            </a:pPr>
            <a:endParaRPr lang="en-US"/>
          </a:p>
        </p:txBody>
      </p:sp>
      <p:sp>
        <p:nvSpPr>
          <p:cNvPr id="132101" name="Line 5"/>
          <p:cNvSpPr>
            <a:spLocks noChangeShapeType="1"/>
          </p:cNvSpPr>
          <p:nvPr/>
        </p:nvSpPr>
        <p:spPr bwMode="auto">
          <a:xfrm flipH="1">
            <a:off x="558800" y="496888"/>
            <a:ext cx="7196138" cy="0"/>
          </a:xfrm>
          <a:prstGeom prst="line">
            <a:avLst/>
          </a:prstGeom>
          <a:noFill/>
          <a:ln w="9525">
            <a:solidFill>
              <a:schemeClr val="tx1"/>
            </a:solidFill>
            <a:round/>
            <a:headEnd/>
            <a:tailEnd/>
          </a:ln>
          <a:effectLst/>
        </p:spPr>
        <p:txBody>
          <a:bodyPr/>
          <a:lstStyle/>
          <a:p>
            <a:pPr>
              <a:defRPr/>
            </a:pPr>
            <a:endParaRPr lang="en-US"/>
          </a:p>
        </p:txBody>
      </p:sp>
      <p:sp>
        <p:nvSpPr>
          <p:cNvPr id="132102" name="Rectangle 6"/>
          <p:cNvSpPr>
            <a:spLocks noGrp="1" noChangeArrowheads="1"/>
          </p:cNvSpPr>
          <p:nvPr>
            <p:ph type="sldNum" sz="quarter" idx="4"/>
          </p:nvPr>
        </p:nvSpPr>
        <p:spPr bwMode="auto">
          <a:xfrm>
            <a:off x="8147050" y="6548438"/>
            <a:ext cx="554038" cy="309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72C6"/>
                </a:solidFill>
                <a:latin typeface="+mn-lt"/>
              </a:defRPr>
            </a:lvl1pPr>
          </a:lstStyle>
          <a:p>
            <a:pPr>
              <a:defRPr/>
            </a:pPr>
            <a:fld id="{9FCCC8D3-C6A8-43E1-BCAA-8BF54FC5808B}" type="slidenum">
              <a:rPr lang="en-US"/>
              <a:pPr>
                <a:defRPr/>
              </a:pPr>
              <a:t>‹#›</a:t>
            </a:fld>
            <a:endParaRPr lang="en-US"/>
          </a:p>
        </p:txBody>
      </p:sp>
      <p:sp>
        <p:nvSpPr>
          <p:cNvPr id="132103" name="Text Box 7"/>
          <p:cNvSpPr txBox="1">
            <a:spLocks noChangeArrowheads="1"/>
          </p:cNvSpPr>
          <p:nvPr userDrawn="1"/>
        </p:nvSpPr>
        <p:spPr bwMode="auto">
          <a:xfrm>
            <a:off x="7586663" y="6600825"/>
            <a:ext cx="1066800" cy="214313"/>
          </a:xfrm>
          <a:prstGeom prst="rect">
            <a:avLst/>
          </a:prstGeom>
          <a:noFill/>
          <a:ln w="9525">
            <a:noFill/>
            <a:miter lim="800000"/>
            <a:headEnd/>
            <a:tailEnd/>
          </a:ln>
          <a:effectLst/>
        </p:spPr>
        <p:txBody>
          <a:bodyPr>
            <a:spAutoFit/>
          </a:bodyPr>
          <a:lstStyle/>
          <a:p>
            <a:pPr eaLnBrk="1" hangingPunct="1">
              <a:spcBef>
                <a:spcPct val="50000"/>
              </a:spcBef>
              <a:defRPr/>
            </a:pPr>
            <a:r>
              <a:rPr lang="en-US" sz="800">
                <a:latin typeface="Arial" charset="0"/>
              </a:rPr>
              <a:t>YAGTP3407</a:t>
            </a:r>
          </a:p>
        </p:txBody>
      </p:sp>
      <p:pic>
        <p:nvPicPr>
          <p:cNvPr id="4104" name="Picture 8" descr="ICF_rgb"/>
          <p:cNvPicPr>
            <a:picLocks noChangeAspect="1" noChangeArrowheads="1"/>
          </p:cNvPicPr>
          <p:nvPr userDrawn="1"/>
        </p:nvPicPr>
        <p:blipFill>
          <a:blip r:embed="rId13" cstate="print"/>
          <a:srcRect/>
          <a:stretch>
            <a:fillRect/>
          </a:stretch>
        </p:blipFill>
        <p:spPr bwMode="auto">
          <a:xfrm>
            <a:off x="7772400" y="533400"/>
            <a:ext cx="838200" cy="679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ransition advClick="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p:cTn id="7" dur="500" fill="hold"/>
                                        <p:tgtEl>
                                          <p:spTgt spid="132098"/>
                                        </p:tgtEl>
                                        <p:attrNameLst>
                                          <p:attrName>ppt_w</p:attrName>
                                        </p:attrNameLst>
                                      </p:cBhvr>
                                      <p:tavLst>
                                        <p:tav tm="0">
                                          <p:val>
                                            <p:fltVal val="0"/>
                                          </p:val>
                                        </p:tav>
                                        <p:tav tm="100000">
                                          <p:val>
                                            <p:strVal val="#ppt_w"/>
                                          </p:val>
                                        </p:tav>
                                      </p:tavLst>
                                    </p:anim>
                                    <p:anim calcmode="lin" valueType="num">
                                      <p:cBhvr>
                                        <p:cTn id="8" dur="500" fill="hold"/>
                                        <p:tgtEl>
                                          <p:spTgt spid="132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Lst>
  </p:timing>
  <p:hf hdr="0" ftr="0" dt="0"/>
  <p:txStyles>
    <p:titleStyle>
      <a:lvl1pPr marL="457200" indent="-457200" algn="l" rtl="0" eaLnBrk="0" fontAlgn="base" hangingPunct="0">
        <a:spcBef>
          <a:spcPct val="0"/>
        </a:spcBef>
        <a:spcAft>
          <a:spcPct val="0"/>
        </a:spcAft>
        <a:defRPr sz="2800" b="1">
          <a:solidFill>
            <a:schemeClr val="tx2"/>
          </a:solidFill>
          <a:latin typeface="+mj-lt"/>
          <a:ea typeface="+mj-ea"/>
          <a:cs typeface="+mj-cs"/>
        </a:defRPr>
      </a:lvl1pPr>
      <a:lvl2pPr marL="457200" indent="-457200" algn="l" rtl="0" eaLnBrk="0" fontAlgn="base" hangingPunct="0">
        <a:spcBef>
          <a:spcPct val="0"/>
        </a:spcBef>
        <a:spcAft>
          <a:spcPct val="0"/>
        </a:spcAft>
        <a:defRPr sz="2800" b="1">
          <a:solidFill>
            <a:schemeClr val="tx2"/>
          </a:solidFill>
          <a:latin typeface="Tahoma" pitchFamily="34" charset="0"/>
        </a:defRPr>
      </a:lvl2pPr>
      <a:lvl3pPr marL="457200" indent="-457200" algn="l" rtl="0" eaLnBrk="0" fontAlgn="base" hangingPunct="0">
        <a:spcBef>
          <a:spcPct val="0"/>
        </a:spcBef>
        <a:spcAft>
          <a:spcPct val="0"/>
        </a:spcAft>
        <a:defRPr sz="2800" b="1">
          <a:solidFill>
            <a:schemeClr val="tx2"/>
          </a:solidFill>
          <a:latin typeface="Tahoma" pitchFamily="34" charset="0"/>
        </a:defRPr>
      </a:lvl3pPr>
      <a:lvl4pPr marL="457200" indent="-457200" algn="l" rtl="0" eaLnBrk="0" fontAlgn="base" hangingPunct="0">
        <a:spcBef>
          <a:spcPct val="0"/>
        </a:spcBef>
        <a:spcAft>
          <a:spcPct val="0"/>
        </a:spcAft>
        <a:defRPr sz="2800" b="1">
          <a:solidFill>
            <a:schemeClr val="tx2"/>
          </a:solidFill>
          <a:latin typeface="Tahoma" pitchFamily="34" charset="0"/>
        </a:defRPr>
      </a:lvl4pPr>
      <a:lvl5pPr marL="457200" indent="-457200" algn="l" rtl="0" eaLnBrk="0" fontAlgn="base" hangingPunct="0">
        <a:spcBef>
          <a:spcPct val="0"/>
        </a:spcBef>
        <a:spcAft>
          <a:spcPct val="0"/>
        </a:spcAft>
        <a:defRPr sz="2800" b="1">
          <a:solidFill>
            <a:schemeClr val="tx2"/>
          </a:solidFill>
          <a:latin typeface="Tahoma" pitchFamily="34" charset="0"/>
        </a:defRPr>
      </a:lvl5pPr>
      <a:lvl6pPr marL="914400" indent="-457200" algn="l" rtl="0" fontAlgn="base">
        <a:spcBef>
          <a:spcPct val="0"/>
        </a:spcBef>
        <a:spcAft>
          <a:spcPct val="0"/>
        </a:spcAft>
        <a:defRPr sz="2800" b="1">
          <a:solidFill>
            <a:schemeClr val="tx2"/>
          </a:solidFill>
          <a:latin typeface="Tahoma" pitchFamily="34" charset="0"/>
        </a:defRPr>
      </a:lvl6pPr>
      <a:lvl7pPr marL="1371600" indent="-457200" algn="l" rtl="0" fontAlgn="base">
        <a:spcBef>
          <a:spcPct val="0"/>
        </a:spcBef>
        <a:spcAft>
          <a:spcPct val="0"/>
        </a:spcAft>
        <a:defRPr sz="2800" b="1">
          <a:solidFill>
            <a:schemeClr val="tx2"/>
          </a:solidFill>
          <a:latin typeface="Tahoma" pitchFamily="34" charset="0"/>
        </a:defRPr>
      </a:lvl7pPr>
      <a:lvl8pPr marL="1828800" indent="-457200" algn="l" rtl="0" fontAlgn="base">
        <a:spcBef>
          <a:spcPct val="0"/>
        </a:spcBef>
        <a:spcAft>
          <a:spcPct val="0"/>
        </a:spcAft>
        <a:defRPr sz="2800" b="1">
          <a:solidFill>
            <a:schemeClr val="tx2"/>
          </a:solidFill>
          <a:latin typeface="Tahoma" pitchFamily="34" charset="0"/>
        </a:defRPr>
      </a:lvl8pPr>
      <a:lvl9pPr marL="2286000" indent="-457200" algn="l" rtl="0" fontAlgn="base">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0"/>
        </a:spcBef>
        <a:spcAft>
          <a:spcPct val="50000"/>
        </a:spcAft>
        <a:buClr>
          <a:schemeClr val="accent1"/>
        </a:buClr>
        <a:buSzPct val="75000"/>
        <a:buFont typeface="Arial Narrow" pitchFamily="34" charset="0"/>
        <a:buChar char="■"/>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accent1"/>
        </a:buClr>
        <a:buFont typeface="Symbol" pitchFamily="18" charset="2"/>
        <a:buChar char="·"/>
        <a:defRPr>
          <a:solidFill>
            <a:schemeClr val="tx1"/>
          </a:solidFill>
          <a:latin typeface="+mn-lt"/>
        </a:defRPr>
      </a:lvl2pPr>
      <a:lvl3pPr marL="1143000" indent="-228600" algn="l" rtl="0" eaLnBrk="0" fontAlgn="base" hangingPunct="0">
        <a:spcBef>
          <a:spcPct val="0"/>
        </a:spcBef>
        <a:spcAft>
          <a:spcPct val="50000"/>
        </a:spcAft>
        <a:buClr>
          <a:schemeClr val="accent1"/>
        </a:buClr>
        <a:buFont typeface="Arial Narrow" pitchFamily="34" charset="0"/>
        <a:buChar char="—"/>
        <a:defRPr sz="1600">
          <a:solidFill>
            <a:schemeClr val="tx1"/>
          </a:solidFill>
          <a:latin typeface="+mn-lt"/>
        </a:defRPr>
      </a:lvl3pPr>
      <a:lvl4pPr marL="1600200" indent="-228600" algn="l" rtl="0" eaLnBrk="0" fontAlgn="base" hangingPunct="0">
        <a:spcBef>
          <a:spcPct val="0"/>
        </a:spcBef>
        <a:spcAft>
          <a:spcPct val="50000"/>
        </a:spcAft>
        <a:buClr>
          <a:schemeClr val="accent1"/>
        </a:buClr>
        <a:buFont typeface="Symbol" pitchFamily="18" charset="2"/>
        <a:buChar char="·"/>
        <a:defRPr sz="1400">
          <a:solidFill>
            <a:schemeClr val="tx1"/>
          </a:solidFill>
          <a:latin typeface="+mn-lt"/>
        </a:defRPr>
      </a:lvl4pPr>
      <a:lvl5pPr marL="2057400" indent="-228600" algn="l" rtl="0" eaLnBrk="0" fontAlgn="base" hangingPunct="0">
        <a:spcBef>
          <a:spcPct val="0"/>
        </a:spcBef>
        <a:spcAft>
          <a:spcPct val="50000"/>
        </a:spcAft>
        <a:buClr>
          <a:schemeClr val="accent1"/>
        </a:buClr>
        <a:buChar char="»"/>
        <a:defRPr sz="1200">
          <a:solidFill>
            <a:schemeClr val="tx1"/>
          </a:solidFill>
          <a:latin typeface="+mn-lt"/>
        </a:defRPr>
      </a:lvl5pPr>
      <a:lvl6pPr marL="2514600" indent="-228600" algn="l" rtl="0" fontAlgn="base">
        <a:spcBef>
          <a:spcPct val="0"/>
        </a:spcBef>
        <a:spcAft>
          <a:spcPct val="50000"/>
        </a:spcAft>
        <a:buClr>
          <a:schemeClr val="accent1"/>
        </a:buClr>
        <a:buChar char="»"/>
        <a:defRPr sz="1200">
          <a:solidFill>
            <a:schemeClr val="tx1"/>
          </a:solidFill>
          <a:latin typeface="+mn-lt"/>
        </a:defRPr>
      </a:lvl6pPr>
      <a:lvl7pPr marL="2971800" indent="-228600" algn="l" rtl="0" fontAlgn="base">
        <a:spcBef>
          <a:spcPct val="0"/>
        </a:spcBef>
        <a:spcAft>
          <a:spcPct val="50000"/>
        </a:spcAft>
        <a:buClr>
          <a:schemeClr val="accent1"/>
        </a:buClr>
        <a:buChar char="»"/>
        <a:defRPr sz="1200">
          <a:solidFill>
            <a:schemeClr val="tx1"/>
          </a:solidFill>
          <a:latin typeface="+mn-lt"/>
        </a:defRPr>
      </a:lvl7pPr>
      <a:lvl8pPr marL="3429000" indent="-228600" algn="l" rtl="0" fontAlgn="base">
        <a:spcBef>
          <a:spcPct val="0"/>
        </a:spcBef>
        <a:spcAft>
          <a:spcPct val="50000"/>
        </a:spcAft>
        <a:buClr>
          <a:schemeClr val="accent1"/>
        </a:buClr>
        <a:buChar char="»"/>
        <a:defRPr sz="1200">
          <a:solidFill>
            <a:schemeClr val="tx1"/>
          </a:solidFill>
          <a:latin typeface="+mn-lt"/>
        </a:defRPr>
      </a:lvl8pPr>
      <a:lvl9pPr marL="3886200" indent="-228600" algn="l" rtl="0" fontAlgn="base">
        <a:spcBef>
          <a:spcPct val="0"/>
        </a:spcBef>
        <a:spcAft>
          <a:spcPct val="50000"/>
        </a:spcAft>
        <a:buClr>
          <a:schemeClr val="accent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Excel_97-2003_Worksheet2.xls"/></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Excel_97-2003_Worksheet3.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2000250"/>
            <a:ext cx="5599113" cy="3000375"/>
          </a:xfrm>
        </p:spPr>
        <p:txBody>
          <a:bodyPr/>
          <a:lstStyle/>
          <a:p>
            <a:pPr algn="ctr" eaLnBrk="1" hangingPunct="1"/>
            <a:r>
              <a:rPr lang="en-US" dirty="0" smtClean="0"/>
              <a:t/>
            </a:r>
            <a:br>
              <a:rPr lang="en-US" dirty="0" smtClean="0"/>
            </a:br>
            <a:r>
              <a:rPr lang="en-US" dirty="0" smtClean="0"/>
              <a:t>Duke Energy Ohio</a:t>
            </a:r>
            <a:br>
              <a:rPr lang="en-US" dirty="0" smtClean="0"/>
            </a:br>
            <a:r>
              <a:rPr lang="en-US" dirty="0" smtClean="0"/>
              <a:t>2012 Electric Security Plan </a:t>
            </a:r>
            <a:br>
              <a:rPr lang="en-US" dirty="0" smtClean="0"/>
            </a:br>
            <a:endParaRPr lang="en-US" dirty="0" smtClean="0"/>
          </a:p>
        </p:txBody>
      </p:sp>
      <p:sp>
        <p:nvSpPr>
          <p:cNvPr id="6147" name="Rectangle 3"/>
          <p:cNvSpPr>
            <a:spLocks noGrp="1" noChangeArrowheads="1"/>
          </p:cNvSpPr>
          <p:nvPr>
            <p:ph type="subTitle" idx="1"/>
          </p:nvPr>
        </p:nvSpPr>
        <p:spPr/>
        <p:txBody>
          <a:bodyPr/>
          <a:lstStyle/>
          <a:p>
            <a:pPr eaLnBrk="1" hangingPunct="1">
              <a:lnSpc>
                <a:spcPct val="90000"/>
              </a:lnSpc>
            </a:pPr>
            <a:r>
              <a:rPr lang="en-US" sz="1200" b="1" dirty="0" smtClean="0"/>
              <a:t>Duke Energy Ohio</a:t>
            </a:r>
          </a:p>
          <a:p>
            <a:pPr eaLnBrk="1" hangingPunct="1">
              <a:lnSpc>
                <a:spcPct val="90000"/>
              </a:lnSpc>
            </a:pPr>
            <a:r>
              <a:rPr lang="en-US" sz="1200" b="1" dirty="0" smtClean="0"/>
              <a:t>June 29, 2012</a:t>
            </a:r>
          </a:p>
          <a:p>
            <a:pPr eaLnBrk="1" hangingPunct="1">
              <a:lnSpc>
                <a:spcPct val="90000"/>
              </a:lnSpc>
            </a:pPr>
            <a:r>
              <a:rPr lang="en-US" sz="1200" b="1" dirty="0" smtClean="0"/>
              <a:t>Jim Ziolkowski, Rates Manager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txBox="1">
            <a:spLocks/>
          </p:cNvSpPr>
          <p:nvPr/>
        </p:nvSpPr>
        <p:spPr bwMode="auto">
          <a:xfrm>
            <a:off x="6553200" y="6203950"/>
            <a:ext cx="2133600" cy="365125"/>
          </a:xfrm>
          <a:prstGeom prst="rect">
            <a:avLst/>
          </a:prstGeom>
          <a:noFill/>
          <a:ln w="9525">
            <a:noFill/>
            <a:miter lim="800000"/>
            <a:headEnd/>
            <a:tailEnd/>
          </a:ln>
        </p:spPr>
        <p:txBody>
          <a:bodyPr/>
          <a:lstStyle/>
          <a:p>
            <a:pPr algn="r" eaLnBrk="1" hangingPunct="1"/>
            <a:endParaRPr lang="en-US" sz="1200"/>
          </a:p>
        </p:txBody>
      </p:sp>
      <p:sp>
        <p:nvSpPr>
          <p:cNvPr id="7" name="Text Box 83"/>
          <p:cNvSpPr txBox="1">
            <a:spLocks noChangeArrowheads="1"/>
          </p:cNvSpPr>
          <p:nvPr/>
        </p:nvSpPr>
        <p:spPr bwMode="auto">
          <a:xfrm>
            <a:off x="752475" y="2076450"/>
            <a:ext cx="2209798" cy="861774"/>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PTC – AAC</a:t>
            </a:r>
          </a:p>
          <a:p>
            <a:pPr eaLnBrk="1" hangingPunct="1">
              <a:buFont typeface="Arial" pitchFamily="34" charset="0"/>
              <a:buChar char="•"/>
              <a:defRPr/>
            </a:pPr>
            <a:r>
              <a:rPr lang="en-US" sz="1200" dirty="0">
                <a:latin typeface="Arial" pitchFamily="34" charset="0"/>
              </a:rPr>
              <a:t>Environmental</a:t>
            </a:r>
          </a:p>
          <a:p>
            <a:pPr eaLnBrk="1" hangingPunct="1">
              <a:buFont typeface="Arial" pitchFamily="34" charset="0"/>
              <a:buChar char="•"/>
              <a:defRPr/>
            </a:pPr>
            <a:r>
              <a:rPr lang="en-US" sz="1200" dirty="0">
                <a:latin typeface="Arial" pitchFamily="34" charset="0"/>
              </a:rPr>
              <a:t>Homeland Security</a:t>
            </a:r>
          </a:p>
          <a:p>
            <a:pPr eaLnBrk="1" hangingPunct="1">
              <a:buFont typeface="Arial" pitchFamily="34" charset="0"/>
              <a:buChar char="•"/>
              <a:defRPr/>
            </a:pPr>
            <a:r>
              <a:rPr lang="en-US" sz="1200" dirty="0">
                <a:latin typeface="Arial" pitchFamily="34" charset="0"/>
              </a:rPr>
              <a:t>Taxes </a:t>
            </a:r>
          </a:p>
        </p:txBody>
      </p:sp>
      <p:sp>
        <p:nvSpPr>
          <p:cNvPr id="8" name="Text Box 85"/>
          <p:cNvSpPr txBox="1">
            <a:spLocks noChangeArrowheads="1"/>
          </p:cNvSpPr>
          <p:nvPr/>
        </p:nvSpPr>
        <p:spPr bwMode="auto">
          <a:xfrm>
            <a:off x="742950" y="2970490"/>
            <a:ext cx="2209800" cy="861774"/>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PTC-FPP</a:t>
            </a:r>
          </a:p>
          <a:p>
            <a:pPr eaLnBrk="1" hangingPunct="1">
              <a:buFont typeface="Arial" pitchFamily="34" charset="0"/>
              <a:buChar char="•"/>
              <a:defRPr/>
            </a:pPr>
            <a:r>
              <a:rPr lang="en-US" sz="1200" dirty="0">
                <a:latin typeface="Arial" pitchFamily="34" charset="0"/>
              </a:rPr>
              <a:t>Fuel, Purchased Power, Allowances </a:t>
            </a:r>
          </a:p>
          <a:p>
            <a:pPr eaLnBrk="1" hangingPunct="1">
              <a:buFont typeface="Arial" pitchFamily="34" charset="0"/>
              <a:buChar char="•"/>
              <a:defRPr/>
            </a:pPr>
            <a:r>
              <a:rPr lang="en-US" sz="1200" dirty="0">
                <a:latin typeface="Arial" pitchFamily="34" charset="0"/>
              </a:rPr>
              <a:t>RECs</a:t>
            </a:r>
          </a:p>
        </p:txBody>
      </p:sp>
      <p:sp>
        <p:nvSpPr>
          <p:cNvPr id="9" name="Text Box 89"/>
          <p:cNvSpPr txBox="1">
            <a:spLocks noChangeArrowheads="1"/>
          </p:cNvSpPr>
          <p:nvPr/>
        </p:nvSpPr>
        <p:spPr bwMode="auto">
          <a:xfrm>
            <a:off x="733425" y="4922460"/>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TCR</a:t>
            </a:r>
          </a:p>
          <a:p>
            <a:pPr eaLnBrk="1" hangingPunct="1">
              <a:buFont typeface="Arial" pitchFamily="34" charset="0"/>
              <a:buChar char="•"/>
              <a:defRPr/>
            </a:pPr>
            <a:r>
              <a:rPr lang="en-US" sz="1200" dirty="0">
                <a:latin typeface="Arial" pitchFamily="34" charset="0"/>
              </a:rPr>
              <a:t>MISO Transmission</a:t>
            </a:r>
          </a:p>
        </p:txBody>
      </p:sp>
      <p:sp>
        <p:nvSpPr>
          <p:cNvPr id="10" name="Text Box 89"/>
          <p:cNvSpPr txBox="1">
            <a:spLocks noChangeArrowheads="1"/>
          </p:cNvSpPr>
          <p:nvPr/>
        </p:nvSpPr>
        <p:spPr bwMode="auto">
          <a:xfrm>
            <a:off x="742950" y="3884235"/>
            <a:ext cx="2209800" cy="492443"/>
          </a:xfrm>
          <a:prstGeom prst="rect">
            <a:avLst/>
          </a:prstGeom>
          <a:solidFill>
            <a:srgbClr val="6699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SRA-SRT</a:t>
            </a:r>
          </a:p>
          <a:p>
            <a:pPr eaLnBrk="1" hangingPunct="1">
              <a:buFont typeface="Arial" pitchFamily="34" charset="0"/>
              <a:buChar char="•"/>
              <a:defRPr/>
            </a:pPr>
            <a:r>
              <a:rPr lang="en-US" sz="1200" dirty="0">
                <a:latin typeface="Arial" pitchFamily="34" charset="0"/>
              </a:rPr>
              <a:t>System Reliability</a:t>
            </a:r>
          </a:p>
        </p:txBody>
      </p:sp>
      <p:sp>
        <p:nvSpPr>
          <p:cNvPr id="11" name="Text Box 89"/>
          <p:cNvSpPr txBox="1">
            <a:spLocks noChangeArrowheads="1"/>
          </p:cNvSpPr>
          <p:nvPr/>
        </p:nvSpPr>
        <p:spPr bwMode="auto">
          <a:xfrm>
            <a:off x="742950" y="4408110"/>
            <a:ext cx="2209800" cy="492443"/>
          </a:xfrm>
          <a:prstGeom prst="rect">
            <a:avLst/>
          </a:prstGeom>
          <a:solidFill>
            <a:srgbClr val="6699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SRA-CD (Rider SC)</a:t>
            </a:r>
          </a:p>
          <a:p>
            <a:pPr eaLnBrk="1" hangingPunct="1">
              <a:buFont typeface="Arial" pitchFamily="34" charset="0"/>
              <a:buChar char="•"/>
              <a:defRPr/>
            </a:pPr>
            <a:r>
              <a:rPr lang="en-US" sz="1200" dirty="0">
                <a:latin typeface="Arial" pitchFamily="34" charset="0"/>
              </a:rPr>
              <a:t>Capacity Dedication</a:t>
            </a:r>
          </a:p>
        </p:txBody>
      </p:sp>
      <p:sp>
        <p:nvSpPr>
          <p:cNvPr id="12" name="Text Box 89"/>
          <p:cNvSpPr txBox="1">
            <a:spLocks noChangeArrowheads="1"/>
          </p:cNvSpPr>
          <p:nvPr/>
        </p:nvSpPr>
        <p:spPr bwMode="auto">
          <a:xfrm>
            <a:off x="723900" y="5455860"/>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Distribution rates and riders</a:t>
            </a:r>
          </a:p>
        </p:txBody>
      </p:sp>
      <p:sp>
        <p:nvSpPr>
          <p:cNvPr id="13" name="Text Box 89"/>
          <p:cNvSpPr txBox="1">
            <a:spLocks noChangeArrowheads="1"/>
          </p:cNvSpPr>
          <p:nvPr/>
        </p:nvSpPr>
        <p:spPr bwMode="auto">
          <a:xfrm>
            <a:off x="752475" y="1562755"/>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PTC - BG</a:t>
            </a:r>
          </a:p>
          <a:p>
            <a:pPr eaLnBrk="1" hangingPunct="1">
              <a:buFont typeface="Arial" pitchFamily="34" charset="0"/>
              <a:buChar char="•"/>
              <a:defRPr/>
            </a:pPr>
            <a:r>
              <a:rPr lang="en-US" sz="1200" dirty="0">
                <a:latin typeface="Arial" pitchFamily="34" charset="0"/>
              </a:rPr>
              <a:t>Base generation</a:t>
            </a:r>
          </a:p>
        </p:txBody>
      </p:sp>
      <p:sp>
        <p:nvSpPr>
          <p:cNvPr id="42008" name="Text Box 114"/>
          <p:cNvSpPr txBox="1">
            <a:spLocks noChangeArrowheads="1"/>
          </p:cNvSpPr>
          <p:nvPr/>
        </p:nvSpPr>
        <p:spPr bwMode="auto">
          <a:xfrm>
            <a:off x="3962400" y="5181600"/>
            <a:ext cx="1143000" cy="319088"/>
          </a:xfrm>
          <a:prstGeom prst="rect">
            <a:avLst/>
          </a:prstGeom>
          <a:noFill/>
          <a:ln w="9525">
            <a:noFill/>
            <a:miter lim="800000"/>
            <a:headEnd/>
            <a:tailEnd/>
          </a:ln>
        </p:spPr>
        <p:txBody>
          <a:bodyPr>
            <a:spAutoFit/>
          </a:bodyPr>
          <a:lstStyle/>
          <a:p>
            <a:pPr eaLnBrk="1" hangingPunct="1"/>
            <a:r>
              <a:rPr lang="en-US" sz="1400">
                <a:latin typeface="Arial" charset="0"/>
              </a:rPr>
              <a:t> Legend</a:t>
            </a:r>
          </a:p>
        </p:txBody>
      </p:sp>
      <p:sp>
        <p:nvSpPr>
          <p:cNvPr id="15" name="Text Box 83"/>
          <p:cNvSpPr txBox="1">
            <a:spLocks noChangeArrowheads="1"/>
          </p:cNvSpPr>
          <p:nvPr/>
        </p:nvSpPr>
        <p:spPr bwMode="auto">
          <a:xfrm>
            <a:off x="3733800" y="5514201"/>
            <a:ext cx="1447799" cy="276999"/>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Fully Avoidable</a:t>
            </a:r>
          </a:p>
        </p:txBody>
      </p:sp>
      <p:sp>
        <p:nvSpPr>
          <p:cNvPr id="16" name="Text Box 89"/>
          <p:cNvSpPr txBox="1">
            <a:spLocks noChangeArrowheads="1"/>
          </p:cNvSpPr>
          <p:nvPr/>
        </p:nvSpPr>
        <p:spPr bwMode="auto">
          <a:xfrm>
            <a:off x="3733800" y="6248400"/>
            <a:ext cx="1447800" cy="276999"/>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Unavoidable</a:t>
            </a:r>
          </a:p>
        </p:txBody>
      </p:sp>
      <p:sp>
        <p:nvSpPr>
          <p:cNvPr id="17" name="Text Box 89"/>
          <p:cNvSpPr txBox="1">
            <a:spLocks noChangeArrowheads="1"/>
          </p:cNvSpPr>
          <p:nvPr/>
        </p:nvSpPr>
        <p:spPr bwMode="auto">
          <a:xfrm>
            <a:off x="5888186" y="3543971"/>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RTO</a:t>
            </a:r>
          </a:p>
          <a:p>
            <a:pPr eaLnBrk="1" hangingPunct="1">
              <a:buFont typeface="Arial" pitchFamily="34" charset="0"/>
              <a:buChar char="•"/>
              <a:defRPr/>
            </a:pPr>
            <a:r>
              <a:rPr lang="en-US" sz="1200" dirty="0">
                <a:latin typeface="Arial" pitchFamily="34" charset="0"/>
              </a:rPr>
              <a:t>Various RTO costs</a:t>
            </a:r>
          </a:p>
        </p:txBody>
      </p:sp>
      <p:sp>
        <p:nvSpPr>
          <p:cNvPr id="18" name="Text Box 89"/>
          <p:cNvSpPr txBox="1">
            <a:spLocks noChangeArrowheads="1"/>
          </p:cNvSpPr>
          <p:nvPr/>
        </p:nvSpPr>
        <p:spPr bwMode="auto">
          <a:xfrm>
            <a:off x="5877793" y="4046268"/>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BTR</a:t>
            </a:r>
          </a:p>
          <a:p>
            <a:pPr eaLnBrk="1" hangingPunct="1">
              <a:buFont typeface="Arial" pitchFamily="34" charset="0"/>
              <a:buChar char="•"/>
              <a:defRPr/>
            </a:pPr>
            <a:r>
              <a:rPr lang="en-US" sz="1200" dirty="0">
                <a:latin typeface="Arial" pitchFamily="34" charset="0"/>
              </a:rPr>
              <a:t>Base transmission incl. NITS</a:t>
            </a:r>
          </a:p>
        </p:txBody>
      </p:sp>
      <p:sp>
        <p:nvSpPr>
          <p:cNvPr id="19" name="Text Box 89"/>
          <p:cNvSpPr txBox="1">
            <a:spLocks noChangeArrowheads="1"/>
          </p:cNvSpPr>
          <p:nvPr/>
        </p:nvSpPr>
        <p:spPr bwMode="auto">
          <a:xfrm>
            <a:off x="5867400" y="6149836"/>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Distribution rates and riders</a:t>
            </a:r>
          </a:p>
        </p:txBody>
      </p:sp>
      <p:sp>
        <p:nvSpPr>
          <p:cNvPr id="20" name="Text Box 89"/>
          <p:cNvSpPr txBox="1">
            <a:spLocks noChangeArrowheads="1"/>
          </p:cNvSpPr>
          <p:nvPr/>
        </p:nvSpPr>
        <p:spPr bwMode="auto">
          <a:xfrm>
            <a:off x="5897709" y="2037647"/>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SCR</a:t>
            </a:r>
          </a:p>
          <a:p>
            <a:pPr eaLnBrk="1" hangingPunct="1">
              <a:buFont typeface="Arial" pitchFamily="34" charset="0"/>
              <a:buChar char="•"/>
              <a:defRPr/>
            </a:pPr>
            <a:r>
              <a:rPr lang="en-US" sz="1200" dirty="0">
                <a:latin typeface="Arial" pitchFamily="34" charset="0"/>
              </a:rPr>
              <a:t>Supplier Cost Reconciliation</a:t>
            </a:r>
          </a:p>
        </p:txBody>
      </p:sp>
      <p:sp>
        <p:nvSpPr>
          <p:cNvPr id="21" name="Text Box 89"/>
          <p:cNvSpPr txBox="1">
            <a:spLocks noChangeArrowheads="1"/>
          </p:cNvSpPr>
          <p:nvPr/>
        </p:nvSpPr>
        <p:spPr bwMode="auto">
          <a:xfrm>
            <a:off x="5897709" y="2534732"/>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AERR</a:t>
            </a:r>
          </a:p>
          <a:p>
            <a:pPr eaLnBrk="1" hangingPunct="1">
              <a:buFont typeface="Arial" pitchFamily="34" charset="0"/>
              <a:buChar char="•"/>
              <a:defRPr/>
            </a:pPr>
            <a:r>
              <a:rPr lang="en-US" sz="1200" dirty="0">
                <a:latin typeface="Arial" pitchFamily="34" charset="0"/>
              </a:rPr>
              <a:t>Alternative Energy Recovery</a:t>
            </a:r>
          </a:p>
        </p:txBody>
      </p:sp>
      <p:sp>
        <p:nvSpPr>
          <p:cNvPr id="22" name="Text Box 89"/>
          <p:cNvSpPr txBox="1">
            <a:spLocks noChangeArrowheads="1"/>
          </p:cNvSpPr>
          <p:nvPr/>
        </p:nvSpPr>
        <p:spPr bwMode="auto">
          <a:xfrm>
            <a:off x="5897711" y="3006841"/>
            <a:ext cx="2209800" cy="523220"/>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RECON</a:t>
            </a:r>
          </a:p>
          <a:p>
            <a:r>
              <a:rPr lang="en-US" dirty="0"/>
              <a:t>Reconciles ESP riders</a:t>
            </a:r>
          </a:p>
        </p:txBody>
      </p:sp>
      <p:sp>
        <p:nvSpPr>
          <p:cNvPr id="23" name="Text Box 89"/>
          <p:cNvSpPr txBox="1">
            <a:spLocks noChangeArrowheads="1"/>
          </p:cNvSpPr>
          <p:nvPr/>
        </p:nvSpPr>
        <p:spPr bwMode="auto">
          <a:xfrm>
            <a:off x="5867402" y="5082494"/>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UE-GEN</a:t>
            </a:r>
          </a:p>
          <a:p>
            <a:r>
              <a:rPr lang="en-US" dirty="0"/>
              <a:t>Generation </a:t>
            </a:r>
            <a:r>
              <a:rPr lang="en-US" dirty="0" err="1"/>
              <a:t>Uncollectibles</a:t>
            </a:r>
            <a:endParaRPr lang="en-US" dirty="0"/>
          </a:p>
        </p:txBody>
      </p:sp>
      <p:cxnSp>
        <p:nvCxnSpPr>
          <p:cNvPr id="24" name="Straight Arrow Connector 23"/>
          <p:cNvCxnSpPr>
            <a:endCxn id="28" idx="1"/>
          </p:cNvCxnSpPr>
          <p:nvPr/>
        </p:nvCxnSpPr>
        <p:spPr>
          <a:xfrm flipV="1">
            <a:off x="2981325" y="4051658"/>
            <a:ext cx="2844079" cy="11170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89"/>
          <p:cNvSpPr txBox="1">
            <a:spLocks noChangeArrowheads="1"/>
          </p:cNvSpPr>
          <p:nvPr/>
        </p:nvSpPr>
        <p:spPr bwMode="auto">
          <a:xfrm>
            <a:off x="3733800" y="5791200"/>
            <a:ext cx="1447800" cy="461665"/>
          </a:xfrm>
          <a:prstGeom prst="rect">
            <a:avLst/>
          </a:prstGeom>
          <a:solidFill>
            <a:srgbClr val="6699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Avoidable with waiver</a:t>
            </a:r>
          </a:p>
        </p:txBody>
      </p:sp>
      <p:sp>
        <p:nvSpPr>
          <p:cNvPr id="27" name="Text Box 85"/>
          <p:cNvSpPr txBox="1">
            <a:spLocks noChangeArrowheads="1"/>
          </p:cNvSpPr>
          <p:nvPr/>
        </p:nvSpPr>
        <p:spPr bwMode="auto">
          <a:xfrm>
            <a:off x="5897709" y="1360539"/>
            <a:ext cx="2209802" cy="677108"/>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eaLnBrk="1" hangingPunct="1">
              <a:defRPr/>
            </a:pPr>
            <a:r>
              <a:rPr lang="en-US" sz="1400" dirty="0" smtClean="0">
                <a:latin typeface="Arial" pitchFamily="34" charset="0"/>
              </a:rPr>
              <a:t>RC and RE</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Retail Capacity and Energy</a:t>
            </a:r>
            <a:endParaRPr lang="en-US" sz="1200" dirty="0">
              <a:latin typeface="Arial" pitchFamily="34" charset="0"/>
            </a:endParaRPr>
          </a:p>
          <a:p>
            <a:pPr eaLnBrk="1" hangingPunct="1">
              <a:buFont typeface="Arial" pitchFamily="34" charset="0"/>
              <a:buChar char="•"/>
              <a:defRPr/>
            </a:pPr>
            <a:r>
              <a:rPr lang="en-US" sz="1200" dirty="0" smtClean="0">
                <a:latin typeface="Arial" pitchFamily="34" charset="0"/>
              </a:rPr>
              <a:t>Derived from auction </a:t>
            </a:r>
            <a:endParaRPr lang="en-US" sz="1200" dirty="0">
              <a:latin typeface="Arial" pitchFamily="34" charset="0"/>
            </a:endParaRPr>
          </a:p>
        </p:txBody>
      </p:sp>
      <p:sp>
        <p:nvSpPr>
          <p:cNvPr id="28" name="Left Brace 27"/>
          <p:cNvSpPr/>
          <p:nvPr/>
        </p:nvSpPr>
        <p:spPr>
          <a:xfrm>
            <a:off x="5825404" y="3746858"/>
            <a:ext cx="76200" cy="609600"/>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4" name="Straight Arrow Connector 33"/>
          <p:cNvCxnSpPr>
            <a:endCxn id="21" idx="1"/>
          </p:cNvCxnSpPr>
          <p:nvPr/>
        </p:nvCxnSpPr>
        <p:spPr>
          <a:xfrm flipV="1">
            <a:off x="2981325" y="2780954"/>
            <a:ext cx="2916384" cy="62042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53" name="Text Box 114"/>
          <p:cNvSpPr txBox="1">
            <a:spLocks noChangeArrowheads="1"/>
          </p:cNvSpPr>
          <p:nvPr/>
        </p:nvSpPr>
        <p:spPr bwMode="auto">
          <a:xfrm>
            <a:off x="4495800" y="2725839"/>
            <a:ext cx="685800" cy="304800"/>
          </a:xfrm>
          <a:prstGeom prst="rect">
            <a:avLst/>
          </a:prstGeom>
          <a:noFill/>
          <a:ln w="9525">
            <a:noFill/>
            <a:miter lim="800000"/>
            <a:headEnd/>
            <a:tailEnd/>
          </a:ln>
        </p:spPr>
        <p:txBody>
          <a:bodyPr>
            <a:spAutoFit/>
          </a:bodyPr>
          <a:lstStyle/>
          <a:p>
            <a:pPr eaLnBrk="1" hangingPunct="1"/>
            <a:r>
              <a:rPr lang="en-US" sz="1400" dirty="0">
                <a:latin typeface="Arial" charset="0"/>
              </a:rPr>
              <a:t>RECs</a:t>
            </a:r>
          </a:p>
        </p:txBody>
      </p:sp>
      <p:sp>
        <p:nvSpPr>
          <p:cNvPr id="42054" name="TextBox 35"/>
          <p:cNvSpPr txBox="1">
            <a:spLocks noChangeArrowheads="1"/>
          </p:cNvSpPr>
          <p:nvPr/>
        </p:nvSpPr>
        <p:spPr bwMode="auto">
          <a:xfrm>
            <a:off x="8537575" y="6488113"/>
            <a:ext cx="606425" cy="246221"/>
          </a:xfrm>
          <a:prstGeom prst="rect">
            <a:avLst/>
          </a:prstGeom>
          <a:noFill/>
          <a:ln w="9525">
            <a:noFill/>
            <a:miter lim="800000"/>
            <a:headEnd/>
            <a:tailEnd/>
          </a:ln>
        </p:spPr>
        <p:txBody>
          <a:bodyPr>
            <a:spAutoFit/>
          </a:bodyPr>
          <a:lstStyle/>
          <a:p>
            <a:fld id="{DCE8F6E5-5359-4521-8DB8-9A127544A6D0}" type="slidenum">
              <a:rPr lang="en-US" sz="1000"/>
              <a:pPr/>
              <a:t>10</a:t>
            </a:fld>
            <a:endParaRPr lang="en-US" sz="1000" dirty="0"/>
          </a:p>
        </p:txBody>
      </p:sp>
      <p:sp>
        <p:nvSpPr>
          <p:cNvPr id="37" name="Title 1"/>
          <p:cNvSpPr txBox="1">
            <a:spLocks/>
          </p:cNvSpPr>
          <p:nvPr/>
        </p:nvSpPr>
        <p:spPr bwMode="auto">
          <a:xfrm>
            <a:off x="190500" y="149370"/>
            <a:ext cx="8686800" cy="808038"/>
          </a:xfrm>
          <a:prstGeom prst="rect">
            <a:avLst/>
          </a:prstGeom>
          <a:noFill/>
          <a:ln w="9525">
            <a:noFill/>
            <a:miter lim="800000"/>
            <a:headEnd/>
            <a:tailEnd/>
          </a:ln>
          <a:effectLst/>
        </p:spPr>
        <p:txBody>
          <a:bodyPr anchor="ctr"/>
          <a:lstStyle/>
          <a:p>
            <a:pPr eaLnBrk="1" hangingPunct="1">
              <a:lnSpc>
                <a:spcPct val="85000"/>
              </a:lnSpc>
              <a:defRPr/>
            </a:pPr>
            <a:r>
              <a:rPr lang="en-US" kern="0" dirty="0" smtClean="0">
                <a:solidFill>
                  <a:srgbClr val="4D4D4D"/>
                </a:solidFill>
                <a:latin typeface="+mj-lt"/>
                <a:ea typeface="+mj-ea"/>
                <a:cs typeface="+mj-cs"/>
              </a:rPr>
              <a:t>Old ESP </a:t>
            </a:r>
            <a:r>
              <a:rPr lang="en-US" kern="0" dirty="0">
                <a:solidFill>
                  <a:srgbClr val="4D4D4D"/>
                </a:solidFill>
                <a:latin typeface="+mj-lt"/>
                <a:ea typeface="+mj-ea"/>
                <a:cs typeface="+mj-cs"/>
              </a:rPr>
              <a:t>to </a:t>
            </a:r>
            <a:r>
              <a:rPr lang="en-US" kern="0" dirty="0" smtClean="0">
                <a:solidFill>
                  <a:srgbClr val="4D4D4D"/>
                </a:solidFill>
                <a:latin typeface="+mj-lt"/>
                <a:ea typeface="+mj-ea"/>
                <a:cs typeface="+mj-cs"/>
              </a:rPr>
              <a:t>2012 ESP Rate </a:t>
            </a:r>
            <a:r>
              <a:rPr lang="en-US" kern="0" dirty="0">
                <a:solidFill>
                  <a:srgbClr val="4D4D4D"/>
                </a:solidFill>
                <a:latin typeface="+mj-lt"/>
                <a:ea typeface="+mj-ea"/>
                <a:cs typeface="+mj-cs"/>
              </a:rPr>
              <a:t>Changes – Non-Residential</a:t>
            </a:r>
          </a:p>
        </p:txBody>
      </p:sp>
      <p:sp>
        <p:nvSpPr>
          <p:cNvPr id="38" name="Text Box 89"/>
          <p:cNvSpPr txBox="1">
            <a:spLocks noChangeArrowheads="1"/>
          </p:cNvSpPr>
          <p:nvPr/>
        </p:nvSpPr>
        <p:spPr bwMode="auto">
          <a:xfrm>
            <a:off x="5867400" y="4590051"/>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ESSC</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Electric Security Stabilization</a:t>
            </a:r>
            <a:endParaRPr lang="en-US" sz="1200" dirty="0">
              <a:latin typeface="Arial" pitchFamily="34" charset="0"/>
            </a:endParaRPr>
          </a:p>
        </p:txBody>
      </p:sp>
      <p:sp>
        <p:nvSpPr>
          <p:cNvPr id="39" name="Text Box 89"/>
          <p:cNvSpPr txBox="1">
            <a:spLocks noChangeArrowheads="1"/>
          </p:cNvSpPr>
          <p:nvPr/>
        </p:nvSpPr>
        <p:spPr bwMode="auto">
          <a:xfrm>
            <a:off x="5867400" y="5644674"/>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LFA</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Load Factor Adjustment</a:t>
            </a:r>
            <a:endParaRPr lang="en-US" sz="1200" dirty="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txBox="1">
            <a:spLocks/>
          </p:cNvSpPr>
          <p:nvPr/>
        </p:nvSpPr>
        <p:spPr bwMode="auto">
          <a:xfrm>
            <a:off x="6553200" y="6203950"/>
            <a:ext cx="2133600" cy="365125"/>
          </a:xfrm>
          <a:prstGeom prst="rect">
            <a:avLst/>
          </a:prstGeom>
          <a:noFill/>
          <a:ln w="9525">
            <a:noFill/>
            <a:miter lim="800000"/>
            <a:headEnd/>
            <a:tailEnd/>
          </a:ln>
        </p:spPr>
        <p:txBody>
          <a:bodyPr/>
          <a:lstStyle/>
          <a:p>
            <a:pPr algn="r" eaLnBrk="1" hangingPunct="1"/>
            <a:endParaRPr lang="en-US" sz="1200"/>
          </a:p>
        </p:txBody>
      </p:sp>
      <p:sp>
        <p:nvSpPr>
          <p:cNvPr id="7" name="Text Box 83"/>
          <p:cNvSpPr txBox="1">
            <a:spLocks noChangeArrowheads="1"/>
          </p:cNvSpPr>
          <p:nvPr/>
        </p:nvSpPr>
        <p:spPr bwMode="auto">
          <a:xfrm>
            <a:off x="752475" y="2076450"/>
            <a:ext cx="2209798" cy="861774"/>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PTC – AAC</a:t>
            </a:r>
          </a:p>
          <a:p>
            <a:pPr eaLnBrk="1" hangingPunct="1">
              <a:buFont typeface="Arial" pitchFamily="34" charset="0"/>
              <a:buChar char="•"/>
              <a:defRPr/>
            </a:pPr>
            <a:r>
              <a:rPr lang="en-US" sz="1200" dirty="0">
                <a:latin typeface="Arial" pitchFamily="34" charset="0"/>
              </a:rPr>
              <a:t>Environmental</a:t>
            </a:r>
          </a:p>
          <a:p>
            <a:pPr eaLnBrk="1" hangingPunct="1">
              <a:buFont typeface="Arial" pitchFamily="34" charset="0"/>
              <a:buChar char="•"/>
              <a:defRPr/>
            </a:pPr>
            <a:r>
              <a:rPr lang="en-US" sz="1200" dirty="0">
                <a:latin typeface="Arial" pitchFamily="34" charset="0"/>
              </a:rPr>
              <a:t>Homeland Security</a:t>
            </a:r>
          </a:p>
          <a:p>
            <a:pPr eaLnBrk="1" hangingPunct="1">
              <a:buFont typeface="Arial" pitchFamily="34" charset="0"/>
              <a:buChar char="•"/>
              <a:defRPr/>
            </a:pPr>
            <a:r>
              <a:rPr lang="en-US" sz="1200" dirty="0">
                <a:latin typeface="Arial" pitchFamily="34" charset="0"/>
              </a:rPr>
              <a:t>Taxes </a:t>
            </a:r>
          </a:p>
        </p:txBody>
      </p:sp>
      <p:sp>
        <p:nvSpPr>
          <p:cNvPr id="8" name="Text Box 85"/>
          <p:cNvSpPr txBox="1">
            <a:spLocks noChangeArrowheads="1"/>
          </p:cNvSpPr>
          <p:nvPr/>
        </p:nvSpPr>
        <p:spPr bwMode="auto">
          <a:xfrm>
            <a:off x="742950" y="2970490"/>
            <a:ext cx="2209800" cy="861774"/>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PTC-FPP</a:t>
            </a:r>
          </a:p>
          <a:p>
            <a:pPr eaLnBrk="1" hangingPunct="1">
              <a:buFont typeface="Arial" pitchFamily="34" charset="0"/>
              <a:buChar char="•"/>
              <a:defRPr/>
            </a:pPr>
            <a:r>
              <a:rPr lang="en-US" sz="1200" dirty="0">
                <a:latin typeface="Arial" pitchFamily="34" charset="0"/>
              </a:rPr>
              <a:t>Fuel, Purchased Power, Allowances </a:t>
            </a:r>
          </a:p>
          <a:p>
            <a:pPr eaLnBrk="1" hangingPunct="1">
              <a:buFont typeface="Arial" pitchFamily="34" charset="0"/>
              <a:buChar char="•"/>
              <a:defRPr/>
            </a:pPr>
            <a:r>
              <a:rPr lang="en-US" sz="1200" dirty="0">
                <a:latin typeface="Arial" pitchFamily="34" charset="0"/>
              </a:rPr>
              <a:t>RECs</a:t>
            </a:r>
          </a:p>
        </p:txBody>
      </p:sp>
      <p:sp>
        <p:nvSpPr>
          <p:cNvPr id="9" name="Text Box 89"/>
          <p:cNvSpPr txBox="1">
            <a:spLocks noChangeArrowheads="1"/>
          </p:cNvSpPr>
          <p:nvPr/>
        </p:nvSpPr>
        <p:spPr bwMode="auto">
          <a:xfrm>
            <a:off x="733425" y="4922460"/>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TCR</a:t>
            </a:r>
          </a:p>
          <a:p>
            <a:pPr eaLnBrk="1" hangingPunct="1">
              <a:buFont typeface="Arial" pitchFamily="34" charset="0"/>
              <a:buChar char="•"/>
              <a:defRPr/>
            </a:pPr>
            <a:r>
              <a:rPr lang="en-US" sz="1200" dirty="0">
                <a:latin typeface="Arial" pitchFamily="34" charset="0"/>
              </a:rPr>
              <a:t>MISO Transmission</a:t>
            </a:r>
          </a:p>
        </p:txBody>
      </p:sp>
      <p:sp>
        <p:nvSpPr>
          <p:cNvPr id="10" name="Text Box 89"/>
          <p:cNvSpPr txBox="1">
            <a:spLocks noChangeArrowheads="1"/>
          </p:cNvSpPr>
          <p:nvPr/>
        </p:nvSpPr>
        <p:spPr bwMode="auto">
          <a:xfrm>
            <a:off x="742950" y="3884235"/>
            <a:ext cx="2209800" cy="492443"/>
          </a:xfrm>
          <a:prstGeom prst="rect">
            <a:avLst/>
          </a:prstGeom>
          <a:solidFill>
            <a:srgbClr val="6699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SRA-SRT *</a:t>
            </a:r>
            <a:endParaRPr lang="en-US" sz="1400" dirty="0">
              <a:latin typeface="Arial" pitchFamily="34" charset="0"/>
            </a:endParaRPr>
          </a:p>
          <a:p>
            <a:pPr eaLnBrk="1" hangingPunct="1">
              <a:buFont typeface="Arial" pitchFamily="34" charset="0"/>
              <a:buChar char="•"/>
              <a:defRPr/>
            </a:pPr>
            <a:r>
              <a:rPr lang="en-US" sz="1200" dirty="0">
                <a:latin typeface="Arial" pitchFamily="34" charset="0"/>
              </a:rPr>
              <a:t>System Reliability</a:t>
            </a:r>
          </a:p>
        </p:txBody>
      </p:sp>
      <p:sp>
        <p:nvSpPr>
          <p:cNvPr id="11" name="Text Box 89"/>
          <p:cNvSpPr txBox="1">
            <a:spLocks noChangeArrowheads="1"/>
          </p:cNvSpPr>
          <p:nvPr/>
        </p:nvSpPr>
        <p:spPr bwMode="auto">
          <a:xfrm>
            <a:off x="742950" y="4408110"/>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smtClean="0"/>
              <a:t>SRA-CD</a:t>
            </a:r>
            <a:endParaRPr lang="en-US" dirty="0"/>
          </a:p>
          <a:p>
            <a:r>
              <a:rPr lang="en-US" dirty="0"/>
              <a:t>Capacity Dedication</a:t>
            </a:r>
          </a:p>
        </p:txBody>
      </p:sp>
      <p:sp>
        <p:nvSpPr>
          <p:cNvPr id="12" name="Text Box 89"/>
          <p:cNvSpPr txBox="1">
            <a:spLocks noChangeArrowheads="1"/>
          </p:cNvSpPr>
          <p:nvPr/>
        </p:nvSpPr>
        <p:spPr bwMode="auto">
          <a:xfrm>
            <a:off x="723900" y="5455860"/>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Distribution rates and riders</a:t>
            </a:r>
          </a:p>
        </p:txBody>
      </p:sp>
      <p:sp>
        <p:nvSpPr>
          <p:cNvPr id="13" name="Text Box 89"/>
          <p:cNvSpPr txBox="1">
            <a:spLocks noChangeArrowheads="1"/>
          </p:cNvSpPr>
          <p:nvPr/>
        </p:nvSpPr>
        <p:spPr bwMode="auto">
          <a:xfrm>
            <a:off x="752475" y="1562755"/>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PTC - BG</a:t>
            </a:r>
          </a:p>
          <a:p>
            <a:pPr eaLnBrk="1" hangingPunct="1">
              <a:buFont typeface="Arial" pitchFamily="34" charset="0"/>
              <a:buChar char="•"/>
              <a:defRPr/>
            </a:pPr>
            <a:r>
              <a:rPr lang="en-US" sz="1200" dirty="0">
                <a:latin typeface="Arial" pitchFamily="34" charset="0"/>
              </a:rPr>
              <a:t>Base generation</a:t>
            </a:r>
          </a:p>
        </p:txBody>
      </p:sp>
      <p:sp>
        <p:nvSpPr>
          <p:cNvPr id="42008" name="Text Box 114"/>
          <p:cNvSpPr txBox="1">
            <a:spLocks noChangeArrowheads="1"/>
          </p:cNvSpPr>
          <p:nvPr/>
        </p:nvSpPr>
        <p:spPr bwMode="auto">
          <a:xfrm>
            <a:off x="3962400" y="5181600"/>
            <a:ext cx="1143000" cy="319088"/>
          </a:xfrm>
          <a:prstGeom prst="rect">
            <a:avLst/>
          </a:prstGeom>
          <a:noFill/>
          <a:ln w="9525">
            <a:noFill/>
            <a:miter lim="800000"/>
            <a:headEnd/>
            <a:tailEnd/>
          </a:ln>
        </p:spPr>
        <p:txBody>
          <a:bodyPr>
            <a:spAutoFit/>
          </a:bodyPr>
          <a:lstStyle/>
          <a:p>
            <a:pPr eaLnBrk="1" hangingPunct="1"/>
            <a:r>
              <a:rPr lang="en-US" sz="1400">
                <a:latin typeface="Arial" charset="0"/>
              </a:rPr>
              <a:t> Legend</a:t>
            </a:r>
          </a:p>
        </p:txBody>
      </p:sp>
      <p:sp>
        <p:nvSpPr>
          <p:cNvPr id="15" name="Text Box 83"/>
          <p:cNvSpPr txBox="1">
            <a:spLocks noChangeArrowheads="1"/>
          </p:cNvSpPr>
          <p:nvPr/>
        </p:nvSpPr>
        <p:spPr bwMode="auto">
          <a:xfrm>
            <a:off x="3733800" y="5514201"/>
            <a:ext cx="1447799" cy="276999"/>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Fully Avoidable</a:t>
            </a:r>
          </a:p>
        </p:txBody>
      </p:sp>
      <p:sp>
        <p:nvSpPr>
          <p:cNvPr id="16" name="Text Box 89"/>
          <p:cNvSpPr txBox="1">
            <a:spLocks noChangeArrowheads="1"/>
          </p:cNvSpPr>
          <p:nvPr/>
        </p:nvSpPr>
        <p:spPr bwMode="auto">
          <a:xfrm>
            <a:off x="3733800" y="6248400"/>
            <a:ext cx="1447800" cy="276999"/>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Unavoidable</a:t>
            </a:r>
          </a:p>
        </p:txBody>
      </p:sp>
      <p:sp>
        <p:nvSpPr>
          <p:cNvPr id="17" name="Text Box 89"/>
          <p:cNvSpPr txBox="1">
            <a:spLocks noChangeArrowheads="1"/>
          </p:cNvSpPr>
          <p:nvPr/>
        </p:nvSpPr>
        <p:spPr bwMode="auto">
          <a:xfrm>
            <a:off x="5888186" y="3543971"/>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RTO</a:t>
            </a:r>
          </a:p>
          <a:p>
            <a:pPr eaLnBrk="1" hangingPunct="1">
              <a:buFont typeface="Arial" pitchFamily="34" charset="0"/>
              <a:buChar char="•"/>
              <a:defRPr/>
            </a:pPr>
            <a:r>
              <a:rPr lang="en-US" sz="1200" dirty="0">
                <a:latin typeface="Arial" pitchFamily="34" charset="0"/>
              </a:rPr>
              <a:t>Various RTO costs</a:t>
            </a:r>
          </a:p>
        </p:txBody>
      </p:sp>
      <p:sp>
        <p:nvSpPr>
          <p:cNvPr id="18" name="Text Box 89"/>
          <p:cNvSpPr txBox="1">
            <a:spLocks noChangeArrowheads="1"/>
          </p:cNvSpPr>
          <p:nvPr/>
        </p:nvSpPr>
        <p:spPr bwMode="auto">
          <a:xfrm>
            <a:off x="5877793" y="4046268"/>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BTR</a:t>
            </a:r>
          </a:p>
          <a:p>
            <a:pPr eaLnBrk="1" hangingPunct="1">
              <a:buFont typeface="Arial" pitchFamily="34" charset="0"/>
              <a:buChar char="•"/>
              <a:defRPr/>
            </a:pPr>
            <a:r>
              <a:rPr lang="en-US" sz="1200" dirty="0">
                <a:latin typeface="Arial" pitchFamily="34" charset="0"/>
              </a:rPr>
              <a:t>Base transmission incl. NITS</a:t>
            </a:r>
          </a:p>
        </p:txBody>
      </p:sp>
      <p:sp>
        <p:nvSpPr>
          <p:cNvPr id="19" name="Text Box 89"/>
          <p:cNvSpPr txBox="1">
            <a:spLocks noChangeArrowheads="1"/>
          </p:cNvSpPr>
          <p:nvPr/>
        </p:nvSpPr>
        <p:spPr bwMode="auto">
          <a:xfrm>
            <a:off x="5867400" y="6149836"/>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Distribution rates and riders</a:t>
            </a:r>
          </a:p>
        </p:txBody>
      </p:sp>
      <p:sp>
        <p:nvSpPr>
          <p:cNvPr id="20" name="Text Box 89"/>
          <p:cNvSpPr txBox="1">
            <a:spLocks noChangeArrowheads="1"/>
          </p:cNvSpPr>
          <p:nvPr/>
        </p:nvSpPr>
        <p:spPr bwMode="auto">
          <a:xfrm>
            <a:off x="5897709" y="2037647"/>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SCR</a:t>
            </a:r>
          </a:p>
          <a:p>
            <a:pPr eaLnBrk="1" hangingPunct="1">
              <a:buFont typeface="Arial" pitchFamily="34" charset="0"/>
              <a:buChar char="•"/>
              <a:defRPr/>
            </a:pPr>
            <a:r>
              <a:rPr lang="en-US" sz="1200" dirty="0">
                <a:latin typeface="Arial" pitchFamily="34" charset="0"/>
              </a:rPr>
              <a:t>Supplier Cost Reconciliation</a:t>
            </a:r>
          </a:p>
        </p:txBody>
      </p:sp>
      <p:sp>
        <p:nvSpPr>
          <p:cNvPr id="21" name="Text Box 89"/>
          <p:cNvSpPr txBox="1">
            <a:spLocks noChangeArrowheads="1"/>
          </p:cNvSpPr>
          <p:nvPr/>
        </p:nvSpPr>
        <p:spPr bwMode="auto">
          <a:xfrm>
            <a:off x="5897709" y="2534732"/>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AERR</a:t>
            </a:r>
          </a:p>
          <a:p>
            <a:pPr eaLnBrk="1" hangingPunct="1">
              <a:buFont typeface="Arial" pitchFamily="34" charset="0"/>
              <a:buChar char="•"/>
              <a:defRPr/>
            </a:pPr>
            <a:r>
              <a:rPr lang="en-US" sz="1200" dirty="0">
                <a:latin typeface="Arial" pitchFamily="34" charset="0"/>
              </a:rPr>
              <a:t>Alternative Energy Recovery</a:t>
            </a:r>
          </a:p>
        </p:txBody>
      </p:sp>
      <p:sp>
        <p:nvSpPr>
          <p:cNvPr id="22" name="Text Box 89"/>
          <p:cNvSpPr txBox="1">
            <a:spLocks noChangeArrowheads="1"/>
          </p:cNvSpPr>
          <p:nvPr/>
        </p:nvSpPr>
        <p:spPr bwMode="auto">
          <a:xfrm>
            <a:off x="5897711" y="3006841"/>
            <a:ext cx="2209800" cy="523220"/>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RECON</a:t>
            </a:r>
          </a:p>
          <a:p>
            <a:r>
              <a:rPr lang="en-US" dirty="0"/>
              <a:t>Reconciles ESP riders</a:t>
            </a:r>
          </a:p>
        </p:txBody>
      </p:sp>
      <p:sp>
        <p:nvSpPr>
          <p:cNvPr id="23" name="Text Box 89"/>
          <p:cNvSpPr txBox="1">
            <a:spLocks noChangeArrowheads="1"/>
          </p:cNvSpPr>
          <p:nvPr/>
        </p:nvSpPr>
        <p:spPr bwMode="auto">
          <a:xfrm>
            <a:off x="5867402" y="5082494"/>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UE-GEN</a:t>
            </a:r>
          </a:p>
          <a:p>
            <a:r>
              <a:rPr lang="en-US" dirty="0"/>
              <a:t>Generation </a:t>
            </a:r>
            <a:r>
              <a:rPr lang="en-US" dirty="0" err="1"/>
              <a:t>Uncollectibles</a:t>
            </a:r>
            <a:endParaRPr lang="en-US" dirty="0"/>
          </a:p>
        </p:txBody>
      </p:sp>
      <p:cxnSp>
        <p:nvCxnSpPr>
          <p:cNvPr id="24" name="Straight Arrow Connector 23"/>
          <p:cNvCxnSpPr>
            <a:endCxn id="28" idx="1"/>
          </p:cNvCxnSpPr>
          <p:nvPr/>
        </p:nvCxnSpPr>
        <p:spPr>
          <a:xfrm flipV="1">
            <a:off x="2981325" y="4051658"/>
            <a:ext cx="2844079" cy="11170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89"/>
          <p:cNvSpPr txBox="1">
            <a:spLocks noChangeArrowheads="1"/>
          </p:cNvSpPr>
          <p:nvPr/>
        </p:nvSpPr>
        <p:spPr bwMode="auto">
          <a:xfrm>
            <a:off x="3733800" y="5791200"/>
            <a:ext cx="1447800" cy="461665"/>
          </a:xfrm>
          <a:prstGeom prst="rect">
            <a:avLst/>
          </a:prstGeom>
          <a:solidFill>
            <a:srgbClr val="6699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Avoidable with waiver</a:t>
            </a:r>
          </a:p>
        </p:txBody>
      </p:sp>
      <p:sp>
        <p:nvSpPr>
          <p:cNvPr id="27" name="Text Box 85"/>
          <p:cNvSpPr txBox="1">
            <a:spLocks noChangeArrowheads="1"/>
          </p:cNvSpPr>
          <p:nvPr/>
        </p:nvSpPr>
        <p:spPr bwMode="auto">
          <a:xfrm>
            <a:off x="5897709" y="1360539"/>
            <a:ext cx="2209802" cy="677108"/>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eaLnBrk="1" hangingPunct="1">
              <a:defRPr/>
            </a:pPr>
            <a:r>
              <a:rPr lang="en-US" sz="1400" dirty="0" smtClean="0">
                <a:latin typeface="Arial" pitchFamily="34" charset="0"/>
              </a:rPr>
              <a:t>RC and RE</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Retail Capacity and Energy</a:t>
            </a:r>
            <a:endParaRPr lang="en-US" sz="1200" dirty="0">
              <a:latin typeface="Arial" pitchFamily="34" charset="0"/>
            </a:endParaRPr>
          </a:p>
          <a:p>
            <a:pPr eaLnBrk="1" hangingPunct="1">
              <a:buFont typeface="Arial" pitchFamily="34" charset="0"/>
              <a:buChar char="•"/>
              <a:defRPr/>
            </a:pPr>
            <a:r>
              <a:rPr lang="en-US" sz="1200" dirty="0" smtClean="0">
                <a:latin typeface="Arial" pitchFamily="34" charset="0"/>
              </a:rPr>
              <a:t>Derived from auction </a:t>
            </a:r>
            <a:endParaRPr lang="en-US" sz="1200" dirty="0">
              <a:latin typeface="Arial" pitchFamily="34" charset="0"/>
            </a:endParaRPr>
          </a:p>
        </p:txBody>
      </p:sp>
      <p:sp>
        <p:nvSpPr>
          <p:cNvPr id="28" name="Left Brace 27"/>
          <p:cNvSpPr/>
          <p:nvPr/>
        </p:nvSpPr>
        <p:spPr>
          <a:xfrm>
            <a:off x="5825404" y="3746858"/>
            <a:ext cx="76200" cy="609600"/>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4" name="Straight Arrow Connector 33"/>
          <p:cNvCxnSpPr>
            <a:endCxn id="21" idx="1"/>
          </p:cNvCxnSpPr>
          <p:nvPr/>
        </p:nvCxnSpPr>
        <p:spPr>
          <a:xfrm flipV="1">
            <a:off x="2981325" y="2780954"/>
            <a:ext cx="2916384" cy="62042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53" name="Text Box 114"/>
          <p:cNvSpPr txBox="1">
            <a:spLocks noChangeArrowheads="1"/>
          </p:cNvSpPr>
          <p:nvPr/>
        </p:nvSpPr>
        <p:spPr bwMode="auto">
          <a:xfrm>
            <a:off x="4267200" y="2780953"/>
            <a:ext cx="685800" cy="304800"/>
          </a:xfrm>
          <a:prstGeom prst="rect">
            <a:avLst/>
          </a:prstGeom>
          <a:noFill/>
          <a:ln w="9525">
            <a:noFill/>
            <a:miter lim="800000"/>
            <a:headEnd/>
            <a:tailEnd/>
          </a:ln>
        </p:spPr>
        <p:txBody>
          <a:bodyPr>
            <a:spAutoFit/>
          </a:bodyPr>
          <a:lstStyle/>
          <a:p>
            <a:pPr eaLnBrk="1" hangingPunct="1"/>
            <a:r>
              <a:rPr lang="en-US" sz="1400" dirty="0">
                <a:latin typeface="Arial" charset="0"/>
              </a:rPr>
              <a:t>RECs</a:t>
            </a:r>
          </a:p>
        </p:txBody>
      </p:sp>
      <p:sp>
        <p:nvSpPr>
          <p:cNvPr id="42054" name="TextBox 35"/>
          <p:cNvSpPr txBox="1">
            <a:spLocks noChangeArrowheads="1"/>
          </p:cNvSpPr>
          <p:nvPr/>
        </p:nvSpPr>
        <p:spPr bwMode="auto">
          <a:xfrm>
            <a:off x="8537575" y="6488113"/>
            <a:ext cx="606425" cy="246221"/>
          </a:xfrm>
          <a:prstGeom prst="rect">
            <a:avLst/>
          </a:prstGeom>
          <a:noFill/>
          <a:ln w="9525">
            <a:noFill/>
            <a:miter lim="800000"/>
            <a:headEnd/>
            <a:tailEnd/>
          </a:ln>
        </p:spPr>
        <p:txBody>
          <a:bodyPr>
            <a:spAutoFit/>
          </a:bodyPr>
          <a:lstStyle/>
          <a:p>
            <a:fld id="{DCE8F6E5-5359-4521-8DB8-9A127544A6D0}" type="slidenum">
              <a:rPr lang="en-US" sz="1000"/>
              <a:pPr/>
              <a:t>11</a:t>
            </a:fld>
            <a:endParaRPr lang="en-US" sz="1000" dirty="0"/>
          </a:p>
        </p:txBody>
      </p:sp>
      <p:sp>
        <p:nvSpPr>
          <p:cNvPr id="37" name="Title 1"/>
          <p:cNvSpPr txBox="1">
            <a:spLocks/>
          </p:cNvSpPr>
          <p:nvPr/>
        </p:nvSpPr>
        <p:spPr bwMode="auto">
          <a:xfrm>
            <a:off x="190500" y="149370"/>
            <a:ext cx="8686800" cy="808038"/>
          </a:xfrm>
          <a:prstGeom prst="rect">
            <a:avLst/>
          </a:prstGeom>
          <a:noFill/>
          <a:ln w="9525">
            <a:noFill/>
            <a:miter lim="800000"/>
            <a:headEnd/>
            <a:tailEnd/>
          </a:ln>
          <a:effectLst/>
        </p:spPr>
        <p:txBody>
          <a:bodyPr anchor="ctr"/>
          <a:lstStyle/>
          <a:p>
            <a:pPr eaLnBrk="1" hangingPunct="1">
              <a:lnSpc>
                <a:spcPct val="85000"/>
              </a:lnSpc>
              <a:defRPr/>
            </a:pPr>
            <a:r>
              <a:rPr lang="en-US" kern="0" dirty="0" smtClean="0">
                <a:solidFill>
                  <a:srgbClr val="4D4D4D"/>
                </a:solidFill>
                <a:latin typeface="+mj-lt"/>
                <a:ea typeface="+mj-ea"/>
                <a:cs typeface="+mj-cs"/>
              </a:rPr>
              <a:t>Old ESP </a:t>
            </a:r>
            <a:r>
              <a:rPr lang="en-US" kern="0" dirty="0">
                <a:solidFill>
                  <a:srgbClr val="4D4D4D"/>
                </a:solidFill>
                <a:latin typeface="+mj-lt"/>
                <a:ea typeface="+mj-ea"/>
                <a:cs typeface="+mj-cs"/>
              </a:rPr>
              <a:t>to </a:t>
            </a:r>
            <a:r>
              <a:rPr lang="en-US" kern="0" dirty="0" smtClean="0">
                <a:solidFill>
                  <a:srgbClr val="4D4D4D"/>
                </a:solidFill>
                <a:latin typeface="+mj-lt"/>
                <a:ea typeface="+mj-ea"/>
                <a:cs typeface="+mj-cs"/>
              </a:rPr>
              <a:t>2012 ESP Rate </a:t>
            </a:r>
            <a:r>
              <a:rPr lang="en-US" kern="0" dirty="0">
                <a:solidFill>
                  <a:srgbClr val="4D4D4D"/>
                </a:solidFill>
                <a:latin typeface="+mj-lt"/>
                <a:ea typeface="+mj-ea"/>
                <a:cs typeface="+mj-cs"/>
              </a:rPr>
              <a:t>Changes – </a:t>
            </a:r>
            <a:r>
              <a:rPr lang="en-US" kern="0" dirty="0" smtClean="0">
                <a:solidFill>
                  <a:srgbClr val="4D4D4D"/>
                </a:solidFill>
                <a:latin typeface="+mj-lt"/>
                <a:ea typeface="+mj-ea"/>
                <a:cs typeface="+mj-cs"/>
              </a:rPr>
              <a:t>Residential</a:t>
            </a:r>
            <a:endParaRPr lang="en-US" kern="0" dirty="0">
              <a:solidFill>
                <a:srgbClr val="4D4D4D"/>
              </a:solidFill>
              <a:latin typeface="+mj-lt"/>
              <a:ea typeface="+mj-ea"/>
              <a:cs typeface="+mj-cs"/>
            </a:endParaRPr>
          </a:p>
        </p:txBody>
      </p:sp>
      <p:sp>
        <p:nvSpPr>
          <p:cNvPr id="38" name="Text Box 89"/>
          <p:cNvSpPr txBox="1">
            <a:spLocks noChangeArrowheads="1"/>
          </p:cNvSpPr>
          <p:nvPr/>
        </p:nvSpPr>
        <p:spPr bwMode="auto">
          <a:xfrm>
            <a:off x="5867400" y="4590051"/>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ESSC</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Electric Security Stabilization</a:t>
            </a:r>
            <a:endParaRPr lang="en-US" sz="1200" dirty="0">
              <a:latin typeface="Arial" pitchFamily="34" charset="0"/>
            </a:endParaRPr>
          </a:p>
        </p:txBody>
      </p:sp>
      <p:sp>
        <p:nvSpPr>
          <p:cNvPr id="39" name="Text Box 89"/>
          <p:cNvSpPr txBox="1">
            <a:spLocks noChangeArrowheads="1"/>
          </p:cNvSpPr>
          <p:nvPr/>
        </p:nvSpPr>
        <p:spPr bwMode="auto">
          <a:xfrm>
            <a:off x="5867400" y="5644674"/>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LFA</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Load Factor Adjustment</a:t>
            </a:r>
            <a:endParaRPr lang="en-US" sz="1200" dirty="0">
              <a:latin typeface="Arial" pitchFamily="34" charset="0"/>
            </a:endParaRPr>
          </a:p>
        </p:txBody>
      </p:sp>
      <p:sp>
        <p:nvSpPr>
          <p:cNvPr id="30" name="Text Box 114"/>
          <p:cNvSpPr txBox="1">
            <a:spLocks noChangeArrowheads="1"/>
          </p:cNvSpPr>
          <p:nvPr/>
        </p:nvSpPr>
        <p:spPr bwMode="auto">
          <a:xfrm>
            <a:off x="762000" y="6048375"/>
            <a:ext cx="2057400" cy="400050"/>
          </a:xfrm>
          <a:prstGeom prst="rect">
            <a:avLst/>
          </a:prstGeom>
          <a:noFill/>
          <a:ln w="9525">
            <a:noFill/>
            <a:miter lim="800000"/>
            <a:headEnd/>
            <a:tailEnd/>
          </a:ln>
        </p:spPr>
        <p:txBody>
          <a:bodyPr>
            <a:spAutoFit/>
          </a:bodyPr>
          <a:lstStyle/>
          <a:p>
            <a:pPr eaLnBrk="1" hangingPunct="1"/>
            <a:r>
              <a:rPr lang="en-US" sz="1000" dirty="0">
                <a:latin typeface="Arial" charset="0"/>
              </a:rPr>
              <a:t>*  Conditionally avoidable only for aggregation customers</a:t>
            </a:r>
          </a:p>
        </p:txBody>
      </p:sp>
    </p:spTree>
    <p:extLst>
      <p:ext uri="{BB962C8B-B14F-4D97-AF65-F5344CB8AC3E}">
        <p14:creationId xmlns:p14="http://schemas.microsoft.com/office/powerpoint/2010/main" val="4004319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12</a:t>
            </a:fld>
            <a:endParaRPr lang="en-US" smtClean="0"/>
          </a:p>
        </p:txBody>
      </p:sp>
      <p:sp>
        <p:nvSpPr>
          <p:cNvPr id="11267" name="Rectangle 2"/>
          <p:cNvSpPr>
            <a:spLocks noGrp="1" noChangeArrowheads="1"/>
          </p:cNvSpPr>
          <p:nvPr>
            <p:ph type="title"/>
          </p:nvPr>
        </p:nvSpPr>
        <p:spPr>
          <a:xfrm>
            <a:off x="441325" y="142875"/>
            <a:ext cx="8229600" cy="1076325"/>
          </a:xfrm>
        </p:spPr>
        <p:txBody>
          <a:bodyPr/>
          <a:lstStyle/>
          <a:p>
            <a:pPr eaLnBrk="1" hangingPunct="1"/>
            <a:r>
              <a:rPr lang="en-US" dirty="0" smtClean="0"/>
              <a:t>RIDER RC (RETAIL CAPACITY)</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endParaRPr lang="en-US" dirty="0" smtClean="0"/>
          </a:p>
          <a:p>
            <a:pPr eaLnBrk="1" hangingPunct="1"/>
            <a:r>
              <a:rPr lang="en-US" dirty="0" smtClean="0"/>
              <a:t>Based on PJM RPM market capacity price for the delivery period.</a:t>
            </a:r>
          </a:p>
          <a:p>
            <a:pPr eaLnBrk="1" hangingPunct="1"/>
            <a:endParaRPr lang="en-US" dirty="0" smtClean="0"/>
          </a:p>
          <a:p>
            <a:pPr eaLnBrk="1" hangingPunct="1"/>
            <a:r>
              <a:rPr lang="en-US" dirty="0" smtClean="0"/>
              <a:t>Converted into retail rates.</a:t>
            </a:r>
          </a:p>
          <a:p>
            <a:pPr eaLnBrk="1" hangingPunct="1"/>
            <a:endParaRPr lang="en-US" dirty="0"/>
          </a:p>
          <a:p>
            <a:pPr eaLnBrk="1" hangingPunct="1"/>
            <a:r>
              <a:rPr lang="en-US" dirty="0" smtClean="0"/>
              <a:t>Rider RC will be adjusted before each of the three delivery periods in the ESP.</a:t>
            </a:r>
          </a:p>
          <a:p>
            <a:pPr eaLnBrk="1" hangingPunct="1"/>
            <a:endParaRPr lang="en-US" dirty="0" smtClean="0"/>
          </a:p>
          <a:p>
            <a:pPr eaLnBrk="1" hangingPunct="1"/>
            <a:r>
              <a:rPr lang="en-US" dirty="0" smtClean="0"/>
              <a:t>Rider RC is fully avoidable by shoppers.</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13</a:t>
            </a:fld>
            <a:endParaRPr lang="en-US" smtClean="0"/>
          </a:p>
        </p:txBody>
      </p:sp>
      <p:sp>
        <p:nvSpPr>
          <p:cNvPr id="11267" name="Rectangle 2"/>
          <p:cNvSpPr>
            <a:spLocks noGrp="1" noChangeArrowheads="1"/>
          </p:cNvSpPr>
          <p:nvPr>
            <p:ph type="title"/>
          </p:nvPr>
        </p:nvSpPr>
        <p:spPr>
          <a:xfrm>
            <a:off x="441325" y="142875"/>
            <a:ext cx="8229600" cy="1076325"/>
          </a:xfrm>
        </p:spPr>
        <p:txBody>
          <a:bodyPr/>
          <a:lstStyle/>
          <a:p>
            <a:pPr eaLnBrk="1" hangingPunct="1"/>
            <a:r>
              <a:rPr lang="en-US" dirty="0" smtClean="0"/>
              <a:t>RIDER RE (RETAIL ENERGY)</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r>
              <a:rPr lang="en-US" dirty="0" smtClean="0"/>
              <a:t>At the wholesale level, calculated by subtracting the capacity price for the delivery period from the blended auction price.</a:t>
            </a:r>
          </a:p>
          <a:p>
            <a:pPr eaLnBrk="1" hangingPunct="1"/>
            <a:endParaRPr lang="en-US" dirty="0" smtClean="0"/>
          </a:p>
          <a:p>
            <a:pPr eaLnBrk="1" hangingPunct="1"/>
            <a:r>
              <a:rPr lang="en-US" dirty="0" smtClean="0"/>
              <a:t>Converted into retail rates by adjusting for losses, taxes, and seasonality / blocks (for some rates).</a:t>
            </a:r>
          </a:p>
          <a:p>
            <a:pPr eaLnBrk="1" hangingPunct="1"/>
            <a:endParaRPr lang="en-US" dirty="0"/>
          </a:p>
          <a:p>
            <a:pPr eaLnBrk="1" hangingPunct="1"/>
            <a:r>
              <a:rPr lang="en-US" dirty="0"/>
              <a:t>Rider </a:t>
            </a:r>
            <a:r>
              <a:rPr lang="en-US" dirty="0" smtClean="0"/>
              <a:t>RE </a:t>
            </a:r>
            <a:r>
              <a:rPr lang="en-US" dirty="0"/>
              <a:t>will be adjusted before each of the three delivery periods in the ESP.</a:t>
            </a:r>
          </a:p>
          <a:p>
            <a:pPr eaLnBrk="1" hangingPunct="1"/>
            <a:endParaRPr lang="en-US" dirty="0" smtClean="0"/>
          </a:p>
          <a:p>
            <a:pPr eaLnBrk="1" hangingPunct="1"/>
            <a:r>
              <a:rPr lang="en-US" dirty="0" smtClean="0"/>
              <a:t>Rider RE is fully avoidable by shoppers.</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14</a:t>
            </a:fld>
            <a:endParaRPr lang="en-US" smtClean="0"/>
          </a:p>
        </p:txBody>
      </p:sp>
      <p:sp>
        <p:nvSpPr>
          <p:cNvPr id="11267" name="Rectangle 2"/>
          <p:cNvSpPr>
            <a:spLocks noGrp="1" noChangeArrowheads="1"/>
          </p:cNvSpPr>
          <p:nvPr>
            <p:ph type="title"/>
          </p:nvPr>
        </p:nvSpPr>
        <p:spPr>
          <a:xfrm>
            <a:off x="441325" y="142875"/>
            <a:ext cx="8229600" cy="1076325"/>
          </a:xfrm>
        </p:spPr>
        <p:txBody>
          <a:bodyPr/>
          <a:lstStyle/>
          <a:p>
            <a:pPr eaLnBrk="1" hangingPunct="1"/>
            <a:r>
              <a:rPr lang="en-US" sz="2400" dirty="0" smtClean="0"/>
              <a:t>RIDER ESSC (ELECTRIC SECURITY</a:t>
            </a:r>
            <a:br>
              <a:rPr lang="en-US" sz="2400" dirty="0" smtClean="0"/>
            </a:br>
            <a:r>
              <a:rPr lang="en-US" sz="2400" dirty="0" smtClean="0"/>
              <a:t>STABILIZATION CHARGE)</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endParaRPr lang="en-US" dirty="0" smtClean="0"/>
          </a:p>
          <a:p>
            <a:pPr eaLnBrk="1" hangingPunct="1"/>
            <a:r>
              <a:rPr lang="en-US" dirty="0" smtClean="0"/>
              <a:t>Collects $110 million per year for three years.</a:t>
            </a:r>
          </a:p>
          <a:p>
            <a:pPr eaLnBrk="1" hangingPunct="1"/>
            <a:endParaRPr lang="en-US" dirty="0" smtClean="0"/>
          </a:p>
          <a:p>
            <a:pPr eaLnBrk="1" hangingPunct="1"/>
            <a:r>
              <a:rPr lang="en-US" dirty="0" smtClean="0"/>
              <a:t>Expires after 12/31/14.</a:t>
            </a:r>
          </a:p>
          <a:p>
            <a:pPr eaLnBrk="1" hangingPunct="1"/>
            <a:endParaRPr lang="en-US" dirty="0" smtClean="0"/>
          </a:p>
          <a:p>
            <a:pPr eaLnBrk="1" hangingPunct="1"/>
            <a:r>
              <a:rPr lang="en-US" dirty="0" smtClean="0"/>
              <a:t>Will be trued up each year.</a:t>
            </a:r>
          </a:p>
          <a:p>
            <a:pPr eaLnBrk="1" hangingPunct="1"/>
            <a:endParaRPr lang="en-US" dirty="0" smtClean="0"/>
          </a:p>
          <a:p>
            <a:pPr eaLnBrk="1" hangingPunct="1"/>
            <a:r>
              <a:rPr lang="en-US" dirty="0" smtClean="0"/>
              <a:t>Rider ESSC is non-</a:t>
            </a:r>
            <a:r>
              <a:rPr lang="en-US" dirty="0" err="1" smtClean="0"/>
              <a:t>bypassable</a:t>
            </a:r>
            <a:r>
              <a:rPr lang="en-US" dirty="0"/>
              <a:t>.</a:t>
            </a: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15</a:t>
            </a:fld>
            <a:endParaRPr lang="en-US" smtClean="0"/>
          </a:p>
        </p:txBody>
      </p:sp>
      <p:sp>
        <p:nvSpPr>
          <p:cNvPr id="11267" name="Rectangle 2"/>
          <p:cNvSpPr>
            <a:spLocks noGrp="1" noChangeArrowheads="1"/>
          </p:cNvSpPr>
          <p:nvPr>
            <p:ph type="title"/>
          </p:nvPr>
        </p:nvSpPr>
        <p:spPr>
          <a:xfrm>
            <a:off x="441325" y="142875"/>
            <a:ext cx="8229600" cy="1076325"/>
          </a:xfrm>
        </p:spPr>
        <p:txBody>
          <a:bodyPr/>
          <a:lstStyle/>
          <a:p>
            <a:pPr eaLnBrk="1" hangingPunct="1"/>
            <a:r>
              <a:rPr lang="en-US" sz="2400" dirty="0" smtClean="0"/>
              <a:t>RIDER SCR (SUPPLIER COST </a:t>
            </a:r>
            <a:br>
              <a:rPr lang="en-US" sz="2400" dirty="0" smtClean="0"/>
            </a:br>
            <a:r>
              <a:rPr lang="en-US" sz="2400" dirty="0" smtClean="0"/>
              <a:t>RECONCILIATION)</a:t>
            </a:r>
          </a:p>
        </p:txBody>
      </p:sp>
      <p:sp>
        <p:nvSpPr>
          <p:cNvPr id="11268" name="Rectangle 3"/>
          <p:cNvSpPr>
            <a:spLocks noGrp="1" noChangeArrowheads="1"/>
          </p:cNvSpPr>
          <p:nvPr>
            <p:ph type="body" idx="1"/>
          </p:nvPr>
        </p:nvSpPr>
        <p:spPr>
          <a:xfrm>
            <a:off x="448811" y="1032356"/>
            <a:ext cx="8229600" cy="5335587"/>
          </a:xfrm>
        </p:spPr>
        <p:txBody>
          <a:bodyPr/>
          <a:lstStyle/>
          <a:p>
            <a:pPr eaLnBrk="1" hangingPunct="1"/>
            <a:r>
              <a:rPr lang="en-US" dirty="0" smtClean="0"/>
              <a:t>Reconciles the Rider RE and Rider RC revenues received from retail customers with the payments owed to auction providers.</a:t>
            </a:r>
          </a:p>
          <a:p>
            <a:pPr eaLnBrk="1" hangingPunct="1"/>
            <a:endParaRPr lang="en-US" dirty="0" smtClean="0"/>
          </a:p>
          <a:p>
            <a:pPr eaLnBrk="1" hangingPunct="1"/>
            <a:r>
              <a:rPr lang="en-US" dirty="0" smtClean="0"/>
              <a:t>Recovers costs associated with auctions (e.g., consultants, setting up CBP website, etc.)</a:t>
            </a:r>
          </a:p>
          <a:p>
            <a:pPr eaLnBrk="1" hangingPunct="1"/>
            <a:endParaRPr lang="en-US" dirty="0" smtClean="0"/>
          </a:p>
          <a:p>
            <a:pPr eaLnBrk="1" hangingPunct="1"/>
            <a:r>
              <a:rPr lang="en-US" dirty="0" smtClean="0"/>
              <a:t>Will be adjusted quarterly.</a:t>
            </a:r>
          </a:p>
          <a:p>
            <a:pPr eaLnBrk="1" hangingPunct="1"/>
            <a:endParaRPr lang="en-US" dirty="0" smtClean="0"/>
          </a:p>
          <a:p>
            <a:pPr eaLnBrk="1" hangingPunct="1"/>
            <a:r>
              <a:rPr lang="en-US" dirty="0" smtClean="0"/>
              <a:t>Normally </a:t>
            </a:r>
            <a:r>
              <a:rPr lang="en-US" dirty="0" err="1" smtClean="0"/>
              <a:t>bypassable</a:t>
            </a:r>
            <a:r>
              <a:rPr lang="en-US" dirty="0" smtClean="0"/>
              <a:t> for shopping customers, but Rider SCR contains a non-</a:t>
            </a:r>
            <a:r>
              <a:rPr lang="en-US" dirty="0" err="1" smtClean="0"/>
              <a:t>bypassable</a:t>
            </a:r>
            <a:r>
              <a:rPr lang="en-US" dirty="0" smtClean="0"/>
              <a:t> provision.</a:t>
            </a:r>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16</a:t>
            </a:fld>
            <a:endParaRPr lang="en-US" smtClean="0"/>
          </a:p>
        </p:txBody>
      </p:sp>
      <p:sp>
        <p:nvSpPr>
          <p:cNvPr id="11267" name="Rectangle 2"/>
          <p:cNvSpPr>
            <a:spLocks noGrp="1" noChangeArrowheads="1"/>
          </p:cNvSpPr>
          <p:nvPr>
            <p:ph type="title"/>
          </p:nvPr>
        </p:nvSpPr>
        <p:spPr>
          <a:xfrm>
            <a:off x="441325" y="142875"/>
            <a:ext cx="8229600" cy="1076325"/>
          </a:xfrm>
        </p:spPr>
        <p:txBody>
          <a:bodyPr/>
          <a:lstStyle/>
          <a:p>
            <a:pPr eaLnBrk="1" hangingPunct="1"/>
            <a:r>
              <a:rPr lang="en-US" sz="2400" dirty="0" smtClean="0"/>
              <a:t>RIDER SCR (SUPPLIER COST </a:t>
            </a:r>
            <a:br>
              <a:rPr lang="en-US" sz="2400" dirty="0" smtClean="0"/>
            </a:br>
            <a:r>
              <a:rPr lang="en-US" sz="2400" dirty="0" smtClean="0"/>
              <a:t>RECONCILIATION) – “Circuit Breaker”</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r>
              <a:rPr lang="en-US" sz="2000" dirty="0"/>
              <a:t>Subject to Commission approval, Rider SCR becomes applicable to all retail jurisdictional customers in the Company’s electric service territory including those customers taking generation service from a CRES provider under the following circumstance:</a:t>
            </a:r>
          </a:p>
          <a:p>
            <a:pPr lvl="1" eaLnBrk="1" hangingPunct="1"/>
            <a:r>
              <a:rPr lang="en-US" sz="1800" dirty="0"/>
              <a:t>The revenue balance within the SCR account becomes equal to or greater than ten percent of the Company’s total actual SSO revenues collected for the most recent twelve month period under Riders RE, RC, RECON, RTO, and AER-R. The total actual SSO revenue will be determined from data covering the most recent quarter for which it is available.</a:t>
            </a:r>
          </a:p>
          <a:p>
            <a:pPr lvl="1" eaLnBrk="1" hangingPunct="1"/>
            <a:r>
              <a:rPr lang="en-US" sz="1800" dirty="0"/>
              <a:t>Duke Energy Ohio shall apply to the Commission for confirmation that the Company should modify the Rider such that it becomes non-</a:t>
            </a:r>
            <a:r>
              <a:rPr lang="en-US" sz="1800" dirty="0" err="1"/>
              <a:t>bypassable</a:t>
            </a:r>
            <a:r>
              <a:rPr lang="en-US" sz="1800" dirty="0"/>
              <a:t> regardless as to whether or not the balance in the Rider results from over- or under-recovery.</a:t>
            </a:r>
          </a:p>
          <a:p>
            <a:pPr eaLnBrk="1" hangingPunct="1"/>
            <a:r>
              <a:rPr lang="en-US" sz="2000" dirty="0"/>
              <a:t>For customers of CRES providers, Rider SCR will become </a:t>
            </a:r>
            <a:r>
              <a:rPr lang="en-US" sz="2000" dirty="0" err="1"/>
              <a:t>bypassable</a:t>
            </a:r>
            <a:r>
              <a:rPr lang="en-US" sz="2000" dirty="0"/>
              <a:t> again when, at the time of the quarterly filing, the Rider balance of over- or under-recovery falls below the ten percent threshold.</a:t>
            </a:r>
            <a:endParaRPr lang="en-US" sz="2000" dirty="0" smtClean="0"/>
          </a:p>
          <a:p>
            <a:pPr eaLnBrk="1" hangingPunct="1">
              <a:buFont typeface="Wingdings" pitchFamily="2" charset="2"/>
              <a:buNone/>
            </a:pPr>
            <a:endParaRPr lang="en-US" dirty="0" smtClean="0"/>
          </a:p>
        </p:txBody>
      </p:sp>
    </p:spTree>
    <p:extLst>
      <p:ext uri="{BB962C8B-B14F-4D97-AF65-F5344CB8AC3E}">
        <p14:creationId xmlns:p14="http://schemas.microsoft.com/office/powerpoint/2010/main" val="26193286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17</a:t>
            </a:fld>
            <a:endParaRPr lang="en-US" smtClean="0"/>
          </a:p>
        </p:txBody>
      </p:sp>
      <p:sp>
        <p:nvSpPr>
          <p:cNvPr id="11267" name="Rectangle 2"/>
          <p:cNvSpPr>
            <a:spLocks noGrp="1" noChangeArrowheads="1"/>
          </p:cNvSpPr>
          <p:nvPr>
            <p:ph type="title"/>
          </p:nvPr>
        </p:nvSpPr>
        <p:spPr>
          <a:xfrm>
            <a:off x="441325" y="142875"/>
            <a:ext cx="8229600" cy="1076325"/>
          </a:xfrm>
        </p:spPr>
        <p:txBody>
          <a:bodyPr/>
          <a:lstStyle/>
          <a:p>
            <a:pPr eaLnBrk="1" hangingPunct="1"/>
            <a:r>
              <a:rPr lang="en-US" sz="2400" dirty="0" smtClean="0"/>
              <a:t>RIDER AERR (ALTERNATIVE ENERGY</a:t>
            </a:r>
            <a:br>
              <a:rPr lang="en-US" sz="2400" dirty="0" smtClean="0"/>
            </a:br>
            <a:r>
              <a:rPr lang="en-US" sz="2400" dirty="0" smtClean="0"/>
              <a:t>RECOVERY RIDER)</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endParaRPr lang="en-US" dirty="0" smtClean="0"/>
          </a:p>
          <a:p>
            <a:pPr eaLnBrk="1" hangingPunct="1"/>
            <a:r>
              <a:rPr lang="en-US" dirty="0" smtClean="0"/>
              <a:t>Recovers the cost of RECs associated with Standard Service Offer (i.e., non-switched) load.</a:t>
            </a:r>
          </a:p>
          <a:p>
            <a:pPr eaLnBrk="1" hangingPunct="1"/>
            <a:endParaRPr lang="en-US" dirty="0" smtClean="0"/>
          </a:p>
          <a:p>
            <a:pPr eaLnBrk="1" hangingPunct="1"/>
            <a:r>
              <a:rPr lang="en-US" dirty="0" smtClean="0"/>
              <a:t>Will be adjusted quarterly.</a:t>
            </a:r>
          </a:p>
          <a:p>
            <a:pPr eaLnBrk="1" hangingPunct="1"/>
            <a:endParaRPr lang="en-US" dirty="0" smtClean="0"/>
          </a:p>
          <a:p>
            <a:pPr eaLnBrk="1" hangingPunct="1"/>
            <a:r>
              <a:rPr lang="en-US" dirty="0" smtClean="0"/>
              <a:t>Rider AERR is fully avoidable by shoppers.</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18</a:t>
            </a:fld>
            <a:endParaRPr lang="en-US" smtClean="0"/>
          </a:p>
        </p:txBody>
      </p:sp>
      <p:sp>
        <p:nvSpPr>
          <p:cNvPr id="11267" name="Rectangle 2"/>
          <p:cNvSpPr>
            <a:spLocks noGrp="1" noChangeArrowheads="1"/>
          </p:cNvSpPr>
          <p:nvPr>
            <p:ph type="title"/>
          </p:nvPr>
        </p:nvSpPr>
        <p:spPr>
          <a:xfrm>
            <a:off x="441325" y="142875"/>
            <a:ext cx="8229600" cy="1076325"/>
          </a:xfrm>
        </p:spPr>
        <p:txBody>
          <a:bodyPr/>
          <a:lstStyle/>
          <a:p>
            <a:pPr eaLnBrk="1" hangingPunct="1"/>
            <a:r>
              <a:rPr lang="en-US" dirty="0" smtClean="0"/>
              <a:t>RIDER RECON (RECONCILIATION RIDER)</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r>
              <a:rPr lang="en-US" dirty="0" smtClean="0"/>
              <a:t>Rider </a:t>
            </a:r>
            <a:r>
              <a:rPr lang="en-US" dirty="0"/>
              <a:t>RECON recovers costs necessary to true up revenue collected under Rider PTC-FPP and Rider SRA-SRT with actual costs associated with each of these two riders through December 31, 2011.</a:t>
            </a:r>
          </a:p>
          <a:p>
            <a:pPr eaLnBrk="1" hangingPunct="1"/>
            <a:r>
              <a:rPr lang="en-US" dirty="0"/>
              <a:t>Rider RECON will terminate when the net over- and/or under-recovery balances for Rider PTC-FPP and Rider SRA-SRT are eliminated but no later than two quarters after the filing of a final entry in the docket initiated by the Commission for purposes of conducting a final audit of Rider PTC-FPP and Rider SRA-SRT.</a:t>
            </a:r>
            <a:endParaRPr lang="en-US" dirty="0" smtClean="0"/>
          </a:p>
          <a:p>
            <a:pPr eaLnBrk="1" hangingPunct="1"/>
            <a:r>
              <a:rPr lang="en-US" dirty="0" smtClean="0"/>
              <a:t>Rider RECON is fully avoidable by shoppers.</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19</a:t>
            </a:fld>
            <a:endParaRPr lang="en-US" smtClean="0"/>
          </a:p>
        </p:txBody>
      </p:sp>
      <p:sp>
        <p:nvSpPr>
          <p:cNvPr id="11267" name="Rectangle 2"/>
          <p:cNvSpPr>
            <a:spLocks noGrp="1" noChangeArrowheads="1"/>
          </p:cNvSpPr>
          <p:nvPr>
            <p:ph type="title"/>
          </p:nvPr>
        </p:nvSpPr>
        <p:spPr>
          <a:xfrm>
            <a:off x="441325" y="142875"/>
            <a:ext cx="8229600" cy="1076325"/>
          </a:xfrm>
        </p:spPr>
        <p:txBody>
          <a:bodyPr/>
          <a:lstStyle/>
          <a:p>
            <a:pPr eaLnBrk="1" hangingPunct="1"/>
            <a:r>
              <a:rPr lang="en-US" sz="2400" dirty="0" smtClean="0"/>
              <a:t>RIDER UE-GEN (UNCOLLECTIBLE</a:t>
            </a:r>
            <a:br>
              <a:rPr lang="en-US" sz="2400" dirty="0" smtClean="0"/>
            </a:br>
            <a:r>
              <a:rPr lang="en-US" sz="2400" dirty="0" smtClean="0"/>
              <a:t>EXPENSE - GENERATION)</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r>
              <a:rPr lang="en-US" dirty="0" smtClean="0"/>
              <a:t>Recovers </a:t>
            </a:r>
            <a:r>
              <a:rPr lang="en-US" dirty="0"/>
              <a:t>uncollectible accounts expense related to generation service including Percentage of Income Payment (PIPP) customer installments not collected through the Universal Service Fund Rider</a:t>
            </a:r>
            <a:r>
              <a:rPr lang="en-US" dirty="0" smtClean="0"/>
              <a:t>.</a:t>
            </a:r>
          </a:p>
          <a:p>
            <a:pPr eaLnBrk="1" hangingPunct="1"/>
            <a:endParaRPr lang="en-US" dirty="0" smtClean="0"/>
          </a:p>
          <a:p>
            <a:pPr eaLnBrk="1" hangingPunct="1"/>
            <a:r>
              <a:rPr lang="en-US" dirty="0" smtClean="0"/>
              <a:t>Non-</a:t>
            </a:r>
            <a:r>
              <a:rPr lang="en-US" dirty="0" err="1" smtClean="0"/>
              <a:t>bypassable</a:t>
            </a:r>
            <a:r>
              <a:rPr lang="en-US" dirty="0" smtClean="0"/>
              <a:t> except it is </a:t>
            </a:r>
            <a:r>
              <a:rPr lang="en-US" dirty="0" err="1" smtClean="0"/>
              <a:t>bypassable</a:t>
            </a:r>
            <a:r>
              <a:rPr lang="en-US" dirty="0" smtClean="0"/>
              <a:t> for accounts that are not designated for Duke Energy Ohio’s Purchase of Accounts Receivables program.</a:t>
            </a:r>
          </a:p>
          <a:p>
            <a:pPr eaLnBrk="1" hangingPunct="1"/>
            <a:endParaRPr lang="en-US" dirty="0"/>
          </a:p>
          <a:p>
            <a:pPr eaLnBrk="1" hangingPunct="1"/>
            <a:r>
              <a:rPr lang="en-US" dirty="0" smtClean="0"/>
              <a:t>Will be adjusted annually.</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77DDD8AB-E1C4-4287-85E1-5665A14111D9}" type="slidenum">
              <a:rPr lang="en-US" smtClean="0"/>
              <a:pPr/>
              <a:t>2</a:t>
            </a:fld>
            <a:endParaRPr lang="en-US" smtClean="0"/>
          </a:p>
        </p:txBody>
      </p:sp>
      <p:sp>
        <p:nvSpPr>
          <p:cNvPr id="7171" name="Rectangle 2"/>
          <p:cNvSpPr>
            <a:spLocks noGrp="1" noChangeArrowheads="1"/>
          </p:cNvSpPr>
          <p:nvPr>
            <p:ph type="title"/>
          </p:nvPr>
        </p:nvSpPr>
        <p:spPr>
          <a:xfrm>
            <a:off x="400050" y="122238"/>
            <a:ext cx="8229600" cy="914400"/>
          </a:xfrm>
        </p:spPr>
        <p:txBody>
          <a:bodyPr/>
          <a:lstStyle/>
          <a:p>
            <a:pPr eaLnBrk="1" hangingPunct="1"/>
            <a:r>
              <a:rPr lang="en-US" dirty="0" smtClean="0"/>
              <a:t>Agenda</a:t>
            </a:r>
          </a:p>
        </p:txBody>
      </p:sp>
      <p:sp>
        <p:nvSpPr>
          <p:cNvPr id="7172" name="Rectangle 3"/>
          <p:cNvSpPr>
            <a:spLocks noGrp="1" noChangeArrowheads="1"/>
          </p:cNvSpPr>
          <p:nvPr>
            <p:ph type="body" idx="1"/>
          </p:nvPr>
        </p:nvSpPr>
        <p:spPr>
          <a:xfrm>
            <a:off x="449263" y="1295400"/>
            <a:ext cx="7562850" cy="4919663"/>
          </a:xfrm>
        </p:spPr>
        <p:txBody>
          <a:bodyPr/>
          <a:lstStyle/>
          <a:p>
            <a:pPr eaLnBrk="1" hangingPunct="1">
              <a:lnSpc>
                <a:spcPct val="90000"/>
              </a:lnSpc>
            </a:pPr>
            <a:r>
              <a:rPr lang="en-US" dirty="0" smtClean="0"/>
              <a:t>Duke Energy Ohio Electric Security Plan Standard Service Offer (ESP-SSO) and Distribution Rates</a:t>
            </a:r>
          </a:p>
          <a:p>
            <a:pPr lvl="1" eaLnBrk="1" hangingPunct="1">
              <a:lnSpc>
                <a:spcPct val="90000"/>
              </a:lnSpc>
            </a:pPr>
            <a:r>
              <a:rPr lang="en-US" dirty="0" smtClean="0"/>
              <a:t>Overview of ESP </a:t>
            </a:r>
          </a:p>
          <a:p>
            <a:pPr lvl="1" eaLnBrk="1" hangingPunct="1">
              <a:lnSpc>
                <a:spcPct val="90000"/>
              </a:lnSpc>
            </a:pPr>
            <a:r>
              <a:rPr lang="en-US" dirty="0" smtClean="0"/>
              <a:t>Auction </a:t>
            </a:r>
          </a:p>
          <a:p>
            <a:pPr lvl="1" eaLnBrk="1" hangingPunct="1">
              <a:lnSpc>
                <a:spcPct val="90000"/>
              </a:lnSpc>
            </a:pPr>
            <a:r>
              <a:rPr lang="en-US" dirty="0" smtClean="0"/>
              <a:t>Generation Riders</a:t>
            </a:r>
          </a:p>
          <a:p>
            <a:pPr lvl="1" eaLnBrk="1" hangingPunct="1">
              <a:lnSpc>
                <a:spcPct val="90000"/>
              </a:lnSpc>
            </a:pPr>
            <a:r>
              <a:rPr lang="en-US" dirty="0" smtClean="0"/>
              <a:t>Other Items</a:t>
            </a:r>
          </a:p>
          <a:p>
            <a:pPr eaLnBrk="1" hangingPunct="1">
              <a:lnSpc>
                <a:spcPct val="90000"/>
              </a:lnSpc>
            </a:pPr>
            <a:r>
              <a:rPr lang="en-US" dirty="0" smtClean="0"/>
              <a:t>Transmission (Not Part of ESP)</a:t>
            </a:r>
          </a:p>
          <a:p>
            <a:pPr lvl="1" eaLnBrk="1" hangingPunct="1">
              <a:lnSpc>
                <a:spcPct val="90000"/>
              </a:lnSpc>
            </a:pPr>
            <a:r>
              <a:rPr lang="en-US" dirty="0" smtClean="0"/>
              <a:t>Move to PJM</a:t>
            </a:r>
          </a:p>
          <a:p>
            <a:pPr lvl="1" eaLnBrk="1" hangingPunct="1">
              <a:lnSpc>
                <a:spcPct val="90000"/>
              </a:lnSpc>
            </a:pPr>
            <a:r>
              <a:rPr lang="en-US" dirty="0" smtClean="0"/>
              <a:t>New Riders</a:t>
            </a:r>
          </a:p>
          <a:p>
            <a:pPr eaLnBrk="1" hangingPunct="1">
              <a:lnSpc>
                <a:spcPct val="90000"/>
              </a:lnSpc>
            </a:pPr>
            <a:r>
              <a:rPr lang="en-US" dirty="0" smtClean="0"/>
              <a:t>Price To Compare</a:t>
            </a:r>
          </a:p>
          <a:p>
            <a:pPr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20</a:t>
            </a:fld>
            <a:endParaRPr lang="en-US" smtClean="0"/>
          </a:p>
        </p:txBody>
      </p:sp>
      <p:sp>
        <p:nvSpPr>
          <p:cNvPr id="11267" name="Rectangle 2"/>
          <p:cNvSpPr>
            <a:spLocks noGrp="1" noChangeArrowheads="1"/>
          </p:cNvSpPr>
          <p:nvPr>
            <p:ph type="title"/>
          </p:nvPr>
        </p:nvSpPr>
        <p:spPr>
          <a:xfrm>
            <a:off x="441325" y="142875"/>
            <a:ext cx="8229600" cy="1076325"/>
          </a:xfrm>
        </p:spPr>
        <p:txBody>
          <a:bodyPr/>
          <a:lstStyle/>
          <a:p>
            <a:pPr eaLnBrk="1" hangingPunct="1"/>
            <a:r>
              <a:rPr lang="en-US" sz="2400" dirty="0" smtClean="0"/>
              <a:t>RIDER LFA (LOAD FACTOR ADJUSTMENT RIDER)</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r>
              <a:rPr lang="en-US" dirty="0" smtClean="0"/>
              <a:t>Revenue neutral to Duke Energy Ohio.</a:t>
            </a:r>
          </a:p>
          <a:p>
            <a:pPr eaLnBrk="1" hangingPunct="1"/>
            <a:endParaRPr lang="en-US" dirty="0" smtClean="0"/>
          </a:p>
          <a:p>
            <a:pPr eaLnBrk="1" hangingPunct="1"/>
            <a:r>
              <a:rPr lang="en-US" dirty="0" smtClean="0"/>
              <a:t>Will be adjusted quarterly.</a:t>
            </a:r>
          </a:p>
          <a:p>
            <a:pPr eaLnBrk="1" hangingPunct="1"/>
            <a:endParaRPr lang="en-US" dirty="0" smtClean="0"/>
          </a:p>
          <a:p>
            <a:pPr eaLnBrk="1" hangingPunct="1"/>
            <a:r>
              <a:rPr lang="en-US" dirty="0" smtClean="0"/>
              <a:t>Rider LFA is non-</a:t>
            </a:r>
            <a:r>
              <a:rPr lang="en-US" dirty="0" err="1" smtClean="0"/>
              <a:t>bypassable</a:t>
            </a:r>
            <a:r>
              <a:rPr lang="en-US" dirty="0" smtClean="0"/>
              <a:t>.</a:t>
            </a:r>
          </a:p>
          <a:p>
            <a:pPr eaLnBrk="1" hangingPunct="1"/>
            <a:endParaRPr lang="en-US" dirty="0"/>
          </a:p>
          <a:p>
            <a:pPr eaLnBrk="1" hangingPunct="1"/>
            <a:r>
              <a:rPr lang="en-US" dirty="0" smtClean="0"/>
              <a:t>Rider LFA applies to customers taking service under Rates DS, DP, and TS.</a:t>
            </a:r>
          </a:p>
          <a:p>
            <a:pPr eaLnBrk="1" hangingPunct="1"/>
            <a:endParaRPr lang="en-US" dirty="0"/>
          </a:p>
          <a:p>
            <a:pPr eaLnBrk="1" hangingPunct="1"/>
            <a:r>
              <a:rPr lang="en-US" dirty="0" smtClean="0"/>
              <a:t>Demand charge and kWh credit.</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extLst>
      <p:ext uri="{BB962C8B-B14F-4D97-AF65-F5344CB8AC3E}">
        <p14:creationId xmlns:p14="http://schemas.microsoft.com/office/powerpoint/2010/main" val="110236700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027B1F2F-32DF-4605-9650-6AE8492AE1BF}" type="slidenum">
              <a:rPr lang="en-US" smtClean="0"/>
              <a:pPr/>
              <a:t>21</a:t>
            </a:fld>
            <a:endParaRPr lang="en-US" smtClean="0"/>
          </a:p>
        </p:txBody>
      </p:sp>
      <p:sp>
        <p:nvSpPr>
          <p:cNvPr id="17411" name="Rectangle 2"/>
          <p:cNvSpPr>
            <a:spLocks noGrp="1" noChangeArrowheads="1"/>
          </p:cNvSpPr>
          <p:nvPr>
            <p:ph type="title"/>
          </p:nvPr>
        </p:nvSpPr>
        <p:spPr>
          <a:xfrm>
            <a:off x="423863" y="179388"/>
            <a:ext cx="8229600" cy="914400"/>
          </a:xfrm>
        </p:spPr>
        <p:txBody>
          <a:bodyPr/>
          <a:lstStyle/>
          <a:p>
            <a:pPr eaLnBrk="1" hangingPunct="1"/>
            <a:r>
              <a:rPr lang="en-US" dirty="0" smtClean="0"/>
              <a:t>OTHER ITEMS</a:t>
            </a:r>
          </a:p>
        </p:txBody>
      </p:sp>
      <p:sp>
        <p:nvSpPr>
          <p:cNvPr id="17412" name="Rectangle 3"/>
          <p:cNvSpPr>
            <a:spLocks noGrp="1" noChangeArrowheads="1"/>
          </p:cNvSpPr>
          <p:nvPr>
            <p:ph type="body" idx="1"/>
          </p:nvPr>
        </p:nvSpPr>
        <p:spPr>
          <a:xfrm>
            <a:off x="523009" y="945350"/>
            <a:ext cx="7772400" cy="5656786"/>
          </a:xfrm>
        </p:spPr>
        <p:txBody>
          <a:bodyPr/>
          <a:lstStyle/>
          <a:p>
            <a:pPr eaLnBrk="1" hangingPunct="1"/>
            <a:r>
              <a:rPr lang="en-US" dirty="0" smtClean="0"/>
              <a:t>Minimum stay rules eliminated for all customer classes.</a:t>
            </a:r>
          </a:p>
          <a:p>
            <a:pPr eaLnBrk="1" hangingPunct="1"/>
            <a:r>
              <a:rPr lang="en-US" dirty="0" smtClean="0"/>
              <a:t>DE OH received approval to sell its generation plants to a non-regulated affiliate.</a:t>
            </a:r>
          </a:p>
          <a:p>
            <a:pPr eaLnBrk="1" hangingPunct="1"/>
            <a:r>
              <a:rPr lang="en-US" dirty="0" smtClean="0"/>
              <a:t>Duke Energy Ohio will purchase accounts receivables from CRES providers at zero discount</a:t>
            </a:r>
          </a:p>
          <a:p>
            <a:pPr eaLnBrk="1" hangingPunct="1"/>
            <a:r>
              <a:rPr lang="en-US" dirty="0" smtClean="0"/>
              <a:t>Rider LM has been re-opened to both shoppers and non-shoppers</a:t>
            </a:r>
          </a:p>
          <a:p>
            <a:pPr eaLnBrk="1" hangingPunct="1"/>
            <a:r>
              <a:rPr lang="en-US" dirty="0" smtClean="0"/>
              <a:t>Funding provided to various community agencies serving low income customers.</a:t>
            </a:r>
          </a:p>
          <a:p>
            <a:pPr eaLnBrk="1" hangingPunct="1"/>
            <a:r>
              <a:rPr lang="en-US" dirty="0" smtClean="0"/>
              <a:t>Filed an application in December for a new Distribution Decoupling Rider.  Will not apply to DS, DP, and TS.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027B1F2F-32DF-4605-9650-6AE8492AE1BF}" type="slidenum">
              <a:rPr lang="en-US" smtClean="0"/>
              <a:pPr/>
              <a:t>22</a:t>
            </a:fld>
            <a:endParaRPr lang="en-US" smtClean="0"/>
          </a:p>
        </p:txBody>
      </p:sp>
      <p:sp>
        <p:nvSpPr>
          <p:cNvPr id="17411" name="Rectangle 2"/>
          <p:cNvSpPr>
            <a:spLocks noGrp="1" noChangeArrowheads="1"/>
          </p:cNvSpPr>
          <p:nvPr>
            <p:ph type="title"/>
          </p:nvPr>
        </p:nvSpPr>
        <p:spPr>
          <a:xfrm>
            <a:off x="423863" y="179388"/>
            <a:ext cx="8229600" cy="914400"/>
          </a:xfrm>
        </p:spPr>
        <p:txBody>
          <a:bodyPr/>
          <a:lstStyle/>
          <a:p>
            <a:pPr eaLnBrk="1" hangingPunct="1"/>
            <a:r>
              <a:rPr lang="en-US" dirty="0" smtClean="0"/>
              <a:t>TYPICAL BILL IMPACTS – RATE DS</a:t>
            </a:r>
          </a:p>
        </p:txBody>
      </p:sp>
      <p:pic>
        <p:nvPicPr>
          <p:cNvPr id="4098" name="Picture 2"/>
          <p:cNvPicPr>
            <a:picLocks noChangeAspect="1" noChangeArrowheads="1"/>
          </p:cNvPicPr>
          <p:nvPr/>
        </p:nvPicPr>
        <p:blipFill>
          <a:blip r:embed="rId3" cstate="print"/>
          <a:srcRect/>
          <a:stretch>
            <a:fillRect/>
          </a:stretch>
        </p:blipFill>
        <p:spPr bwMode="auto">
          <a:xfrm>
            <a:off x="395288" y="1401763"/>
            <a:ext cx="8353425" cy="40576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027B1F2F-32DF-4605-9650-6AE8492AE1BF}" type="slidenum">
              <a:rPr lang="en-US" smtClean="0"/>
              <a:pPr/>
              <a:t>23</a:t>
            </a:fld>
            <a:endParaRPr lang="en-US" smtClean="0"/>
          </a:p>
        </p:txBody>
      </p:sp>
      <p:sp>
        <p:nvSpPr>
          <p:cNvPr id="17411" name="Rectangle 2"/>
          <p:cNvSpPr>
            <a:spLocks noGrp="1" noChangeArrowheads="1"/>
          </p:cNvSpPr>
          <p:nvPr>
            <p:ph type="title"/>
          </p:nvPr>
        </p:nvSpPr>
        <p:spPr>
          <a:xfrm>
            <a:off x="423863" y="179388"/>
            <a:ext cx="8229600" cy="914400"/>
          </a:xfrm>
        </p:spPr>
        <p:txBody>
          <a:bodyPr/>
          <a:lstStyle/>
          <a:p>
            <a:pPr eaLnBrk="1" hangingPunct="1"/>
            <a:r>
              <a:rPr lang="en-US" dirty="0" smtClean="0"/>
              <a:t>TYPICAL BILL IMPACTS – RATE DP</a:t>
            </a:r>
          </a:p>
        </p:txBody>
      </p:sp>
      <p:pic>
        <p:nvPicPr>
          <p:cNvPr id="5122" name="Picture 2"/>
          <p:cNvPicPr>
            <a:picLocks noChangeAspect="1" noChangeArrowheads="1"/>
          </p:cNvPicPr>
          <p:nvPr/>
        </p:nvPicPr>
        <p:blipFill>
          <a:blip r:embed="rId3" cstate="print"/>
          <a:srcRect/>
          <a:stretch>
            <a:fillRect/>
          </a:stretch>
        </p:blipFill>
        <p:spPr bwMode="auto">
          <a:xfrm>
            <a:off x="347663" y="1077913"/>
            <a:ext cx="8448675" cy="47053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027B1F2F-32DF-4605-9650-6AE8492AE1BF}" type="slidenum">
              <a:rPr lang="en-US" smtClean="0"/>
              <a:pPr/>
              <a:t>24</a:t>
            </a:fld>
            <a:endParaRPr lang="en-US" smtClean="0"/>
          </a:p>
        </p:txBody>
      </p:sp>
      <p:sp>
        <p:nvSpPr>
          <p:cNvPr id="17411" name="Rectangle 2"/>
          <p:cNvSpPr>
            <a:spLocks noGrp="1" noChangeArrowheads="1"/>
          </p:cNvSpPr>
          <p:nvPr>
            <p:ph type="title"/>
          </p:nvPr>
        </p:nvSpPr>
        <p:spPr>
          <a:xfrm>
            <a:off x="423863" y="179388"/>
            <a:ext cx="8229600" cy="914400"/>
          </a:xfrm>
        </p:spPr>
        <p:txBody>
          <a:bodyPr/>
          <a:lstStyle/>
          <a:p>
            <a:pPr eaLnBrk="1" hangingPunct="1"/>
            <a:r>
              <a:rPr lang="en-US" dirty="0" smtClean="0"/>
              <a:t>TYPICAL BILL IMPACTS – RATE TS</a:t>
            </a:r>
          </a:p>
        </p:txBody>
      </p:sp>
      <p:pic>
        <p:nvPicPr>
          <p:cNvPr id="6146" name="Picture 2"/>
          <p:cNvPicPr>
            <a:picLocks noChangeAspect="1" noChangeArrowheads="1"/>
          </p:cNvPicPr>
          <p:nvPr/>
        </p:nvPicPr>
        <p:blipFill>
          <a:blip r:embed="rId3" cstate="print"/>
          <a:srcRect/>
          <a:stretch>
            <a:fillRect/>
          </a:stretch>
        </p:blipFill>
        <p:spPr bwMode="auto">
          <a:xfrm>
            <a:off x="476250" y="1563688"/>
            <a:ext cx="8191500" cy="3733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7013" y="0"/>
            <a:ext cx="8686800" cy="1119188"/>
          </a:xfrm>
        </p:spPr>
        <p:txBody>
          <a:bodyPr/>
          <a:lstStyle/>
          <a:p>
            <a:r>
              <a:rPr lang="en-US" sz="2800" smtClean="0"/>
              <a:t>Alternative Energy, Energy Efficiency, </a:t>
            </a:r>
            <a:br>
              <a:rPr lang="en-US" sz="2800" smtClean="0"/>
            </a:br>
            <a:r>
              <a:rPr lang="en-US" sz="2800" smtClean="0"/>
              <a:t>Peak Demand Reduction</a:t>
            </a:r>
          </a:p>
        </p:txBody>
      </p:sp>
      <p:sp>
        <p:nvSpPr>
          <p:cNvPr id="46083" name="Content Placeholder 2"/>
          <p:cNvSpPr>
            <a:spLocks noGrp="1"/>
          </p:cNvSpPr>
          <p:nvPr>
            <p:ph idx="1"/>
          </p:nvPr>
        </p:nvSpPr>
        <p:spPr>
          <a:xfrm>
            <a:off x="255588" y="1076325"/>
            <a:ext cx="8686800" cy="5297488"/>
          </a:xfrm>
        </p:spPr>
        <p:txBody>
          <a:bodyPr/>
          <a:lstStyle/>
          <a:p>
            <a:r>
              <a:rPr lang="en-US" dirty="0" smtClean="0"/>
              <a:t>ESP will not impact commitment to meeting alternative energy, energy efficiency, or peak demand reduction requirements.</a:t>
            </a:r>
          </a:p>
          <a:p>
            <a:r>
              <a:rPr lang="en-US" dirty="0" smtClean="0"/>
              <a:t>Duke Energy Ohio currently acquires RECs to meet alternative energy requirements.</a:t>
            </a:r>
          </a:p>
          <a:p>
            <a:r>
              <a:rPr lang="en-US" dirty="0" smtClean="0"/>
              <a:t>Duke Energy Ohio will continue to purchase RECs and also enter contracts to comply with alternative energy requirements.</a:t>
            </a:r>
          </a:p>
          <a:p>
            <a:r>
              <a:rPr lang="en-US" dirty="0" smtClean="0"/>
              <a:t>Duke Energy Ohio will continue energy efficiency and peak demand reduction programs.</a:t>
            </a:r>
          </a:p>
        </p:txBody>
      </p:sp>
      <p:sp>
        <p:nvSpPr>
          <p:cNvPr id="46084" name="TextBox 4"/>
          <p:cNvSpPr txBox="1">
            <a:spLocks noChangeArrowheads="1"/>
          </p:cNvSpPr>
          <p:nvPr/>
        </p:nvSpPr>
        <p:spPr bwMode="auto">
          <a:xfrm>
            <a:off x="8537575" y="6488113"/>
            <a:ext cx="606425" cy="246221"/>
          </a:xfrm>
          <a:prstGeom prst="rect">
            <a:avLst/>
          </a:prstGeom>
          <a:noFill/>
          <a:ln w="9525">
            <a:noFill/>
            <a:miter lim="800000"/>
            <a:headEnd/>
            <a:tailEnd/>
          </a:ln>
        </p:spPr>
        <p:txBody>
          <a:bodyPr>
            <a:spAutoFit/>
          </a:bodyPr>
          <a:lstStyle/>
          <a:p>
            <a:fld id="{760EFFEC-39DD-47D1-8ADD-6CD8F1541E61}" type="slidenum">
              <a:rPr lang="en-US" sz="1000"/>
              <a:pPr/>
              <a:t>25</a:t>
            </a:fld>
            <a:endParaRPr lang="en-US"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7BC90261-ED78-4DAE-9614-0F967E240EEC}" type="slidenum">
              <a:rPr lang="en-US" smtClean="0"/>
              <a:pPr/>
              <a:t>26</a:t>
            </a:fld>
            <a:endParaRPr lang="en-US" smtClean="0"/>
          </a:p>
        </p:txBody>
      </p:sp>
      <p:sp>
        <p:nvSpPr>
          <p:cNvPr id="23555" name="Rectangle 2"/>
          <p:cNvSpPr>
            <a:spLocks noGrp="1" noChangeArrowheads="1"/>
          </p:cNvSpPr>
          <p:nvPr>
            <p:ph type="title"/>
          </p:nvPr>
        </p:nvSpPr>
        <p:spPr>
          <a:xfrm>
            <a:off x="423863" y="155575"/>
            <a:ext cx="8229600" cy="987425"/>
          </a:xfrm>
        </p:spPr>
        <p:txBody>
          <a:bodyPr/>
          <a:lstStyle/>
          <a:p>
            <a:pPr eaLnBrk="1" hangingPunct="1"/>
            <a:r>
              <a:rPr lang="en-US" dirty="0" smtClean="0"/>
              <a:t>ESP TERMINATION</a:t>
            </a:r>
          </a:p>
        </p:txBody>
      </p:sp>
      <p:sp>
        <p:nvSpPr>
          <p:cNvPr id="23556" name="Rectangle 3"/>
          <p:cNvSpPr>
            <a:spLocks noGrp="1" noChangeArrowheads="1"/>
          </p:cNvSpPr>
          <p:nvPr>
            <p:ph type="body" idx="1"/>
          </p:nvPr>
        </p:nvSpPr>
        <p:spPr>
          <a:xfrm>
            <a:off x="457200" y="1090613"/>
            <a:ext cx="8229600" cy="5386387"/>
          </a:xfrm>
        </p:spPr>
        <p:txBody>
          <a:bodyPr/>
          <a:lstStyle/>
          <a:p>
            <a:pPr eaLnBrk="1" hangingPunct="1"/>
            <a:r>
              <a:rPr lang="en-US" dirty="0" smtClean="0"/>
              <a:t>The Electric Security Plan will be effective through May 31, 2015.</a:t>
            </a:r>
          </a:p>
          <a:p>
            <a:pPr eaLnBrk="1" hangingPunct="1"/>
            <a:endParaRPr lang="en-US" dirty="0" smtClean="0"/>
          </a:p>
          <a:p>
            <a:r>
              <a:rPr lang="en-US" dirty="0" smtClean="0"/>
              <a:t>The Company is required to make its next ESP filing by June 1, 2014.</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85800"/>
            <a:ext cx="7772400" cy="6172200"/>
          </a:xfrm>
        </p:spPr>
        <p:txBody>
          <a:bodyPr anchor="ctr"/>
          <a:lstStyle/>
          <a:p>
            <a:pPr algn="ctr">
              <a:defRPr/>
            </a:pPr>
            <a:r>
              <a:rPr lang="en-US" dirty="0" smtClean="0"/>
              <a:t>TRANSMISSION RIDERS</a:t>
            </a:r>
            <a:endParaRPr lang="en-US" dirty="0"/>
          </a:p>
        </p:txBody>
      </p:sp>
      <p:sp>
        <p:nvSpPr>
          <p:cNvPr id="44035" name="TextBox 5"/>
          <p:cNvSpPr txBox="1">
            <a:spLocks noChangeArrowheads="1"/>
          </p:cNvSpPr>
          <p:nvPr/>
        </p:nvSpPr>
        <p:spPr bwMode="auto">
          <a:xfrm>
            <a:off x="8537575" y="6488113"/>
            <a:ext cx="606425" cy="246221"/>
          </a:xfrm>
          <a:prstGeom prst="rect">
            <a:avLst/>
          </a:prstGeom>
          <a:noFill/>
          <a:ln w="9525">
            <a:noFill/>
            <a:miter lim="800000"/>
            <a:headEnd/>
            <a:tailEnd/>
          </a:ln>
        </p:spPr>
        <p:txBody>
          <a:bodyPr>
            <a:spAutoFit/>
          </a:bodyPr>
          <a:lstStyle/>
          <a:p>
            <a:fld id="{7D72FF25-6E9E-41C4-9B09-3AD4FDA0B2A4}" type="slidenum">
              <a:rPr lang="en-US" sz="1000"/>
              <a:pPr/>
              <a:t>27</a:t>
            </a:fld>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01613" y="195263"/>
            <a:ext cx="8686800" cy="773112"/>
          </a:xfrm>
        </p:spPr>
        <p:txBody>
          <a:bodyPr/>
          <a:lstStyle/>
          <a:p>
            <a:r>
              <a:rPr lang="en-US" smtClean="0"/>
              <a:t>RTO Membership</a:t>
            </a:r>
          </a:p>
        </p:txBody>
      </p:sp>
      <p:sp>
        <p:nvSpPr>
          <p:cNvPr id="45059" name="Content Placeholder 2"/>
          <p:cNvSpPr>
            <a:spLocks noGrp="1"/>
          </p:cNvSpPr>
          <p:nvPr>
            <p:ph idx="1"/>
          </p:nvPr>
        </p:nvSpPr>
        <p:spPr>
          <a:xfrm>
            <a:off x="219075" y="1165225"/>
            <a:ext cx="8686800" cy="5235575"/>
          </a:xfrm>
        </p:spPr>
        <p:txBody>
          <a:bodyPr/>
          <a:lstStyle/>
          <a:p>
            <a:r>
              <a:rPr lang="en-US" dirty="0" smtClean="0"/>
              <a:t>Duke Energy Ohio received FERC approval to realign RTO membership with PJM.</a:t>
            </a:r>
          </a:p>
          <a:p>
            <a:endParaRPr lang="en-US" dirty="0" smtClean="0"/>
          </a:p>
          <a:p>
            <a:r>
              <a:rPr lang="en-US" dirty="0" smtClean="0"/>
              <a:t>Realignment effective January 1, 2012.</a:t>
            </a:r>
          </a:p>
          <a:p>
            <a:endParaRPr lang="en-US" dirty="0" smtClean="0"/>
          </a:p>
          <a:p>
            <a:r>
              <a:rPr lang="en-US" dirty="0" smtClean="0"/>
              <a:t>Auction timeline designed to coordinate with PJM planning year.</a:t>
            </a:r>
          </a:p>
          <a:p>
            <a:pPr>
              <a:buFont typeface="Wingdings" pitchFamily="2" charset="2"/>
              <a:buNone/>
            </a:pPr>
            <a:endParaRPr lang="en-US" dirty="0" smtClean="0"/>
          </a:p>
          <a:p>
            <a:pPr>
              <a:buFont typeface="Wingdings" pitchFamily="2" charset="2"/>
              <a:buNone/>
            </a:pPr>
            <a:endParaRPr lang="en-US" dirty="0" smtClean="0"/>
          </a:p>
        </p:txBody>
      </p:sp>
      <p:sp>
        <p:nvSpPr>
          <p:cNvPr id="45060" name="TextBox 4"/>
          <p:cNvSpPr txBox="1">
            <a:spLocks noChangeArrowheads="1"/>
          </p:cNvSpPr>
          <p:nvPr/>
        </p:nvSpPr>
        <p:spPr bwMode="auto">
          <a:xfrm>
            <a:off x="8537575" y="6488113"/>
            <a:ext cx="606425" cy="246221"/>
          </a:xfrm>
          <a:prstGeom prst="rect">
            <a:avLst/>
          </a:prstGeom>
          <a:noFill/>
          <a:ln w="9525">
            <a:noFill/>
            <a:miter lim="800000"/>
            <a:headEnd/>
            <a:tailEnd/>
          </a:ln>
        </p:spPr>
        <p:txBody>
          <a:bodyPr>
            <a:spAutoFit/>
          </a:bodyPr>
          <a:lstStyle/>
          <a:p>
            <a:fld id="{2D14BB0C-E607-48D0-9D86-DE41FE846AF7}" type="slidenum">
              <a:rPr lang="en-US" sz="1000"/>
              <a:pPr/>
              <a:t>28</a:t>
            </a:fld>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7BC90261-ED78-4DAE-9614-0F967E240EEC}" type="slidenum">
              <a:rPr lang="en-US" smtClean="0"/>
              <a:pPr/>
              <a:t>29</a:t>
            </a:fld>
            <a:endParaRPr lang="en-US" smtClean="0"/>
          </a:p>
        </p:txBody>
      </p:sp>
      <p:sp>
        <p:nvSpPr>
          <p:cNvPr id="23555" name="Rectangle 2"/>
          <p:cNvSpPr>
            <a:spLocks noGrp="1" noChangeArrowheads="1"/>
          </p:cNvSpPr>
          <p:nvPr>
            <p:ph type="title"/>
          </p:nvPr>
        </p:nvSpPr>
        <p:spPr>
          <a:xfrm>
            <a:off x="423863" y="155575"/>
            <a:ext cx="8229600" cy="987425"/>
          </a:xfrm>
        </p:spPr>
        <p:txBody>
          <a:bodyPr/>
          <a:lstStyle/>
          <a:p>
            <a:pPr eaLnBrk="1" hangingPunct="1"/>
            <a:r>
              <a:rPr lang="en-US" dirty="0" smtClean="0"/>
              <a:t>Rider BTR and Rider RTO</a:t>
            </a:r>
          </a:p>
        </p:txBody>
      </p:sp>
      <p:sp>
        <p:nvSpPr>
          <p:cNvPr id="23556" name="Rectangle 3"/>
          <p:cNvSpPr>
            <a:spLocks noGrp="1" noChangeArrowheads="1"/>
          </p:cNvSpPr>
          <p:nvPr>
            <p:ph type="body" idx="1"/>
          </p:nvPr>
        </p:nvSpPr>
        <p:spPr>
          <a:xfrm>
            <a:off x="457200" y="1090613"/>
            <a:ext cx="8229600" cy="5386387"/>
          </a:xfrm>
        </p:spPr>
        <p:txBody>
          <a:bodyPr/>
          <a:lstStyle/>
          <a:p>
            <a:pPr eaLnBrk="1" hangingPunct="1"/>
            <a:r>
              <a:rPr lang="en-US" dirty="0" smtClean="0"/>
              <a:t>Rider TCR (Transmission Cost Recovery) terminated after December 31, 2011.  Rider TCR was </a:t>
            </a:r>
            <a:r>
              <a:rPr lang="en-US" dirty="0" err="1" smtClean="0"/>
              <a:t>bypassable</a:t>
            </a:r>
            <a:r>
              <a:rPr lang="en-US" dirty="0" smtClean="0"/>
              <a:t> for shoppers.</a:t>
            </a:r>
          </a:p>
          <a:p>
            <a:pPr eaLnBrk="1" hangingPunct="1"/>
            <a:endParaRPr lang="en-US" dirty="0"/>
          </a:p>
          <a:p>
            <a:pPr eaLnBrk="1" hangingPunct="1"/>
            <a:r>
              <a:rPr lang="en-US" dirty="0" smtClean="0"/>
              <a:t>New transmission riders effective January 1, 2012:</a:t>
            </a:r>
          </a:p>
          <a:p>
            <a:pPr lvl="1" eaLnBrk="1" hangingPunct="1"/>
            <a:r>
              <a:rPr lang="en-US" dirty="0" smtClean="0"/>
              <a:t>Rider BTR (Base Transmission Rider).  Non-</a:t>
            </a:r>
            <a:r>
              <a:rPr lang="en-US" dirty="0" err="1" smtClean="0"/>
              <a:t>bypassable</a:t>
            </a:r>
            <a:r>
              <a:rPr lang="en-US" dirty="0" smtClean="0"/>
              <a:t>, i.e., no longer part of the price to compare.</a:t>
            </a:r>
          </a:p>
          <a:p>
            <a:pPr lvl="1" eaLnBrk="1" hangingPunct="1"/>
            <a:endParaRPr lang="en-US" dirty="0" smtClean="0"/>
          </a:p>
          <a:p>
            <a:pPr lvl="1" eaLnBrk="1" hangingPunct="1"/>
            <a:r>
              <a:rPr lang="en-US" dirty="0" smtClean="0"/>
              <a:t>Rider RTO (Regional Transmission Organization Rider).  Fully </a:t>
            </a:r>
            <a:r>
              <a:rPr lang="en-US" dirty="0" err="1" smtClean="0"/>
              <a:t>bypassable</a:t>
            </a:r>
            <a:r>
              <a:rPr lang="en-US" dirty="0" smtClean="0"/>
              <a:t>.  Currently zero.</a:t>
            </a:r>
          </a:p>
          <a:p>
            <a:pPr eaLnBrk="1" hangingPunct="1"/>
            <a:endParaRPr lang="en-US" dirty="0" smtClean="0"/>
          </a:p>
          <a:p>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76128104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mtClean="0"/>
              <a:pPr/>
              <a:t>3</a:t>
            </a:fld>
            <a:endParaRPr lang="en-US" smtClean="0"/>
          </a:p>
        </p:txBody>
      </p:sp>
      <p:sp>
        <p:nvSpPr>
          <p:cNvPr id="9219" name="Rectangle 2"/>
          <p:cNvSpPr>
            <a:spLocks noGrp="1" noChangeArrowheads="1"/>
          </p:cNvSpPr>
          <p:nvPr>
            <p:ph type="title"/>
          </p:nvPr>
        </p:nvSpPr>
        <p:spPr>
          <a:xfrm>
            <a:off x="387713" y="275227"/>
            <a:ext cx="8229600" cy="914400"/>
          </a:xfrm>
        </p:spPr>
        <p:txBody>
          <a:bodyPr/>
          <a:lstStyle/>
          <a:p>
            <a:pPr eaLnBrk="1" hangingPunct="1"/>
            <a:r>
              <a:rPr lang="en-US" dirty="0" smtClean="0"/>
              <a:t>ELECTRIC SECURITY PLAN OVERVIEW</a:t>
            </a:r>
          </a:p>
        </p:txBody>
      </p:sp>
      <p:sp>
        <p:nvSpPr>
          <p:cNvPr id="9220" name="Rectangle 3"/>
          <p:cNvSpPr>
            <a:spLocks noGrp="1" noChangeArrowheads="1"/>
          </p:cNvSpPr>
          <p:nvPr>
            <p:ph type="body" idx="1"/>
          </p:nvPr>
        </p:nvSpPr>
        <p:spPr>
          <a:xfrm>
            <a:off x="531813" y="992776"/>
            <a:ext cx="7561262" cy="5708469"/>
          </a:xfrm>
        </p:spPr>
        <p:txBody>
          <a:bodyPr/>
          <a:lstStyle/>
          <a:p>
            <a:pPr marL="533400" indent="-533400" eaLnBrk="1" hangingPunct="1">
              <a:lnSpc>
                <a:spcPct val="90000"/>
              </a:lnSpc>
            </a:pPr>
            <a:r>
              <a:rPr lang="en-US" sz="2400" dirty="0" smtClean="0"/>
              <a:t>Duke Energy Ohio</a:t>
            </a:r>
            <a:r>
              <a:rPr lang="en-US" sz="2400" dirty="0" smtClean="0">
                <a:solidFill>
                  <a:srgbClr val="C00000"/>
                </a:solidFill>
              </a:rPr>
              <a:t> </a:t>
            </a:r>
            <a:r>
              <a:rPr lang="en-US" sz="2400" dirty="0" smtClean="0"/>
              <a:t>filed a 9-year 5-month Electric Security Plan (ESP) in June 2011.  The previous ESP terminated after December 31, 2011.</a:t>
            </a:r>
          </a:p>
          <a:p>
            <a:pPr marL="533400" indent="-533400" eaLnBrk="1" hangingPunct="1">
              <a:lnSpc>
                <a:spcPct val="90000"/>
              </a:lnSpc>
            </a:pPr>
            <a:endParaRPr lang="en-US" sz="2400" dirty="0" smtClean="0"/>
          </a:p>
          <a:p>
            <a:pPr marL="533400" indent="-533400" eaLnBrk="1" hangingPunct="1">
              <a:lnSpc>
                <a:spcPct val="90000"/>
              </a:lnSpc>
            </a:pPr>
            <a:r>
              <a:rPr lang="en-US" sz="2400" dirty="0" smtClean="0"/>
              <a:t>Settlement was reached in October 2011 with intervening parties.</a:t>
            </a:r>
          </a:p>
          <a:p>
            <a:pPr marL="533400" indent="-533400" eaLnBrk="1" hangingPunct="1">
              <a:lnSpc>
                <a:spcPct val="90000"/>
              </a:lnSpc>
            </a:pPr>
            <a:endParaRPr lang="en-US" sz="2400" dirty="0" smtClean="0"/>
          </a:p>
          <a:p>
            <a:pPr marL="533400" indent="-533400" eaLnBrk="1" hangingPunct="1">
              <a:lnSpc>
                <a:spcPct val="90000"/>
              </a:lnSpc>
            </a:pPr>
            <a:r>
              <a:rPr lang="en-US" sz="2400" dirty="0" smtClean="0"/>
              <a:t>Hearing held during November 2011.</a:t>
            </a:r>
          </a:p>
          <a:p>
            <a:pPr marL="533400" indent="-533400" eaLnBrk="1" hangingPunct="1">
              <a:lnSpc>
                <a:spcPct val="90000"/>
              </a:lnSpc>
            </a:pPr>
            <a:endParaRPr lang="en-US" sz="2400" dirty="0" smtClean="0"/>
          </a:p>
          <a:p>
            <a:pPr marL="533400" indent="-533400" eaLnBrk="1" hangingPunct="1">
              <a:lnSpc>
                <a:spcPct val="90000"/>
              </a:lnSpc>
            </a:pPr>
            <a:r>
              <a:rPr lang="en-US" sz="2400" dirty="0" smtClean="0"/>
              <a:t>ESP was approved by the PUCO in November 2011.</a:t>
            </a:r>
          </a:p>
          <a:p>
            <a:pPr marL="533400" indent="-533400" eaLnBrk="1" hangingPunct="1">
              <a:lnSpc>
                <a:spcPct val="90000"/>
              </a:lnSpc>
            </a:pPr>
            <a:endParaRPr lang="en-US" sz="2400" dirty="0" smtClean="0"/>
          </a:p>
          <a:p>
            <a:pPr marL="533400" indent="-533400" eaLnBrk="1" hangingPunct="1">
              <a:lnSpc>
                <a:spcPct val="90000"/>
              </a:lnSpc>
            </a:pPr>
            <a:r>
              <a:rPr lang="en-US" sz="2400" dirty="0" smtClean="0"/>
              <a:t>ESP effective January 1, 2012, through May 31, 2015.</a:t>
            </a:r>
          </a:p>
          <a:p>
            <a:pPr marL="533400" indent="-533400"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txBox="1">
            <a:spLocks/>
          </p:cNvSpPr>
          <p:nvPr/>
        </p:nvSpPr>
        <p:spPr bwMode="auto">
          <a:xfrm>
            <a:off x="6553200" y="6203950"/>
            <a:ext cx="2133600" cy="365125"/>
          </a:xfrm>
          <a:prstGeom prst="rect">
            <a:avLst/>
          </a:prstGeom>
          <a:noFill/>
          <a:ln w="9525">
            <a:noFill/>
            <a:miter lim="800000"/>
            <a:headEnd/>
            <a:tailEnd/>
          </a:ln>
        </p:spPr>
        <p:txBody>
          <a:bodyPr/>
          <a:lstStyle/>
          <a:p>
            <a:pPr algn="r" eaLnBrk="1" hangingPunct="1"/>
            <a:endParaRPr lang="en-US" sz="1200"/>
          </a:p>
        </p:txBody>
      </p:sp>
      <p:sp>
        <p:nvSpPr>
          <p:cNvPr id="7" name="Text Box 83"/>
          <p:cNvSpPr txBox="1">
            <a:spLocks noChangeArrowheads="1"/>
          </p:cNvSpPr>
          <p:nvPr/>
        </p:nvSpPr>
        <p:spPr bwMode="auto">
          <a:xfrm>
            <a:off x="752475" y="2076450"/>
            <a:ext cx="2209798" cy="861774"/>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PTC – AAC</a:t>
            </a:r>
          </a:p>
          <a:p>
            <a:pPr eaLnBrk="1" hangingPunct="1">
              <a:buFont typeface="Arial" pitchFamily="34" charset="0"/>
              <a:buChar char="•"/>
              <a:defRPr/>
            </a:pPr>
            <a:r>
              <a:rPr lang="en-US" sz="1200" dirty="0">
                <a:latin typeface="Arial" pitchFamily="34" charset="0"/>
              </a:rPr>
              <a:t>Environmental</a:t>
            </a:r>
          </a:p>
          <a:p>
            <a:pPr eaLnBrk="1" hangingPunct="1">
              <a:buFont typeface="Arial" pitchFamily="34" charset="0"/>
              <a:buChar char="•"/>
              <a:defRPr/>
            </a:pPr>
            <a:r>
              <a:rPr lang="en-US" sz="1200" dirty="0">
                <a:latin typeface="Arial" pitchFamily="34" charset="0"/>
              </a:rPr>
              <a:t>Homeland Security</a:t>
            </a:r>
          </a:p>
          <a:p>
            <a:pPr eaLnBrk="1" hangingPunct="1">
              <a:buFont typeface="Arial" pitchFamily="34" charset="0"/>
              <a:buChar char="•"/>
              <a:defRPr/>
            </a:pPr>
            <a:r>
              <a:rPr lang="en-US" sz="1200" dirty="0">
                <a:latin typeface="Arial" pitchFamily="34" charset="0"/>
              </a:rPr>
              <a:t>Taxes </a:t>
            </a:r>
          </a:p>
        </p:txBody>
      </p:sp>
      <p:sp>
        <p:nvSpPr>
          <p:cNvPr id="8" name="Text Box 85"/>
          <p:cNvSpPr txBox="1">
            <a:spLocks noChangeArrowheads="1"/>
          </p:cNvSpPr>
          <p:nvPr/>
        </p:nvSpPr>
        <p:spPr bwMode="auto">
          <a:xfrm>
            <a:off x="742950" y="2970490"/>
            <a:ext cx="2209800" cy="861774"/>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PTC-FPP</a:t>
            </a:r>
          </a:p>
          <a:p>
            <a:pPr eaLnBrk="1" hangingPunct="1">
              <a:buFont typeface="Arial" pitchFamily="34" charset="0"/>
              <a:buChar char="•"/>
              <a:defRPr/>
            </a:pPr>
            <a:r>
              <a:rPr lang="en-US" sz="1200" dirty="0">
                <a:latin typeface="Arial" pitchFamily="34" charset="0"/>
              </a:rPr>
              <a:t>Fuel, Purchased Power, Allowances </a:t>
            </a:r>
          </a:p>
          <a:p>
            <a:pPr eaLnBrk="1" hangingPunct="1">
              <a:buFont typeface="Arial" pitchFamily="34" charset="0"/>
              <a:buChar char="•"/>
              <a:defRPr/>
            </a:pPr>
            <a:r>
              <a:rPr lang="en-US" sz="1200" dirty="0">
                <a:latin typeface="Arial" pitchFamily="34" charset="0"/>
              </a:rPr>
              <a:t>RECs</a:t>
            </a:r>
          </a:p>
        </p:txBody>
      </p:sp>
      <p:sp>
        <p:nvSpPr>
          <p:cNvPr id="9" name="Text Box 89"/>
          <p:cNvSpPr txBox="1">
            <a:spLocks noChangeArrowheads="1"/>
          </p:cNvSpPr>
          <p:nvPr/>
        </p:nvSpPr>
        <p:spPr bwMode="auto">
          <a:xfrm>
            <a:off x="733425" y="4922460"/>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TCR</a:t>
            </a:r>
          </a:p>
          <a:p>
            <a:pPr eaLnBrk="1" hangingPunct="1">
              <a:buFont typeface="Arial" pitchFamily="34" charset="0"/>
              <a:buChar char="•"/>
              <a:defRPr/>
            </a:pPr>
            <a:r>
              <a:rPr lang="en-US" sz="1200" dirty="0">
                <a:latin typeface="Arial" pitchFamily="34" charset="0"/>
              </a:rPr>
              <a:t>MISO Transmission</a:t>
            </a:r>
          </a:p>
        </p:txBody>
      </p:sp>
      <p:sp>
        <p:nvSpPr>
          <p:cNvPr id="10" name="Text Box 89"/>
          <p:cNvSpPr txBox="1">
            <a:spLocks noChangeArrowheads="1"/>
          </p:cNvSpPr>
          <p:nvPr/>
        </p:nvSpPr>
        <p:spPr bwMode="auto">
          <a:xfrm>
            <a:off x="742950" y="3884235"/>
            <a:ext cx="2209800" cy="492443"/>
          </a:xfrm>
          <a:prstGeom prst="rect">
            <a:avLst/>
          </a:prstGeom>
          <a:solidFill>
            <a:srgbClr val="6699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SRA-SRT</a:t>
            </a:r>
          </a:p>
          <a:p>
            <a:pPr eaLnBrk="1" hangingPunct="1">
              <a:buFont typeface="Arial" pitchFamily="34" charset="0"/>
              <a:buChar char="•"/>
              <a:defRPr/>
            </a:pPr>
            <a:r>
              <a:rPr lang="en-US" sz="1200" dirty="0">
                <a:latin typeface="Arial" pitchFamily="34" charset="0"/>
              </a:rPr>
              <a:t>System Reliability</a:t>
            </a:r>
          </a:p>
        </p:txBody>
      </p:sp>
      <p:sp>
        <p:nvSpPr>
          <p:cNvPr id="11" name="Text Box 89"/>
          <p:cNvSpPr txBox="1">
            <a:spLocks noChangeArrowheads="1"/>
          </p:cNvSpPr>
          <p:nvPr/>
        </p:nvSpPr>
        <p:spPr bwMode="auto">
          <a:xfrm>
            <a:off x="742950" y="4408110"/>
            <a:ext cx="2209800" cy="492443"/>
          </a:xfrm>
          <a:prstGeom prst="rect">
            <a:avLst/>
          </a:prstGeom>
          <a:solidFill>
            <a:srgbClr val="6699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SRA-CD (Rider SC)</a:t>
            </a:r>
          </a:p>
          <a:p>
            <a:pPr eaLnBrk="1" hangingPunct="1">
              <a:buFont typeface="Arial" pitchFamily="34" charset="0"/>
              <a:buChar char="•"/>
              <a:defRPr/>
            </a:pPr>
            <a:r>
              <a:rPr lang="en-US" sz="1200" dirty="0">
                <a:latin typeface="Arial" pitchFamily="34" charset="0"/>
              </a:rPr>
              <a:t>Capacity Dedication</a:t>
            </a:r>
          </a:p>
        </p:txBody>
      </p:sp>
      <p:sp>
        <p:nvSpPr>
          <p:cNvPr id="12" name="Text Box 89"/>
          <p:cNvSpPr txBox="1">
            <a:spLocks noChangeArrowheads="1"/>
          </p:cNvSpPr>
          <p:nvPr/>
        </p:nvSpPr>
        <p:spPr bwMode="auto">
          <a:xfrm>
            <a:off x="723900" y="5455860"/>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Distribution rates and riders</a:t>
            </a:r>
          </a:p>
        </p:txBody>
      </p:sp>
      <p:sp>
        <p:nvSpPr>
          <p:cNvPr id="13" name="Text Box 89"/>
          <p:cNvSpPr txBox="1">
            <a:spLocks noChangeArrowheads="1"/>
          </p:cNvSpPr>
          <p:nvPr/>
        </p:nvSpPr>
        <p:spPr bwMode="auto">
          <a:xfrm>
            <a:off x="752475" y="1562755"/>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PTC - BG</a:t>
            </a:r>
          </a:p>
          <a:p>
            <a:pPr eaLnBrk="1" hangingPunct="1">
              <a:buFont typeface="Arial" pitchFamily="34" charset="0"/>
              <a:buChar char="•"/>
              <a:defRPr/>
            </a:pPr>
            <a:r>
              <a:rPr lang="en-US" sz="1200" dirty="0">
                <a:latin typeface="Arial" pitchFamily="34" charset="0"/>
              </a:rPr>
              <a:t>Base generation</a:t>
            </a:r>
          </a:p>
        </p:txBody>
      </p:sp>
      <p:sp>
        <p:nvSpPr>
          <p:cNvPr id="42008" name="Text Box 114"/>
          <p:cNvSpPr txBox="1">
            <a:spLocks noChangeArrowheads="1"/>
          </p:cNvSpPr>
          <p:nvPr/>
        </p:nvSpPr>
        <p:spPr bwMode="auto">
          <a:xfrm>
            <a:off x="3962400" y="5181600"/>
            <a:ext cx="1143000" cy="319088"/>
          </a:xfrm>
          <a:prstGeom prst="rect">
            <a:avLst/>
          </a:prstGeom>
          <a:noFill/>
          <a:ln w="9525">
            <a:noFill/>
            <a:miter lim="800000"/>
            <a:headEnd/>
            <a:tailEnd/>
          </a:ln>
        </p:spPr>
        <p:txBody>
          <a:bodyPr>
            <a:spAutoFit/>
          </a:bodyPr>
          <a:lstStyle/>
          <a:p>
            <a:pPr eaLnBrk="1" hangingPunct="1"/>
            <a:r>
              <a:rPr lang="en-US" sz="1400">
                <a:latin typeface="Arial" charset="0"/>
              </a:rPr>
              <a:t> Legend</a:t>
            </a:r>
          </a:p>
        </p:txBody>
      </p:sp>
      <p:sp>
        <p:nvSpPr>
          <p:cNvPr id="15" name="Text Box 83"/>
          <p:cNvSpPr txBox="1">
            <a:spLocks noChangeArrowheads="1"/>
          </p:cNvSpPr>
          <p:nvPr/>
        </p:nvSpPr>
        <p:spPr bwMode="auto">
          <a:xfrm>
            <a:off x="3733800" y="5514201"/>
            <a:ext cx="1447799" cy="276999"/>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Fully Avoidable</a:t>
            </a:r>
          </a:p>
        </p:txBody>
      </p:sp>
      <p:sp>
        <p:nvSpPr>
          <p:cNvPr id="16" name="Text Box 89"/>
          <p:cNvSpPr txBox="1">
            <a:spLocks noChangeArrowheads="1"/>
          </p:cNvSpPr>
          <p:nvPr/>
        </p:nvSpPr>
        <p:spPr bwMode="auto">
          <a:xfrm>
            <a:off x="3733800" y="6248400"/>
            <a:ext cx="1447800" cy="276999"/>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Unavoidable</a:t>
            </a:r>
          </a:p>
        </p:txBody>
      </p:sp>
      <p:sp>
        <p:nvSpPr>
          <p:cNvPr id="17" name="Text Box 89"/>
          <p:cNvSpPr txBox="1">
            <a:spLocks noChangeArrowheads="1"/>
          </p:cNvSpPr>
          <p:nvPr/>
        </p:nvSpPr>
        <p:spPr bwMode="auto">
          <a:xfrm>
            <a:off x="5888186" y="3543971"/>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RTO</a:t>
            </a:r>
          </a:p>
          <a:p>
            <a:pPr eaLnBrk="1" hangingPunct="1">
              <a:buFont typeface="Arial" pitchFamily="34" charset="0"/>
              <a:buChar char="•"/>
              <a:defRPr/>
            </a:pPr>
            <a:r>
              <a:rPr lang="en-US" sz="1200" dirty="0">
                <a:latin typeface="Arial" pitchFamily="34" charset="0"/>
              </a:rPr>
              <a:t>Various RTO costs</a:t>
            </a:r>
          </a:p>
        </p:txBody>
      </p:sp>
      <p:sp>
        <p:nvSpPr>
          <p:cNvPr id="18" name="Text Box 89"/>
          <p:cNvSpPr txBox="1">
            <a:spLocks noChangeArrowheads="1"/>
          </p:cNvSpPr>
          <p:nvPr/>
        </p:nvSpPr>
        <p:spPr bwMode="auto">
          <a:xfrm>
            <a:off x="5877793" y="4046268"/>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BTR</a:t>
            </a:r>
          </a:p>
          <a:p>
            <a:pPr eaLnBrk="1" hangingPunct="1">
              <a:buFont typeface="Arial" pitchFamily="34" charset="0"/>
              <a:buChar char="•"/>
              <a:defRPr/>
            </a:pPr>
            <a:r>
              <a:rPr lang="en-US" sz="1200" dirty="0">
                <a:latin typeface="Arial" pitchFamily="34" charset="0"/>
              </a:rPr>
              <a:t>Base transmission incl. NITS</a:t>
            </a:r>
          </a:p>
        </p:txBody>
      </p:sp>
      <p:sp>
        <p:nvSpPr>
          <p:cNvPr id="19" name="Text Box 89"/>
          <p:cNvSpPr txBox="1">
            <a:spLocks noChangeArrowheads="1"/>
          </p:cNvSpPr>
          <p:nvPr/>
        </p:nvSpPr>
        <p:spPr bwMode="auto">
          <a:xfrm>
            <a:off x="5867400" y="6149836"/>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Distribution rates and riders</a:t>
            </a:r>
          </a:p>
        </p:txBody>
      </p:sp>
      <p:sp>
        <p:nvSpPr>
          <p:cNvPr id="20" name="Text Box 89"/>
          <p:cNvSpPr txBox="1">
            <a:spLocks noChangeArrowheads="1"/>
          </p:cNvSpPr>
          <p:nvPr/>
        </p:nvSpPr>
        <p:spPr bwMode="auto">
          <a:xfrm>
            <a:off x="5897709" y="2037647"/>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SCR</a:t>
            </a:r>
          </a:p>
          <a:p>
            <a:pPr eaLnBrk="1" hangingPunct="1">
              <a:buFont typeface="Arial" pitchFamily="34" charset="0"/>
              <a:buChar char="•"/>
              <a:defRPr/>
            </a:pPr>
            <a:r>
              <a:rPr lang="en-US" sz="1200" dirty="0">
                <a:latin typeface="Arial" pitchFamily="34" charset="0"/>
              </a:rPr>
              <a:t>Supplier Cost Reconciliation</a:t>
            </a:r>
          </a:p>
        </p:txBody>
      </p:sp>
      <p:sp>
        <p:nvSpPr>
          <p:cNvPr id="21" name="Text Box 89"/>
          <p:cNvSpPr txBox="1">
            <a:spLocks noChangeArrowheads="1"/>
          </p:cNvSpPr>
          <p:nvPr/>
        </p:nvSpPr>
        <p:spPr bwMode="auto">
          <a:xfrm>
            <a:off x="5897709" y="2534732"/>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AERR</a:t>
            </a:r>
          </a:p>
          <a:p>
            <a:pPr eaLnBrk="1" hangingPunct="1">
              <a:buFont typeface="Arial" pitchFamily="34" charset="0"/>
              <a:buChar char="•"/>
              <a:defRPr/>
            </a:pPr>
            <a:r>
              <a:rPr lang="en-US" sz="1200" dirty="0">
                <a:latin typeface="Arial" pitchFamily="34" charset="0"/>
              </a:rPr>
              <a:t>Alternative Energy Recovery</a:t>
            </a:r>
          </a:p>
        </p:txBody>
      </p:sp>
      <p:sp>
        <p:nvSpPr>
          <p:cNvPr id="22" name="Text Box 89"/>
          <p:cNvSpPr txBox="1">
            <a:spLocks noChangeArrowheads="1"/>
          </p:cNvSpPr>
          <p:nvPr/>
        </p:nvSpPr>
        <p:spPr bwMode="auto">
          <a:xfrm>
            <a:off x="5897711" y="3006841"/>
            <a:ext cx="2209800" cy="523220"/>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RECON</a:t>
            </a:r>
          </a:p>
          <a:p>
            <a:r>
              <a:rPr lang="en-US" dirty="0"/>
              <a:t>Reconciles ESP riders</a:t>
            </a:r>
          </a:p>
        </p:txBody>
      </p:sp>
      <p:sp>
        <p:nvSpPr>
          <p:cNvPr id="23" name="Text Box 89"/>
          <p:cNvSpPr txBox="1">
            <a:spLocks noChangeArrowheads="1"/>
          </p:cNvSpPr>
          <p:nvPr/>
        </p:nvSpPr>
        <p:spPr bwMode="auto">
          <a:xfrm>
            <a:off x="5867402" y="5082494"/>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UE-GEN</a:t>
            </a:r>
          </a:p>
          <a:p>
            <a:r>
              <a:rPr lang="en-US" dirty="0"/>
              <a:t>Generation </a:t>
            </a:r>
            <a:r>
              <a:rPr lang="en-US" dirty="0" err="1"/>
              <a:t>Uncollectibles</a:t>
            </a:r>
            <a:endParaRPr lang="en-US" dirty="0"/>
          </a:p>
        </p:txBody>
      </p:sp>
      <p:cxnSp>
        <p:nvCxnSpPr>
          <p:cNvPr id="24" name="Straight Arrow Connector 23"/>
          <p:cNvCxnSpPr>
            <a:endCxn id="28" idx="1"/>
          </p:cNvCxnSpPr>
          <p:nvPr/>
        </p:nvCxnSpPr>
        <p:spPr>
          <a:xfrm flipV="1">
            <a:off x="2981325" y="4051658"/>
            <a:ext cx="2844079" cy="11170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89"/>
          <p:cNvSpPr txBox="1">
            <a:spLocks noChangeArrowheads="1"/>
          </p:cNvSpPr>
          <p:nvPr/>
        </p:nvSpPr>
        <p:spPr bwMode="auto">
          <a:xfrm>
            <a:off x="3733800" y="5791200"/>
            <a:ext cx="1447800" cy="461665"/>
          </a:xfrm>
          <a:prstGeom prst="rect">
            <a:avLst/>
          </a:prstGeom>
          <a:solidFill>
            <a:srgbClr val="6699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Avoidable with waiver</a:t>
            </a:r>
          </a:p>
        </p:txBody>
      </p:sp>
      <p:sp>
        <p:nvSpPr>
          <p:cNvPr id="27" name="Text Box 85"/>
          <p:cNvSpPr txBox="1">
            <a:spLocks noChangeArrowheads="1"/>
          </p:cNvSpPr>
          <p:nvPr/>
        </p:nvSpPr>
        <p:spPr bwMode="auto">
          <a:xfrm>
            <a:off x="5897709" y="1360539"/>
            <a:ext cx="2209802" cy="677108"/>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eaLnBrk="1" hangingPunct="1">
              <a:defRPr/>
            </a:pPr>
            <a:r>
              <a:rPr lang="en-US" sz="1400" dirty="0" smtClean="0">
                <a:latin typeface="Arial" pitchFamily="34" charset="0"/>
              </a:rPr>
              <a:t>RC and RE</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Retail Capacity and Energy</a:t>
            </a:r>
            <a:endParaRPr lang="en-US" sz="1200" dirty="0">
              <a:latin typeface="Arial" pitchFamily="34" charset="0"/>
            </a:endParaRPr>
          </a:p>
          <a:p>
            <a:pPr eaLnBrk="1" hangingPunct="1">
              <a:buFont typeface="Arial" pitchFamily="34" charset="0"/>
              <a:buChar char="•"/>
              <a:defRPr/>
            </a:pPr>
            <a:r>
              <a:rPr lang="en-US" sz="1200" dirty="0" smtClean="0">
                <a:latin typeface="Arial" pitchFamily="34" charset="0"/>
              </a:rPr>
              <a:t>Derived from auction </a:t>
            </a:r>
            <a:endParaRPr lang="en-US" sz="1200" dirty="0">
              <a:latin typeface="Arial" pitchFamily="34" charset="0"/>
            </a:endParaRPr>
          </a:p>
        </p:txBody>
      </p:sp>
      <p:sp>
        <p:nvSpPr>
          <p:cNvPr id="28" name="Left Brace 27"/>
          <p:cNvSpPr/>
          <p:nvPr/>
        </p:nvSpPr>
        <p:spPr>
          <a:xfrm>
            <a:off x="5825404" y="3746858"/>
            <a:ext cx="76200" cy="609600"/>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4" name="Straight Arrow Connector 33"/>
          <p:cNvCxnSpPr>
            <a:endCxn id="21" idx="1"/>
          </p:cNvCxnSpPr>
          <p:nvPr/>
        </p:nvCxnSpPr>
        <p:spPr>
          <a:xfrm flipV="1">
            <a:off x="2981325" y="2780954"/>
            <a:ext cx="2916384" cy="62042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53" name="Text Box 114"/>
          <p:cNvSpPr txBox="1">
            <a:spLocks noChangeArrowheads="1"/>
          </p:cNvSpPr>
          <p:nvPr/>
        </p:nvSpPr>
        <p:spPr bwMode="auto">
          <a:xfrm>
            <a:off x="4495800" y="2725839"/>
            <a:ext cx="685800" cy="304800"/>
          </a:xfrm>
          <a:prstGeom prst="rect">
            <a:avLst/>
          </a:prstGeom>
          <a:noFill/>
          <a:ln w="9525">
            <a:noFill/>
            <a:miter lim="800000"/>
            <a:headEnd/>
            <a:tailEnd/>
          </a:ln>
        </p:spPr>
        <p:txBody>
          <a:bodyPr>
            <a:spAutoFit/>
          </a:bodyPr>
          <a:lstStyle/>
          <a:p>
            <a:pPr eaLnBrk="1" hangingPunct="1"/>
            <a:r>
              <a:rPr lang="en-US" sz="1400" dirty="0">
                <a:latin typeface="Arial" charset="0"/>
              </a:rPr>
              <a:t>RECs</a:t>
            </a:r>
          </a:p>
        </p:txBody>
      </p:sp>
      <p:sp>
        <p:nvSpPr>
          <p:cNvPr id="42054" name="TextBox 35"/>
          <p:cNvSpPr txBox="1">
            <a:spLocks noChangeArrowheads="1"/>
          </p:cNvSpPr>
          <p:nvPr/>
        </p:nvSpPr>
        <p:spPr bwMode="auto">
          <a:xfrm>
            <a:off x="8537575" y="6488113"/>
            <a:ext cx="606425" cy="246221"/>
          </a:xfrm>
          <a:prstGeom prst="rect">
            <a:avLst/>
          </a:prstGeom>
          <a:noFill/>
          <a:ln w="9525">
            <a:noFill/>
            <a:miter lim="800000"/>
            <a:headEnd/>
            <a:tailEnd/>
          </a:ln>
        </p:spPr>
        <p:txBody>
          <a:bodyPr>
            <a:spAutoFit/>
          </a:bodyPr>
          <a:lstStyle/>
          <a:p>
            <a:fld id="{DCE8F6E5-5359-4521-8DB8-9A127544A6D0}" type="slidenum">
              <a:rPr lang="en-US" sz="1000"/>
              <a:pPr/>
              <a:t>30</a:t>
            </a:fld>
            <a:endParaRPr lang="en-US" sz="1000" dirty="0"/>
          </a:p>
        </p:txBody>
      </p:sp>
      <p:sp>
        <p:nvSpPr>
          <p:cNvPr id="37" name="Title 1"/>
          <p:cNvSpPr txBox="1">
            <a:spLocks/>
          </p:cNvSpPr>
          <p:nvPr/>
        </p:nvSpPr>
        <p:spPr bwMode="auto">
          <a:xfrm>
            <a:off x="190500" y="149370"/>
            <a:ext cx="8686800" cy="808038"/>
          </a:xfrm>
          <a:prstGeom prst="rect">
            <a:avLst/>
          </a:prstGeom>
          <a:noFill/>
          <a:ln w="9525">
            <a:noFill/>
            <a:miter lim="800000"/>
            <a:headEnd/>
            <a:tailEnd/>
          </a:ln>
          <a:effectLst/>
        </p:spPr>
        <p:txBody>
          <a:bodyPr anchor="ctr"/>
          <a:lstStyle/>
          <a:p>
            <a:pPr eaLnBrk="1" hangingPunct="1">
              <a:lnSpc>
                <a:spcPct val="85000"/>
              </a:lnSpc>
              <a:defRPr/>
            </a:pPr>
            <a:r>
              <a:rPr lang="en-US" kern="0" dirty="0" smtClean="0">
                <a:solidFill>
                  <a:srgbClr val="4D4D4D"/>
                </a:solidFill>
                <a:latin typeface="+mj-lt"/>
                <a:ea typeface="+mj-ea"/>
                <a:cs typeface="+mj-cs"/>
              </a:rPr>
              <a:t>Old ESP </a:t>
            </a:r>
            <a:r>
              <a:rPr lang="en-US" kern="0" dirty="0">
                <a:solidFill>
                  <a:srgbClr val="4D4D4D"/>
                </a:solidFill>
                <a:latin typeface="+mj-lt"/>
                <a:ea typeface="+mj-ea"/>
                <a:cs typeface="+mj-cs"/>
              </a:rPr>
              <a:t>to </a:t>
            </a:r>
            <a:r>
              <a:rPr lang="en-US" kern="0" dirty="0" smtClean="0">
                <a:solidFill>
                  <a:srgbClr val="4D4D4D"/>
                </a:solidFill>
                <a:latin typeface="+mj-lt"/>
                <a:ea typeface="+mj-ea"/>
                <a:cs typeface="+mj-cs"/>
              </a:rPr>
              <a:t>2012 ESP Rate </a:t>
            </a:r>
            <a:r>
              <a:rPr lang="en-US" kern="0" dirty="0">
                <a:solidFill>
                  <a:srgbClr val="4D4D4D"/>
                </a:solidFill>
                <a:latin typeface="+mj-lt"/>
                <a:ea typeface="+mj-ea"/>
                <a:cs typeface="+mj-cs"/>
              </a:rPr>
              <a:t>Changes – Non-Residential</a:t>
            </a:r>
          </a:p>
        </p:txBody>
      </p:sp>
      <p:sp>
        <p:nvSpPr>
          <p:cNvPr id="38" name="Text Box 89"/>
          <p:cNvSpPr txBox="1">
            <a:spLocks noChangeArrowheads="1"/>
          </p:cNvSpPr>
          <p:nvPr/>
        </p:nvSpPr>
        <p:spPr bwMode="auto">
          <a:xfrm>
            <a:off x="5867400" y="4590051"/>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ESSC</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Electric Security Stabilization</a:t>
            </a:r>
            <a:endParaRPr lang="en-US" sz="1200" dirty="0">
              <a:latin typeface="Arial" pitchFamily="34" charset="0"/>
            </a:endParaRPr>
          </a:p>
        </p:txBody>
      </p:sp>
      <p:sp>
        <p:nvSpPr>
          <p:cNvPr id="39" name="Text Box 89"/>
          <p:cNvSpPr txBox="1">
            <a:spLocks noChangeArrowheads="1"/>
          </p:cNvSpPr>
          <p:nvPr/>
        </p:nvSpPr>
        <p:spPr bwMode="auto">
          <a:xfrm>
            <a:off x="5867400" y="5644674"/>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LFA</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Load Factor Adjustment</a:t>
            </a:r>
            <a:endParaRPr lang="en-US" sz="1200" dirty="0">
              <a:latin typeface="Arial" pitchFamily="34" charset="0"/>
            </a:endParaRPr>
          </a:p>
        </p:txBody>
      </p:sp>
    </p:spTree>
    <p:extLst>
      <p:ext uri="{BB962C8B-B14F-4D97-AF65-F5344CB8AC3E}">
        <p14:creationId xmlns:p14="http://schemas.microsoft.com/office/powerpoint/2010/main" val="1929071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57225"/>
            <a:ext cx="7772400" cy="6200775"/>
          </a:xfrm>
        </p:spPr>
        <p:txBody>
          <a:bodyPr anchor="ctr"/>
          <a:lstStyle/>
          <a:p>
            <a:pPr algn="ctr">
              <a:defRPr/>
            </a:pPr>
            <a:r>
              <a:rPr lang="en-US" dirty="0" smtClean="0"/>
              <a:t>PRICE TO COMPARE</a:t>
            </a:r>
            <a:br>
              <a:rPr lang="en-US" dirty="0" smtClean="0"/>
            </a:br>
            <a:r>
              <a:rPr lang="en-US" dirty="0" smtClean="0"/>
              <a:t>2012</a:t>
            </a:r>
            <a:endParaRPr lang="en-US" dirty="0"/>
          </a:p>
        </p:txBody>
      </p:sp>
      <p:sp>
        <p:nvSpPr>
          <p:cNvPr id="39939" name="Slide Number Placeholder 4"/>
          <p:cNvSpPr>
            <a:spLocks noGrp="1"/>
          </p:cNvSpPr>
          <p:nvPr>
            <p:ph type="sldNum" sz="quarter" idx="12"/>
          </p:nvPr>
        </p:nvSpPr>
        <p:spPr>
          <a:noFill/>
        </p:spPr>
        <p:txBody>
          <a:bodyPr/>
          <a:lstStyle/>
          <a:p>
            <a:fld id="{027F6431-B364-49DC-9EAD-15A14B065BEC}"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BB3397E-A2CD-435A-B854-3B2992B2750E}" type="slidenum">
              <a:rPr lang="en-US"/>
              <a:pPr/>
              <a:t>32</a:t>
            </a:fld>
            <a:endParaRPr lang="en-US"/>
          </a:p>
        </p:txBody>
      </p:sp>
      <p:sp>
        <p:nvSpPr>
          <p:cNvPr id="129026" name="Rectangle 2"/>
          <p:cNvSpPr>
            <a:spLocks noGrp="1" noChangeArrowheads="1"/>
          </p:cNvSpPr>
          <p:nvPr>
            <p:ph type="title"/>
          </p:nvPr>
        </p:nvSpPr>
        <p:spPr>
          <a:xfrm>
            <a:off x="505436" y="211822"/>
            <a:ext cx="7391400" cy="685800"/>
          </a:xfrm>
        </p:spPr>
        <p:txBody>
          <a:bodyPr/>
          <a:lstStyle/>
          <a:p>
            <a:r>
              <a:rPr lang="en-US" dirty="0"/>
              <a:t>How Do I Calculate My Price to Compare?</a:t>
            </a:r>
          </a:p>
        </p:txBody>
      </p:sp>
      <p:sp>
        <p:nvSpPr>
          <p:cNvPr id="129027" name="Rectangle 3"/>
          <p:cNvSpPr>
            <a:spLocks noChangeArrowheads="1"/>
          </p:cNvSpPr>
          <p:nvPr/>
        </p:nvSpPr>
        <p:spPr bwMode="auto">
          <a:xfrm>
            <a:off x="990600" y="1447800"/>
            <a:ext cx="7848600" cy="4678204"/>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28A1"/>
              </a:buClr>
              <a:buSzPct val="120000"/>
            </a:pPr>
            <a:r>
              <a:rPr lang="en-US" sz="2000" b="1" dirty="0"/>
              <a:t>Compare:</a:t>
            </a:r>
          </a:p>
          <a:p>
            <a:pPr lvl="2">
              <a:lnSpc>
                <a:spcPct val="90000"/>
              </a:lnSpc>
              <a:spcBef>
                <a:spcPct val="50000"/>
              </a:spcBef>
              <a:buClr>
                <a:srgbClr val="0028A1"/>
              </a:buClr>
              <a:buSzPct val="120000"/>
            </a:pPr>
            <a:r>
              <a:rPr lang="en-US" sz="2000" b="1" dirty="0" smtClean="0"/>
              <a:t>DE OH’s Rider RC Charge</a:t>
            </a:r>
          </a:p>
          <a:p>
            <a:pPr lvl="2">
              <a:lnSpc>
                <a:spcPct val="90000"/>
              </a:lnSpc>
              <a:spcBef>
                <a:spcPct val="50000"/>
              </a:spcBef>
              <a:buClr>
                <a:srgbClr val="0028A1"/>
              </a:buClr>
              <a:buSzPct val="120000"/>
            </a:pPr>
            <a:r>
              <a:rPr lang="en-US" sz="2000" b="1" dirty="0" smtClean="0"/>
              <a:t> + Rider RE Charge</a:t>
            </a:r>
            <a:endParaRPr lang="en-US" sz="2000" b="1" dirty="0"/>
          </a:p>
          <a:p>
            <a:pPr lvl="2">
              <a:lnSpc>
                <a:spcPct val="90000"/>
              </a:lnSpc>
              <a:spcBef>
                <a:spcPct val="50000"/>
              </a:spcBef>
              <a:buClr>
                <a:srgbClr val="0028A1"/>
              </a:buClr>
              <a:buSzPct val="120000"/>
            </a:pPr>
            <a:r>
              <a:rPr lang="en-US" sz="2000" b="1" dirty="0"/>
              <a:t> + </a:t>
            </a:r>
            <a:r>
              <a:rPr lang="en-US" sz="2000" b="1" dirty="0" smtClean="0"/>
              <a:t>Rider SCR Charge</a:t>
            </a:r>
            <a:endParaRPr lang="en-US" sz="2000" b="1" dirty="0"/>
          </a:p>
          <a:p>
            <a:pPr lvl="2">
              <a:lnSpc>
                <a:spcPct val="90000"/>
              </a:lnSpc>
              <a:spcBef>
                <a:spcPct val="50000"/>
              </a:spcBef>
              <a:buClr>
                <a:srgbClr val="0028A1"/>
              </a:buClr>
              <a:buSzPct val="120000"/>
            </a:pPr>
            <a:r>
              <a:rPr lang="en-US" sz="2000" b="1" dirty="0"/>
              <a:t> + </a:t>
            </a:r>
            <a:r>
              <a:rPr lang="en-US" sz="2000" b="1" dirty="0" smtClean="0"/>
              <a:t>Rider AERR Charge</a:t>
            </a:r>
            <a:endParaRPr lang="en-US" sz="2000" b="1" dirty="0"/>
          </a:p>
          <a:p>
            <a:pPr lvl="2">
              <a:lnSpc>
                <a:spcPct val="90000"/>
              </a:lnSpc>
              <a:spcBef>
                <a:spcPct val="50000"/>
              </a:spcBef>
              <a:buClr>
                <a:srgbClr val="0028A1"/>
              </a:buClr>
              <a:buSzPct val="120000"/>
            </a:pPr>
            <a:r>
              <a:rPr lang="en-US" sz="2000" b="1" dirty="0"/>
              <a:t> + Rider </a:t>
            </a:r>
            <a:r>
              <a:rPr lang="en-US" sz="2000" b="1" dirty="0" smtClean="0"/>
              <a:t>RECON Charge</a:t>
            </a:r>
            <a:endParaRPr lang="en-US" sz="2000" b="1" dirty="0"/>
          </a:p>
          <a:p>
            <a:pPr lvl="2">
              <a:lnSpc>
                <a:spcPct val="90000"/>
              </a:lnSpc>
              <a:spcBef>
                <a:spcPct val="50000"/>
              </a:spcBef>
              <a:buClr>
                <a:srgbClr val="0028A1"/>
              </a:buClr>
              <a:buSzPct val="120000"/>
            </a:pPr>
            <a:r>
              <a:rPr lang="en-US" sz="2000" b="1" dirty="0"/>
              <a:t> + Rider </a:t>
            </a:r>
            <a:r>
              <a:rPr lang="en-US" sz="2000" b="1" dirty="0" smtClean="0"/>
              <a:t>RTO Charge</a:t>
            </a:r>
            <a:endParaRPr lang="en-US" sz="2000" b="1" dirty="0"/>
          </a:p>
          <a:p>
            <a:pPr lvl="2">
              <a:lnSpc>
                <a:spcPct val="90000"/>
              </a:lnSpc>
              <a:spcBef>
                <a:spcPct val="50000"/>
              </a:spcBef>
              <a:buClr>
                <a:srgbClr val="0028A1"/>
              </a:buClr>
              <a:buSzPct val="120000"/>
            </a:pPr>
            <a:r>
              <a:rPr lang="en-US" sz="2000" b="1" dirty="0"/>
              <a:t> </a:t>
            </a:r>
          </a:p>
          <a:p>
            <a:pPr>
              <a:lnSpc>
                <a:spcPct val="90000"/>
              </a:lnSpc>
              <a:spcBef>
                <a:spcPct val="50000"/>
              </a:spcBef>
              <a:buClr>
                <a:srgbClr val="0028A1"/>
              </a:buClr>
              <a:buSzPct val="120000"/>
            </a:pPr>
            <a:r>
              <a:rPr lang="en-US" sz="2000" b="1" dirty="0"/>
              <a:t>vs.</a:t>
            </a:r>
          </a:p>
          <a:p>
            <a:pPr>
              <a:lnSpc>
                <a:spcPct val="90000"/>
              </a:lnSpc>
              <a:spcBef>
                <a:spcPct val="50000"/>
              </a:spcBef>
              <a:buClr>
                <a:srgbClr val="0028A1"/>
              </a:buClr>
              <a:buSzPct val="120000"/>
            </a:pPr>
            <a:r>
              <a:rPr lang="en-US" sz="2000" b="1" dirty="0"/>
              <a:t>	The </a:t>
            </a:r>
            <a:r>
              <a:rPr lang="en-US" sz="2000" b="1" dirty="0" smtClean="0"/>
              <a:t>CRES Provider’s </a:t>
            </a:r>
            <a:r>
              <a:rPr lang="en-US" sz="2000" b="1" dirty="0"/>
              <a:t>price for electricity</a:t>
            </a:r>
          </a:p>
          <a:p>
            <a:pPr>
              <a:lnSpc>
                <a:spcPct val="90000"/>
              </a:lnSpc>
              <a:spcBef>
                <a:spcPct val="50000"/>
              </a:spcBef>
              <a:buClr>
                <a:srgbClr val="0028A1"/>
              </a:buClr>
              <a:buSzPct val="120000"/>
            </a:pPr>
            <a:r>
              <a:rPr lang="en-US" sz="2000" b="1" i="1" dirty="0"/>
              <a:t>Note: Price To Compare varies based on load factor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56D28E5-9928-4460-8EEB-442D9988353F}" type="slidenum">
              <a:rPr lang="en-US"/>
              <a:pPr/>
              <a:t>33</a:t>
            </a:fld>
            <a:endParaRPr lang="en-US"/>
          </a:p>
        </p:txBody>
      </p:sp>
      <p:sp>
        <p:nvSpPr>
          <p:cNvPr id="130050" name="Rectangle 2"/>
          <p:cNvSpPr>
            <a:spLocks noGrp="1" noChangeArrowheads="1"/>
          </p:cNvSpPr>
          <p:nvPr>
            <p:ph type="title"/>
          </p:nvPr>
        </p:nvSpPr>
        <p:spPr>
          <a:xfrm>
            <a:off x="440422" y="226503"/>
            <a:ext cx="8229600" cy="914400"/>
          </a:xfrm>
        </p:spPr>
        <p:txBody>
          <a:bodyPr/>
          <a:lstStyle/>
          <a:p>
            <a:r>
              <a:rPr lang="en-US" dirty="0"/>
              <a:t>Load Factor</a:t>
            </a:r>
          </a:p>
        </p:txBody>
      </p:sp>
      <p:sp>
        <p:nvSpPr>
          <p:cNvPr id="130051" name="Rectangle 3"/>
          <p:cNvSpPr>
            <a:spLocks noChangeArrowheads="1"/>
          </p:cNvSpPr>
          <p:nvPr/>
        </p:nvSpPr>
        <p:spPr bwMode="auto">
          <a:xfrm>
            <a:off x="1143000" y="1524000"/>
            <a:ext cx="7772400" cy="4110038"/>
          </a:xfrm>
          <a:prstGeom prst="rect">
            <a:avLst/>
          </a:prstGeom>
          <a:noFill/>
          <a:ln w="12700">
            <a:noFill/>
            <a:miter lim="800000"/>
            <a:headEnd type="none" w="sm" len="sm"/>
            <a:tailEnd type="none" w="sm" len="sm"/>
          </a:ln>
          <a:effectLst/>
        </p:spPr>
        <p:txBody>
          <a:bodyPr>
            <a:spAutoFit/>
          </a:bodyPr>
          <a:lstStyle/>
          <a:p>
            <a:pPr>
              <a:spcBef>
                <a:spcPct val="50000"/>
              </a:spcBef>
              <a:buClr>
                <a:srgbClr val="0028A1"/>
              </a:buClr>
              <a:buSzPct val="120000"/>
            </a:pPr>
            <a:r>
              <a:rPr lang="en-US" sz="2400" u="sng"/>
              <a:t>Load Factor:</a:t>
            </a:r>
          </a:p>
          <a:p>
            <a:pPr>
              <a:spcBef>
                <a:spcPct val="50000"/>
              </a:spcBef>
              <a:buClr>
                <a:srgbClr val="0028A1"/>
              </a:buClr>
              <a:buSzPct val="120000"/>
            </a:pPr>
            <a:r>
              <a:rPr lang="en-US" sz="2400"/>
              <a:t>kWh used during the month </a:t>
            </a:r>
          </a:p>
          <a:p>
            <a:pPr>
              <a:spcBef>
                <a:spcPct val="50000"/>
              </a:spcBef>
              <a:buClr>
                <a:srgbClr val="0028A1"/>
              </a:buClr>
              <a:buSzPct val="120000"/>
            </a:pPr>
            <a:r>
              <a:rPr lang="en-US" sz="2400"/>
              <a:t>divided by</a:t>
            </a:r>
          </a:p>
          <a:p>
            <a:pPr>
              <a:spcBef>
                <a:spcPct val="50000"/>
              </a:spcBef>
              <a:buClr>
                <a:srgbClr val="0028A1"/>
              </a:buClr>
              <a:buSzPct val="120000"/>
            </a:pPr>
            <a:r>
              <a:rPr lang="en-US" sz="2400"/>
              <a:t>hours in the month x monthly demand</a:t>
            </a:r>
          </a:p>
          <a:p>
            <a:pPr>
              <a:spcBef>
                <a:spcPct val="50000"/>
              </a:spcBef>
              <a:buClr>
                <a:srgbClr val="0028A1"/>
              </a:buClr>
              <a:buSzPct val="120000"/>
            </a:pPr>
            <a:endParaRPr lang="en-US" sz="2400"/>
          </a:p>
          <a:p>
            <a:pPr>
              <a:spcBef>
                <a:spcPct val="50000"/>
              </a:spcBef>
              <a:buClr>
                <a:srgbClr val="0028A1"/>
              </a:buClr>
              <a:buSzPct val="120000"/>
            </a:pPr>
            <a:r>
              <a:rPr lang="en-US" sz="2400" u="sng"/>
              <a:t>Impact:</a:t>
            </a:r>
          </a:p>
          <a:p>
            <a:pPr lvl="1">
              <a:spcBef>
                <a:spcPct val="50000"/>
              </a:spcBef>
              <a:buClr>
                <a:srgbClr val="0028A1"/>
              </a:buClr>
              <a:buFontTx/>
              <a:buChar char="&gt;"/>
            </a:pPr>
            <a:r>
              <a:rPr lang="en-US" sz="2000">
                <a:latin typeface="Officina Sans OS ITC TT" pitchFamily="2" charset="0"/>
              </a:rPr>
              <a:t> </a:t>
            </a:r>
            <a:r>
              <a:rPr lang="en-US" sz="2000"/>
              <a:t>The higher the load factor, the lower the rate per kWh</a:t>
            </a:r>
          </a:p>
          <a:p>
            <a:pPr lvl="1">
              <a:spcBef>
                <a:spcPct val="50000"/>
              </a:spcBef>
              <a:buClr>
                <a:srgbClr val="0028A1"/>
              </a:buClr>
              <a:buFontTx/>
              <a:buChar char="&gt;"/>
            </a:pPr>
            <a:r>
              <a:rPr lang="en-US" sz="2000"/>
              <a:t> The lower the load factor, the higher the rate per kWh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42F55CF-56B9-4D41-8F28-3C18C32E8720}" type="slidenum">
              <a:rPr lang="en-US"/>
              <a:pPr/>
              <a:t>34</a:t>
            </a:fld>
            <a:endParaRPr lang="en-US"/>
          </a:p>
        </p:txBody>
      </p:sp>
      <p:sp>
        <p:nvSpPr>
          <p:cNvPr id="131074" name="Rectangle 2"/>
          <p:cNvSpPr>
            <a:spLocks noGrp="1" noChangeArrowheads="1"/>
          </p:cNvSpPr>
          <p:nvPr>
            <p:ph type="title"/>
          </p:nvPr>
        </p:nvSpPr>
        <p:spPr>
          <a:xfrm>
            <a:off x="440422" y="201336"/>
            <a:ext cx="8229600" cy="914400"/>
          </a:xfrm>
        </p:spPr>
        <p:txBody>
          <a:bodyPr/>
          <a:lstStyle/>
          <a:p>
            <a:r>
              <a:rPr lang="en-US" dirty="0"/>
              <a:t>Price To Compare Calculation</a:t>
            </a:r>
          </a:p>
        </p:txBody>
      </p:sp>
      <p:graphicFrame>
        <p:nvGraphicFramePr>
          <p:cNvPr id="131075" name="Object 3"/>
          <p:cNvGraphicFramePr>
            <a:graphicFrameLocks noChangeAspect="1"/>
          </p:cNvGraphicFramePr>
          <p:nvPr>
            <p:extLst>
              <p:ext uri="{D42A27DB-BD31-4B8C-83A1-F6EECF244321}">
                <p14:modId xmlns:p14="http://schemas.microsoft.com/office/powerpoint/2010/main" val="2043049133"/>
              </p:ext>
            </p:extLst>
          </p:nvPr>
        </p:nvGraphicFramePr>
        <p:xfrm>
          <a:off x="538163" y="1477730"/>
          <a:ext cx="8220075" cy="4498975"/>
        </p:xfrm>
        <a:graphic>
          <a:graphicData uri="http://schemas.openxmlformats.org/presentationml/2006/ole">
            <mc:AlternateContent xmlns:mc="http://schemas.openxmlformats.org/markup-compatibility/2006">
              <mc:Choice xmlns:v="urn:schemas-microsoft-com:vml" Requires="v">
                <p:oleObj spid="_x0000_s1058" name="Worksheet" r:id="rId4" imgW="4962620" imgH="2762345" progId="Excel.Sheet.8">
                  <p:embed/>
                </p:oleObj>
              </mc:Choice>
              <mc:Fallback>
                <p:oleObj name="Worksheet" r:id="rId4" imgW="4962620" imgH="2762345" progId="Excel.Sheet.8">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1477730"/>
                        <a:ext cx="8220075" cy="4498975"/>
                      </a:xfrm>
                      <a:prstGeom prst="rect">
                        <a:avLst/>
                      </a:prstGeom>
                      <a:solidFill>
                        <a:schemeClr val="bg1"/>
                      </a:solidFill>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42F55CF-56B9-4D41-8F28-3C18C32E8720}" type="slidenum">
              <a:rPr lang="en-US"/>
              <a:pPr/>
              <a:t>35</a:t>
            </a:fld>
            <a:endParaRPr lang="en-US"/>
          </a:p>
        </p:txBody>
      </p:sp>
      <p:sp>
        <p:nvSpPr>
          <p:cNvPr id="131074" name="Rectangle 2"/>
          <p:cNvSpPr>
            <a:spLocks noGrp="1" noChangeArrowheads="1"/>
          </p:cNvSpPr>
          <p:nvPr>
            <p:ph type="title"/>
          </p:nvPr>
        </p:nvSpPr>
        <p:spPr>
          <a:xfrm>
            <a:off x="423645" y="209725"/>
            <a:ext cx="8229600" cy="914400"/>
          </a:xfrm>
        </p:spPr>
        <p:txBody>
          <a:bodyPr/>
          <a:lstStyle/>
          <a:p>
            <a:r>
              <a:rPr lang="en-US" dirty="0"/>
              <a:t>Price To Compare Calculation</a:t>
            </a:r>
          </a:p>
        </p:txBody>
      </p:sp>
      <p:graphicFrame>
        <p:nvGraphicFramePr>
          <p:cNvPr id="131075" name="Object 3"/>
          <p:cNvGraphicFramePr>
            <a:graphicFrameLocks noChangeAspect="1"/>
          </p:cNvGraphicFramePr>
          <p:nvPr>
            <p:extLst>
              <p:ext uri="{D42A27DB-BD31-4B8C-83A1-F6EECF244321}">
                <p14:modId xmlns:p14="http://schemas.microsoft.com/office/powerpoint/2010/main" val="2043049133"/>
              </p:ext>
            </p:extLst>
          </p:nvPr>
        </p:nvGraphicFramePr>
        <p:xfrm>
          <a:off x="538163" y="1477730"/>
          <a:ext cx="8220075" cy="4498975"/>
        </p:xfrm>
        <a:graphic>
          <a:graphicData uri="http://schemas.openxmlformats.org/presentationml/2006/ole">
            <mc:AlternateContent xmlns:mc="http://schemas.openxmlformats.org/markup-compatibility/2006">
              <mc:Choice xmlns:v="urn:schemas-microsoft-com:vml" Requires="v">
                <p:oleObj spid="_x0000_s121860" name="Worksheet" r:id="rId4" imgW="4962620" imgH="2762345" progId="Excel.Sheet.8">
                  <p:embed/>
                </p:oleObj>
              </mc:Choice>
              <mc:Fallback>
                <p:oleObj name="Worksheet" r:id="rId4" imgW="4962620" imgH="2762345"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1477730"/>
                        <a:ext cx="8220075" cy="4498975"/>
                      </a:xfrm>
                      <a:prstGeom prst="rect">
                        <a:avLst/>
                      </a:prstGeom>
                      <a:solidFill>
                        <a:schemeClr val="bg1"/>
                      </a:solidFill>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F9630068-AEA2-4260-A69F-6C2DB0DAC312}" type="slidenum">
              <a:rPr lang="en-US"/>
              <a:pPr/>
              <a:t>36</a:t>
            </a:fld>
            <a:endParaRPr lang="en-US"/>
          </a:p>
        </p:txBody>
      </p:sp>
      <p:sp>
        <p:nvSpPr>
          <p:cNvPr id="133122" name="Rectangle 2"/>
          <p:cNvSpPr>
            <a:spLocks noGrp="1" noChangeArrowheads="1"/>
          </p:cNvSpPr>
          <p:nvPr>
            <p:ph type="title"/>
          </p:nvPr>
        </p:nvSpPr>
        <p:spPr>
          <a:xfrm>
            <a:off x="448811" y="243281"/>
            <a:ext cx="8229600" cy="914400"/>
          </a:xfrm>
        </p:spPr>
        <p:txBody>
          <a:bodyPr/>
          <a:lstStyle/>
          <a:p>
            <a:r>
              <a:rPr lang="en-US" dirty="0"/>
              <a:t>Recommendations</a:t>
            </a:r>
          </a:p>
        </p:txBody>
      </p:sp>
      <p:sp>
        <p:nvSpPr>
          <p:cNvPr id="133123" name="Rectangle 3"/>
          <p:cNvSpPr>
            <a:spLocks noChangeArrowheads="1"/>
          </p:cNvSpPr>
          <p:nvPr/>
        </p:nvSpPr>
        <p:spPr bwMode="auto">
          <a:xfrm>
            <a:off x="1066800" y="1981200"/>
            <a:ext cx="7772400" cy="2282825"/>
          </a:xfrm>
          <a:prstGeom prst="rect">
            <a:avLst/>
          </a:prstGeom>
          <a:noFill/>
          <a:ln w="12700">
            <a:noFill/>
            <a:miter lim="800000"/>
            <a:headEnd type="none" w="sm" len="sm"/>
            <a:tailEnd type="none" w="sm" len="sm"/>
          </a:ln>
          <a:effectLst/>
        </p:spPr>
        <p:txBody>
          <a:bodyPr>
            <a:spAutoFit/>
          </a:bodyPr>
          <a:lstStyle/>
          <a:p>
            <a:pPr>
              <a:spcBef>
                <a:spcPct val="50000"/>
              </a:spcBef>
              <a:buClr>
                <a:srgbClr val="0028A1"/>
              </a:buClr>
              <a:buSzPct val="120000"/>
            </a:pPr>
            <a:r>
              <a:rPr lang="en-US" sz="2400"/>
              <a:t>Use twelve months of demand and energy to develop an “average annual price to compare” for the best price comparison</a:t>
            </a:r>
          </a:p>
          <a:p>
            <a:pPr>
              <a:spcBef>
                <a:spcPct val="50000"/>
              </a:spcBef>
              <a:buClr>
                <a:srgbClr val="0028A1"/>
              </a:buClr>
              <a:buSzPct val="120000"/>
              <a:buFontTx/>
              <a:buChar char="•"/>
            </a:pPr>
            <a:endParaRPr lang="en-US" sz="2400"/>
          </a:p>
          <a:p>
            <a:pPr>
              <a:spcBef>
                <a:spcPct val="50000"/>
              </a:spcBef>
              <a:buClr>
                <a:srgbClr val="0028A1"/>
              </a:buClr>
              <a:buSzPct val="120000"/>
            </a:pPr>
            <a:r>
              <a:rPr lang="en-US" sz="2400"/>
              <a:t>Compare competing offers using the same usage data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A0639C4-DFF4-4D1B-8019-006E0FEE99A1}" type="slidenum">
              <a:rPr lang="en-US"/>
              <a:pPr/>
              <a:t>37</a:t>
            </a:fld>
            <a:endParaRPr lang="en-US"/>
          </a:p>
        </p:txBody>
      </p:sp>
      <p:sp>
        <p:nvSpPr>
          <p:cNvPr id="134146" name="Rectangle 2"/>
          <p:cNvSpPr>
            <a:spLocks noGrp="1" noChangeArrowheads="1"/>
          </p:cNvSpPr>
          <p:nvPr>
            <p:ph type="title"/>
          </p:nvPr>
        </p:nvSpPr>
        <p:spPr>
          <a:xfrm>
            <a:off x="1210811" y="116747"/>
            <a:ext cx="7715250" cy="915099"/>
          </a:xfrm>
        </p:spPr>
        <p:txBody>
          <a:bodyPr/>
          <a:lstStyle/>
          <a:p>
            <a:r>
              <a:rPr lang="en-US" sz="3200" dirty="0"/>
              <a:t>Annual Price To Compare (Example)</a:t>
            </a:r>
          </a:p>
        </p:txBody>
      </p:sp>
      <p:graphicFrame>
        <p:nvGraphicFramePr>
          <p:cNvPr id="134147" name="Object 3"/>
          <p:cNvGraphicFramePr>
            <a:graphicFrameLocks noChangeAspect="1"/>
          </p:cNvGraphicFramePr>
          <p:nvPr/>
        </p:nvGraphicFramePr>
        <p:xfrm>
          <a:off x="457200" y="1868488"/>
          <a:ext cx="8245475" cy="3176587"/>
        </p:xfrm>
        <a:graphic>
          <a:graphicData uri="http://schemas.openxmlformats.org/presentationml/2006/ole">
            <mc:AlternateContent xmlns:mc="http://schemas.openxmlformats.org/markup-compatibility/2006">
              <mc:Choice xmlns:v="urn:schemas-microsoft-com:vml" Requires="v">
                <p:oleObj spid="_x0000_s3106" name="Worksheet" r:id="rId4" imgW="7648456" imgH="2924366" progId="Excel.Sheet.8">
                  <p:embed/>
                </p:oleObj>
              </mc:Choice>
              <mc:Fallback>
                <p:oleObj name="Worksheet" r:id="rId4" imgW="7648456" imgH="2924366" progId="Excel.Sheet.8">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68488"/>
                        <a:ext cx="8245475" cy="3176587"/>
                      </a:xfrm>
                      <a:prstGeom prst="rect">
                        <a:avLst/>
                      </a:prstGeom>
                      <a:solidFill>
                        <a:schemeClr val="bg1"/>
                      </a:solidFill>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1412AD8-AFB2-41F2-935E-3D50AFF974EC}" type="slidenum">
              <a:rPr lang="en-US"/>
              <a:pPr/>
              <a:t>38</a:t>
            </a:fld>
            <a:endParaRPr lang="en-US"/>
          </a:p>
        </p:txBody>
      </p:sp>
      <p:sp>
        <p:nvSpPr>
          <p:cNvPr id="141314" name="Rectangle 2"/>
          <p:cNvSpPr>
            <a:spLocks noGrp="1" noChangeArrowheads="1"/>
          </p:cNvSpPr>
          <p:nvPr>
            <p:ph type="title"/>
          </p:nvPr>
        </p:nvSpPr>
        <p:spPr>
          <a:xfrm>
            <a:off x="406866" y="125835"/>
            <a:ext cx="8229600" cy="914400"/>
          </a:xfrm>
        </p:spPr>
        <p:txBody>
          <a:bodyPr/>
          <a:lstStyle/>
          <a:p>
            <a:r>
              <a:rPr lang="en-US" sz="3400" dirty="0" smtClean="0"/>
              <a:t>Duke Energy Ohio Tariffs</a:t>
            </a:r>
            <a:endParaRPr lang="en-US" sz="3400" dirty="0"/>
          </a:p>
        </p:txBody>
      </p:sp>
      <p:sp>
        <p:nvSpPr>
          <p:cNvPr id="141315" name="Rectangle 3"/>
          <p:cNvSpPr>
            <a:spLocks noGrp="1" noChangeArrowheads="1"/>
          </p:cNvSpPr>
          <p:nvPr>
            <p:ph type="body" idx="1"/>
          </p:nvPr>
        </p:nvSpPr>
        <p:spPr>
          <a:xfrm>
            <a:off x="1219200" y="2286000"/>
            <a:ext cx="7391400" cy="3770851"/>
          </a:xfrm>
        </p:spPr>
        <p:txBody>
          <a:bodyPr/>
          <a:lstStyle/>
          <a:p>
            <a:r>
              <a:rPr lang="en-US" sz="3200" dirty="0" smtClean="0"/>
              <a:t>DE OH’s </a:t>
            </a:r>
            <a:r>
              <a:rPr lang="en-US" sz="3200" dirty="0"/>
              <a:t>tariffs can be found online at:</a:t>
            </a:r>
          </a:p>
          <a:p>
            <a:pPr>
              <a:buFont typeface="Wingdings" pitchFamily="2" charset="2"/>
              <a:buNone/>
            </a:pPr>
            <a:endParaRPr lang="en-US" sz="3200" dirty="0"/>
          </a:p>
          <a:p>
            <a:pPr>
              <a:buFont typeface="Wingdings" pitchFamily="2" charset="2"/>
              <a:buNone/>
            </a:pPr>
            <a:r>
              <a:rPr lang="en-US" sz="3200" dirty="0"/>
              <a:t>		www.duke-energy.com</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noFill/>
        </p:spPr>
        <p:txBody>
          <a:bodyPr/>
          <a:lstStyle/>
          <a:p>
            <a:fld id="{35F92D3F-1ED0-476C-A001-C51332279739}" type="slidenum">
              <a:rPr lang="en-US" smtClean="0"/>
              <a:pPr/>
              <a:t>39</a:t>
            </a:fld>
            <a:endParaRPr lang="en-US" smtClean="0"/>
          </a:p>
        </p:txBody>
      </p:sp>
      <p:sp>
        <p:nvSpPr>
          <p:cNvPr id="51203" name="Rectangle 2"/>
          <p:cNvSpPr>
            <a:spLocks noGrp="1" noChangeArrowheads="1"/>
          </p:cNvSpPr>
          <p:nvPr>
            <p:ph type="title"/>
          </p:nvPr>
        </p:nvSpPr>
        <p:spPr>
          <a:xfrm>
            <a:off x="423863" y="196850"/>
            <a:ext cx="8229600" cy="914400"/>
          </a:xfrm>
        </p:spPr>
        <p:txBody>
          <a:bodyPr/>
          <a:lstStyle/>
          <a:p>
            <a:pPr eaLnBrk="1" hangingPunct="1"/>
            <a:r>
              <a:rPr lang="en-US" dirty="0" smtClean="0"/>
              <a:t>DE OH Standard Service Offer</a:t>
            </a:r>
          </a:p>
        </p:txBody>
      </p:sp>
      <p:sp>
        <p:nvSpPr>
          <p:cNvPr id="51204" name="Text Box 3"/>
          <p:cNvSpPr txBox="1">
            <a:spLocks noChangeArrowheads="1"/>
          </p:cNvSpPr>
          <p:nvPr/>
        </p:nvSpPr>
        <p:spPr bwMode="auto">
          <a:xfrm>
            <a:off x="3276600" y="2819400"/>
            <a:ext cx="2895600" cy="762000"/>
          </a:xfrm>
          <a:prstGeom prst="rect">
            <a:avLst/>
          </a:prstGeom>
          <a:noFill/>
          <a:ln w="9525">
            <a:noFill/>
            <a:miter lim="800000"/>
            <a:headEnd/>
            <a:tailEnd/>
          </a:ln>
        </p:spPr>
        <p:txBody>
          <a:bodyPr>
            <a:spAutoFit/>
          </a:bodyPr>
          <a:lstStyle/>
          <a:p>
            <a:pPr eaLnBrk="1" hangingPunct="1">
              <a:spcBef>
                <a:spcPct val="50000"/>
              </a:spcBef>
            </a:pPr>
            <a:r>
              <a:rPr lang="en-US" sz="4400"/>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z="1050" smtClean="0"/>
              <a:pPr/>
              <a:t>4</a:t>
            </a:fld>
            <a:endParaRPr lang="en-US" sz="1050" dirty="0" smtClean="0"/>
          </a:p>
        </p:txBody>
      </p:sp>
      <p:sp>
        <p:nvSpPr>
          <p:cNvPr id="9219" name="Rectangle 2"/>
          <p:cNvSpPr>
            <a:spLocks noGrp="1" noChangeArrowheads="1"/>
          </p:cNvSpPr>
          <p:nvPr>
            <p:ph type="title"/>
          </p:nvPr>
        </p:nvSpPr>
        <p:spPr>
          <a:xfrm>
            <a:off x="387713" y="275227"/>
            <a:ext cx="8229600" cy="914400"/>
          </a:xfrm>
        </p:spPr>
        <p:txBody>
          <a:bodyPr/>
          <a:lstStyle/>
          <a:p>
            <a:pPr eaLnBrk="1" hangingPunct="1"/>
            <a:r>
              <a:rPr lang="en-US" dirty="0" smtClean="0"/>
              <a:t>ELECTRIC SECURITY PLAN OVERVIEW</a:t>
            </a:r>
          </a:p>
        </p:txBody>
      </p:sp>
      <p:sp>
        <p:nvSpPr>
          <p:cNvPr id="9220" name="Rectangle 3"/>
          <p:cNvSpPr>
            <a:spLocks noGrp="1" noChangeArrowheads="1"/>
          </p:cNvSpPr>
          <p:nvPr>
            <p:ph type="body" idx="1"/>
          </p:nvPr>
        </p:nvSpPr>
        <p:spPr>
          <a:xfrm>
            <a:off x="531813" y="992776"/>
            <a:ext cx="7561262" cy="5708469"/>
          </a:xfrm>
        </p:spPr>
        <p:txBody>
          <a:bodyPr/>
          <a:lstStyle/>
          <a:p>
            <a:pPr marL="533400" indent="-533400" eaLnBrk="1" hangingPunct="1">
              <a:lnSpc>
                <a:spcPct val="90000"/>
              </a:lnSpc>
            </a:pPr>
            <a:r>
              <a:rPr lang="en-US" dirty="0" smtClean="0"/>
              <a:t>Major rate provisions of the new ESP include:</a:t>
            </a:r>
          </a:p>
          <a:p>
            <a:pPr marL="971550" lvl="1" indent="-533400" eaLnBrk="1" hangingPunct="1">
              <a:lnSpc>
                <a:spcPct val="90000"/>
              </a:lnSpc>
            </a:pPr>
            <a:r>
              <a:rPr lang="en-US" dirty="0" smtClean="0"/>
              <a:t>Retail generation Standard Service Offer load to be procured through an auction.  The cost of this auction-procured load will be recovered through Riders RC and RE.  True-ups addressed through Rider SCR.</a:t>
            </a:r>
          </a:p>
          <a:p>
            <a:pPr marL="971550" lvl="1" indent="-533400" eaLnBrk="1" hangingPunct="1">
              <a:lnSpc>
                <a:spcPct val="90000"/>
              </a:lnSpc>
            </a:pPr>
            <a:r>
              <a:rPr lang="en-US" dirty="0" smtClean="0"/>
              <a:t>DE OH will move its legacy generation plants to a non-regulated affiliate by 12/31/14.</a:t>
            </a:r>
          </a:p>
          <a:p>
            <a:pPr marL="971550" lvl="1" indent="-533400" eaLnBrk="1" hangingPunct="1">
              <a:lnSpc>
                <a:spcPct val="90000"/>
              </a:lnSpc>
            </a:pPr>
            <a:r>
              <a:rPr lang="en-US" dirty="0" smtClean="0"/>
              <a:t>DE OH will collect $110 million per year for three years through a new non-</a:t>
            </a:r>
            <a:r>
              <a:rPr lang="en-US" dirty="0" err="1" smtClean="0"/>
              <a:t>bypassable</a:t>
            </a:r>
            <a:r>
              <a:rPr lang="en-US" dirty="0" smtClean="0"/>
              <a:t> charge (Rider ESSC).</a:t>
            </a:r>
          </a:p>
          <a:p>
            <a:pPr marL="971550" lvl="1" indent="-533400" eaLnBrk="1" hangingPunct="1">
              <a:lnSpc>
                <a:spcPct val="90000"/>
              </a:lnSpc>
            </a:pPr>
            <a:r>
              <a:rPr lang="en-US" dirty="0" smtClean="0"/>
              <a:t>All previous generation-related charges terminated after December 31, 2011 (base generation, FPP, AAC, SRT, CD, shopping credit).</a:t>
            </a:r>
          </a:p>
          <a:p>
            <a:pPr marL="533400" indent="-533400" eaLnBrk="1" hangingPunct="1">
              <a:lnSpc>
                <a:spcPct val="90000"/>
              </a:lnSpc>
            </a:pPr>
            <a:endParaRPr lang="en-US" dirty="0" smtClean="0"/>
          </a:p>
          <a:p>
            <a:pPr marL="533400" indent="-533400"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76275"/>
            <a:ext cx="7772400" cy="6181725"/>
          </a:xfrm>
        </p:spPr>
        <p:txBody>
          <a:bodyPr anchor="ctr"/>
          <a:lstStyle/>
          <a:p>
            <a:pPr algn="ctr">
              <a:defRPr/>
            </a:pPr>
            <a:r>
              <a:rPr lang="en-US" dirty="0" smtClean="0"/>
              <a:t>AUCTION schedule</a:t>
            </a:r>
            <a:endParaRPr lang="en-US" dirty="0"/>
          </a:p>
        </p:txBody>
      </p:sp>
      <p:sp>
        <p:nvSpPr>
          <p:cNvPr id="33795" name="TextBox 5"/>
          <p:cNvSpPr txBox="1">
            <a:spLocks noChangeArrowheads="1"/>
          </p:cNvSpPr>
          <p:nvPr/>
        </p:nvSpPr>
        <p:spPr bwMode="auto">
          <a:xfrm>
            <a:off x="8537575" y="6488113"/>
            <a:ext cx="606425" cy="246221"/>
          </a:xfrm>
          <a:prstGeom prst="rect">
            <a:avLst/>
          </a:prstGeom>
          <a:noFill/>
          <a:ln w="9525">
            <a:noFill/>
            <a:miter lim="800000"/>
            <a:headEnd/>
            <a:tailEnd/>
          </a:ln>
        </p:spPr>
        <p:txBody>
          <a:bodyPr>
            <a:spAutoFit/>
          </a:bodyPr>
          <a:lstStyle/>
          <a:p>
            <a:fld id="{41090496-16C5-4F5E-913C-A8C640EF4BC2}" type="slidenum">
              <a:rPr lang="en-US" sz="1000"/>
              <a:pPr/>
              <a:t>5</a:t>
            </a:fld>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38125" y="188913"/>
            <a:ext cx="8686800" cy="703262"/>
          </a:xfrm>
        </p:spPr>
        <p:txBody>
          <a:bodyPr anchor="ctr"/>
          <a:lstStyle/>
          <a:p>
            <a:r>
              <a:rPr lang="en-US" smtClean="0"/>
              <a:t>Details of Auction</a:t>
            </a:r>
          </a:p>
        </p:txBody>
      </p:sp>
      <p:sp>
        <p:nvSpPr>
          <p:cNvPr id="31747" name="Content Placeholder 2"/>
          <p:cNvSpPr>
            <a:spLocks noGrp="1"/>
          </p:cNvSpPr>
          <p:nvPr>
            <p:ph idx="1"/>
          </p:nvPr>
        </p:nvSpPr>
        <p:spPr>
          <a:xfrm>
            <a:off x="157163" y="1038036"/>
            <a:ext cx="8686800" cy="5345986"/>
          </a:xfrm>
        </p:spPr>
        <p:txBody>
          <a:bodyPr/>
          <a:lstStyle/>
          <a:p>
            <a:r>
              <a:rPr lang="en-US" dirty="0" smtClean="0"/>
              <a:t>First auction held on December 14, 2011.</a:t>
            </a:r>
          </a:p>
          <a:p>
            <a:pPr lvl="1"/>
            <a:r>
              <a:rPr lang="en-US" dirty="0" smtClean="0"/>
              <a:t>Three products:</a:t>
            </a:r>
          </a:p>
          <a:p>
            <a:pPr lvl="2"/>
            <a:r>
              <a:rPr lang="en-US" dirty="0" smtClean="0"/>
              <a:t>January 2012 – May 2013</a:t>
            </a:r>
          </a:p>
          <a:p>
            <a:pPr lvl="2"/>
            <a:r>
              <a:rPr lang="en-US" dirty="0" smtClean="0"/>
              <a:t>January 2012 – May 2014</a:t>
            </a:r>
          </a:p>
          <a:p>
            <a:pPr lvl="2"/>
            <a:r>
              <a:rPr lang="en-US" dirty="0" smtClean="0"/>
              <a:t>January 2012 – May 2015</a:t>
            </a:r>
          </a:p>
          <a:p>
            <a:r>
              <a:rPr lang="en-US" dirty="0" smtClean="0"/>
              <a:t>Descending-price clock auction</a:t>
            </a:r>
          </a:p>
          <a:p>
            <a:r>
              <a:rPr lang="en-US" dirty="0" smtClean="0"/>
              <a:t>Charles River Associates was the auction manager.  Boston Pacific monitored for the PUCO.</a:t>
            </a:r>
          </a:p>
          <a:p>
            <a:r>
              <a:rPr lang="en-US" dirty="0" smtClean="0"/>
              <a:t>Auction was for capacity and energy.</a:t>
            </a:r>
          </a:p>
          <a:p>
            <a:r>
              <a:rPr lang="en-US" dirty="0" smtClean="0"/>
              <a:t>Blended auction price was $52.68 per </a:t>
            </a:r>
            <a:r>
              <a:rPr lang="en-US" dirty="0" err="1" smtClean="0"/>
              <a:t>MWh</a:t>
            </a:r>
            <a:r>
              <a:rPr lang="en-US" dirty="0" smtClean="0"/>
              <a:t> for the January 2012 through May 2013 delivery period.</a:t>
            </a:r>
          </a:p>
          <a:p>
            <a:endParaRPr lang="en-US" dirty="0" smtClean="0"/>
          </a:p>
        </p:txBody>
      </p:sp>
      <p:sp>
        <p:nvSpPr>
          <p:cNvPr id="31748" name="TextBox 4"/>
          <p:cNvSpPr txBox="1">
            <a:spLocks noChangeArrowheads="1"/>
          </p:cNvSpPr>
          <p:nvPr/>
        </p:nvSpPr>
        <p:spPr bwMode="auto">
          <a:xfrm>
            <a:off x="8537575" y="6488113"/>
            <a:ext cx="606425" cy="246221"/>
          </a:xfrm>
          <a:prstGeom prst="rect">
            <a:avLst/>
          </a:prstGeom>
          <a:noFill/>
          <a:ln w="9525">
            <a:noFill/>
            <a:miter lim="800000"/>
            <a:headEnd/>
            <a:tailEnd/>
          </a:ln>
        </p:spPr>
        <p:txBody>
          <a:bodyPr>
            <a:spAutoFit/>
          </a:bodyPr>
          <a:lstStyle/>
          <a:p>
            <a:fld id="{B5B439C3-8B08-45D5-8E2E-C4DC289FE466}" type="slidenum">
              <a:rPr lang="en-US" sz="1000"/>
              <a:pPr/>
              <a:t>6</a:t>
            </a:fld>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38125" y="188913"/>
            <a:ext cx="8686800" cy="703262"/>
          </a:xfrm>
        </p:spPr>
        <p:txBody>
          <a:bodyPr anchor="ctr"/>
          <a:lstStyle/>
          <a:p>
            <a:r>
              <a:rPr lang="en-US" dirty="0" smtClean="0"/>
              <a:t>Auction Schedule</a:t>
            </a:r>
          </a:p>
        </p:txBody>
      </p:sp>
      <p:sp>
        <p:nvSpPr>
          <p:cNvPr id="31748" name="TextBox 4"/>
          <p:cNvSpPr txBox="1">
            <a:spLocks noChangeArrowheads="1"/>
          </p:cNvSpPr>
          <p:nvPr/>
        </p:nvSpPr>
        <p:spPr bwMode="auto">
          <a:xfrm>
            <a:off x="8537575" y="6488113"/>
            <a:ext cx="606425" cy="246221"/>
          </a:xfrm>
          <a:prstGeom prst="rect">
            <a:avLst/>
          </a:prstGeom>
          <a:noFill/>
          <a:ln w="9525">
            <a:noFill/>
            <a:miter lim="800000"/>
            <a:headEnd/>
            <a:tailEnd/>
          </a:ln>
        </p:spPr>
        <p:txBody>
          <a:bodyPr>
            <a:spAutoFit/>
          </a:bodyPr>
          <a:lstStyle/>
          <a:p>
            <a:fld id="{B5B439C3-8B08-45D5-8E2E-C4DC289FE466}" type="slidenum">
              <a:rPr lang="en-US" sz="1000"/>
              <a:pPr/>
              <a:t>7</a:t>
            </a:fld>
            <a:endParaRPr lang="en-US" sz="1000" dirty="0"/>
          </a:p>
        </p:txBody>
      </p:sp>
      <p:pic>
        <p:nvPicPr>
          <p:cNvPr id="7171" name="Picture 3"/>
          <p:cNvPicPr>
            <a:picLocks noChangeAspect="1" noChangeArrowheads="1"/>
          </p:cNvPicPr>
          <p:nvPr/>
        </p:nvPicPr>
        <p:blipFill>
          <a:blip r:embed="rId3" cstate="print"/>
          <a:srcRect/>
          <a:stretch>
            <a:fillRect/>
          </a:stretch>
        </p:blipFill>
        <p:spPr bwMode="auto">
          <a:xfrm>
            <a:off x="1047821" y="1535185"/>
            <a:ext cx="6605123" cy="45426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90" y="967618"/>
            <a:ext cx="7772400" cy="5408015"/>
          </a:xfrm>
        </p:spPr>
        <p:txBody>
          <a:bodyPr anchor="ctr"/>
          <a:lstStyle/>
          <a:p>
            <a:pPr algn="ctr">
              <a:defRPr/>
            </a:pPr>
            <a:r>
              <a:rPr lang="en-US" dirty="0" smtClean="0"/>
              <a:t>2012 electric security plan</a:t>
            </a:r>
            <a:br>
              <a:rPr lang="en-US" dirty="0" smtClean="0"/>
            </a:br>
            <a:r>
              <a:rPr lang="en-US" dirty="0" smtClean="0"/>
              <a:t>Rate structure and impacts</a:t>
            </a:r>
            <a:endParaRPr lang="en-US" dirty="0"/>
          </a:p>
        </p:txBody>
      </p:sp>
      <p:sp>
        <p:nvSpPr>
          <p:cNvPr id="39939" name="Slide Number Placeholder 4"/>
          <p:cNvSpPr>
            <a:spLocks noGrp="1"/>
          </p:cNvSpPr>
          <p:nvPr>
            <p:ph type="sldNum" sz="quarter" idx="12"/>
          </p:nvPr>
        </p:nvSpPr>
        <p:spPr>
          <a:noFill/>
        </p:spPr>
        <p:txBody>
          <a:bodyPr/>
          <a:lstStyle/>
          <a:p>
            <a:fld id="{027F6431-B364-49DC-9EAD-15A14B065BEC}"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6ABC11B1-64F8-45FF-806E-4C40294DDDE4}" type="slidenum">
              <a:rPr lang="en-US" smtClean="0"/>
              <a:pPr/>
              <a:t>9</a:t>
            </a:fld>
            <a:endParaRPr lang="en-US" smtClean="0"/>
          </a:p>
        </p:txBody>
      </p:sp>
      <p:sp>
        <p:nvSpPr>
          <p:cNvPr id="10243" name="Rectangle 2"/>
          <p:cNvSpPr>
            <a:spLocks noGrp="1" noChangeArrowheads="1"/>
          </p:cNvSpPr>
          <p:nvPr>
            <p:ph type="title"/>
          </p:nvPr>
        </p:nvSpPr>
        <p:spPr>
          <a:xfrm>
            <a:off x="400050" y="163513"/>
            <a:ext cx="8229600" cy="914400"/>
          </a:xfrm>
        </p:spPr>
        <p:txBody>
          <a:bodyPr/>
          <a:lstStyle/>
          <a:p>
            <a:pPr eaLnBrk="1" hangingPunct="1"/>
            <a:r>
              <a:rPr lang="en-US" dirty="0" smtClean="0"/>
              <a:t>GENERATION RATES - 2012</a:t>
            </a:r>
          </a:p>
        </p:txBody>
      </p:sp>
      <p:sp>
        <p:nvSpPr>
          <p:cNvPr id="10244" name="Rectangle 3"/>
          <p:cNvSpPr>
            <a:spLocks noGrp="1" noChangeArrowheads="1"/>
          </p:cNvSpPr>
          <p:nvPr>
            <p:ph type="body" idx="1"/>
          </p:nvPr>
        </p:nvSpPr>
        <p:spPr>
          <a:xfrm>
            <a:off x="601663" y="947738"/>
            <a:ext cx="7772400" cy="5757862"/>
          </a:xfrm>
        </p:spPr>
        <p:txBody>
          <a:bodyPr/>
          <a:lstStyle/>
          <a:p>
            <a:pPr eaLnBrk="1" hangingPunct="1"/>
            <a:r>
              <a:rPr lang="en-US" sz="2400" dirty="0" smtClean="0"/>
              <a:t>The Price To Compare (</a:t>
            </a:r>
            <a:r>
              <a:rPr lang="en-US" sz="2400" dirty="0" err="1" smtClean="0"/>
              <a:t>bypassable</a:t>
            </a:r>
            <a:r>
              <a:rPr lang="en-US" sz="2400" dirty="0" smtClean="0"/>
              <a:t>) components of the ESP-SSO are:</a:t>
            </a:r>
          </a:p>
          <a:p>
            <a:pPr lvl="1" eaLnBrk="1" hangingPunct="1"/>
            <a:r>
              <a:rPr lang="en-US" sz="2200" dirty="0" smtClean="0"/>
              <a:t>Rider RC (Retail Capacity)</a:t>
            </a:r>
          </a:p>
          <a:p>
            <a:pPr lvl="1" eaLnBrk="1" hangingPunct="1"/>
            <a:r>
              <a:rPr lang="en-US" sz="2200" dirty="0" smtClean="0"/>
              <a:t>Rider RE (Retail Energy)</a:t>
            </a:r>
          </a:p>
          <a:p>
            <a:pPr lvl="1" eaLnBrk="1" hangingPunct="1"/>
            <a:r>
              <a:rPr lang="en-US" sz="2200" dirty="0" smtClean="0"/>
              <a:t>Rider SCR (Supplier Cost Reconciliation)</a:t>
            </a:r>
          </a:p>
          <a:p>
            <a:pPr lvl="1" eaLnBrk="1" hangingPunct="1"/>
            <a:r>
              <a:rPr lang="en-US" sz="2200" dirty="0" smtClean="0"/>
              <a:t>Rider AERR (Alternative Energy Recovery)</a:t>
            </a:r>
          </a:p>
          <a:p>
            <a:pPr lvl="1" eaLnBrk="1" hangingPunct="1"/>
            <a:r>
              <a:rPr lang="en-US" sz="2200" dirty="0" smtClean="0"/>
              <a:t>Rider RECON (Reconciliation Rider)</a:t>
            </a:r>
          </a:p>
          <a:p>
            <a:pPr lvl="1" eaLnBrk="1" hangingPunct="1"/>
            <a:r>
              <a:rPr lang="en-US" sz="2200" dirty="0" smtClean="0"/>
              <a:t>Rider RTO (Regional Transmission Organization)</a:t>
            </a:r>
          </a:p>
          <a:p>
            <a:pPr lvl="1" eaLnBrk="1" hangingPunct="1"/>
            <a:endParaRPr lang="en-US" sz="2200" dirty="0" smtClean="0"/>
          </a:p>
          <a:p>
            <a:pPr eaLnBrk="1" hangingPunct="1"/>
            <a:r>
              <a:rPr lang="en-US" sz="2400" dirty="0" smtClean="0"/>
              <a:t>Other Generation-related riders that are non-</a:t>
            </a:r>
            <a:r>
              <a:rPr lang="en-US" sz="2400" dirty="0" err="1" smtClean="0"/>
              <a:t>bypassable</a:t>
            </a:r>
            <a:r>
              <a:rPr lang="en-US" sz="2400" dirty="0" smtClean="0"/>
              <a:t>:</a:t>
            </a:r>
          </a:p>
          <a:p>
            <a:pPr lvl="1" eaLnBrk="1" hangingPunct="1"/>
            <a:r>
              <a:rPr lang="en-US" sz="2200" dirty="0" smtClean="0"/>
              <a:t>Rider ESSC (Electric Security Stabilization Charge)</a:t>
            </a:r>
          </a:p>
          <a:p>
            <a:pPr lvl="1" eaLnBrk="1" hangingPunct="1"/>
            <a:r>
              <a:rPr lang="en-US" sz="2200" dirty="0" smtClean="0"/>
              <a:t>Rider LFA (Load Factor Adjustment)</a:t>
            </a:r>
          </a:p>
          <a:p>
            <a:pPr lvl="1" eaLnBrk="1" hangingPunct="1"/>
            <a:r>
              <a:rPr lang="en-US" sz="2200" dirty="0" smtClean="0"/>
              <a:t>Rider UE-GEN* (Uncollectible Expense – Generation)</a:t>
            </a:r>
          </a:p>
          <a:p>
            <a:pPr eaLnBrk="1" hangingPunct="1">
              <a:buFont typeface="Wingdings" pitchFamily="2" charset="2"/>
              <a:buNone/>
            </a:pPr>
            <a:endParaRPr lang="en-US" sz="2200" dirty="0" smtClean="0"/>
          </a:p>
        </p:txBody>
      </p:sp>
      <p:sp>
        <p:nvSpPr>
          <p:cNvPr id="5" name="TextBox 4"/>
          <p:cNvSpPr txBox="1"/>
          <p:nvPr/>
        </p:nvSpPr>
        <p:spPr>
          <a:xfrm>
            <a:off x="2223083" y="6224631"/>
            <a:ext cx="4026716" cy="338554"/>
          </a:xfrm>
          <a:prstGeom prst="rect">
            <a:avLst/>
          </a:prstGeom>
          <a:noFill/>
        </p:spPr>
        <p:txBody>
          <a:bodyPr wrap="square" rtlCol="0">
            <a:spAutoFit/>
          </a:bodyPr>
          <a:lstStyle/>
          <a:p>
            <a:r>
              <a:rPr lang="en-US" sz="1600" dirty="0" smtClean="0"/>
              <a:t>* </a:t>
            </a:r>
            <a:r>
              <a:rPr lang="en-US" sz="1600" dirty="0" err="1" smtClean="0"/>
              <a:t>Bypassable</a:t>
            </a:r>
            <a:r>
              <a:rPr lang="en-US" sz="1600" dirty="0" smtClean="0"/>
              <a:t> if CRES opts out of PAR</a:t>
            </a:r>
            <a:endParaRPr lang="en-US" sz="16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_Handout">
  <a:themeElements>
    <a:clrScheme name="Template_Handout 13">
      <a:dk1>
        <a:srgbClr val="000000"/>
      </a:dk1>
      <a:lt1>
        <a:srgbClr val="FFFFFF"/>
      </a:lt1>
      <a:dk2>
        <a:srgbClr val="BA691C"/>
      </a:dk2>
      <a:lt2>
        <a:srgbClr val="333333"/>
      </a:lt2>
      <a:accent1>
        <a:srgbClr val="FF0000"/>
      </a:accent1>
      <a:accent2>
        <a:srgbClr val="666666"/>
      </a:accent2>
      <a:accent3>
        <a:srgbClr val="FFFFFF"/>
      </a:accent3>
      <a:accent4>
        <a:srgbClr val="000000"/>
      </a:accent4>
      <a:accent5>
        <a:srgbClr val="FFAAAA"/>
      </a:accent5>
      <a:accent6>
        <a:srgbClr val="5C5C5C"/>
      </a:accent6>
      <a:hlink>
        <a:srgbClr val="CC9900"/>
      </a:hlink>
      <a:folHlink>
        <a:srgbClr val="0066CC"/>
      </a:folHlink>
    </a:clrScheme>
    <a:fontScheme name="Template_Handou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emplate_Handou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Template_Handou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Template_Handou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Template_Handou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Template_Handou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Template_Handou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Template_Handou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Template_Handou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Template_Handou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Template_Handout 10">
        <a:dk1>
          <a:srgbClr val="000000"/>
        </a:dk1>
        <a:lt1>
          <a:srgbClr val="FFFFFF"/>
        </a:lt1>
        <a:dk2>
          <a:srgbClr val="BA691C"/>
        </a:dk2>
        <a:lt2>
          <a:srgbClr val="660000"/>
        </a:lt2>
        <a:accent1>
          <a:srgbClr val="FBC700"/>
        </a:accent1>
        <a:accent2>
          <a:srgbClr val="0194E2"/>
        </a:accent2>
        <a:accent3>
          <a:srgbClr val="FFFFFF"/>
        </a:accent3>
        <a:accent4>
          <a:srgbClr val="000000"/>
        </a:accent4>
        <a:accent5>
          <a:srgbClr val="FDE0AA"/>
        </a:accent5>
        <a:accent6>
          <a:srgbClr val="0186CD"/>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Template_Handout 11">
        <a:dk1>
          <a:srgbClr val="000000"/>
        </a:dk1>
        <a:lt1>
          <a:srgbClr val="FFFFFF"/>
        </a:lt1>
        <a:dk2>
          <a:srgbClr val="BA691C"/>
        </a:dk2>
        <a:lt2>
          <a:srgbClr val="FBC700"/>
        </a:lt2>
        <a:accent1>
          <a:srgbClr val="FBC700"/>
        </a:accent1>
        <a:accent2>
          <a:srgbClr val="0194E2"/>
        </a:accent2>
        <a:accent3>
          <a:srgbClr val="FFFFFF"/>
        </a:accent3>
        <a:accent4>
          <a:srgbClr val="000000"/>
        </a:accent4>
        <a:accent5>
          <a:srgbClr val="FDE0AA"/>
        </a:accent5>
        <a:accent6>
          <a:srgbClr val="0186CD"/>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Template_Handout 12">
        <a:dk1>
          <a:srgbClr val="000000"/>
        </a:dk1>
        <a:lt1>
          <a:srgbClr val="FFFFFF"/>
        </a:lt1>
        <a:dk2>
          <a:srgbClr val="BA691C"/>
        </a:dk2>
        <a:lt2>
          <a:srgbClr val="FBC700"/>
        </a:lt2>
        <a:accent1>
          <a:srgbClr val="FBC700"/>
        </a:accent1>
        <a:accent2>
          <a:srgbClr val="006699"/>
        </a:accent2>
        <a:accent3>
          <a:srgbClr val="FFFFFF"/>
        </a:accent3>
        <a:accent4>
          <a:srgbClr val="000000"/>
        </a:accent4>
        <a:accent5>
          <a:srgbClr val="FDE0AA"/>
        </a:accent5>
        <a:accent6>
          <a:srgbClr val="005C8A"/>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Template_Handout 13">
        <a:dk1>
          <a:srgbClr val="000000"/>
        </a:dk1>
        <a:lt1>
          <a:srgbClr val="FFFFFF"/>
        </a:lt1>
        <a:dk2>
          <a:srgbClr val="BA691C"/>
        </a:dk2>
        <a:lt2>
          <a:srgbClr val="333333"/>
        </a:lt2>
        <a:accent1>
          <a:srgbClr val="FF0000"/>
        </a:accent1>
        <a:accent2>
          <a:srgbClr val="666666"/>
        </a:accent2>
        <a:accent3>
          <a:srgbClr val="FFFFFF"/>
        </a:accent3>
        <a:accent4>
          <a:srgbClr val="000000"/>
        </a:accent4>
        <a:accent5>
          <a:srgbClr val="FFAAAA"/>
        </a:accent5>
        <a:accent6>
          <a:srgbClr val="5C5C5C"/>
        </a:accent6>
        <a:hlink>
          <a:srgbClr val="CC9900"/>
        </a:hlink>
        <a:folHlink>
          <a:srgbClr val="0066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CF_PRESENTATION_TEMPLATE_May 2004">
  <a:themeElements>
    <a:clrScheme name="">
      <a:dk1>
        <a:srgbClr val="003366"/>
      </a:dk1>
      <a:lt1>
        <a:srgbClr val="FFFFFF"/>
      </a:lt1>
      <a:dk2>
        <a:srgbClr val="003366"/>
      </a:dk2>
      <a:lt2>
        <a:srgbClr val="A50021"/>
      </a:lt2>
      <a:accent1>
        <a:srgbClr val="FF9900"/>
      </a:accent1>
      <a:accent2>
        <a:srgbClr val="0072C6"/>
      </a:accent2>
      <a:accent3>
        <a:srgbClr val="FFFFFF"/>
      </a:accent3>
      <a:accent4>
        <a:srgbClr val="002A56"/>
      </a:accent4>
      <a:accent5>
        <a:srgbClr val="FFCAAA"/>
      </a:accent5>
      <a:accent6>
        <a:srgbClr val="0067B3"/>
      </a:accent6>
      <a:hlink>
        <a:srgbClr val="FFCC00"/>
      </a:hlink>
      <a:folHlink>
        <a:srgbClr val="009900"/>
      </a:folHlink>
    </a:clrScheme>
    <a:fontScheme name="ICF_PRESENTATION_TEMPLATE_May 200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ICF_PRESENTATION_TEMPLATE_May 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F_PRESENTATION_TEMPLATE_May 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F_PRESENTATION_TEMPLATE_May 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F_PRESENTATION_TEMPLATE_May 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F_PRESENTATION_TEMPLATE_May 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F_PRESENTATION_TEMPLATE_May 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F_PRESENTATION_TEMPLATE_May 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F_PRESENTATION_TEMPLATE_May 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F_PRESENTATION_TEMPLATE_May 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F_PRESENTATION_TEMPLATE_May 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F_PRESENTATION_TEMPLATE_May 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F_PRESENTATION_TEMPLATE_May 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CF_PRESENTATION_TEMPLATE_May 2004 13">
        <a:dk1>
          <a:srgbClr val="003565"/>
        </a:dk1>
        <a:lt1>
          <a:srgbClr val="FFFFFF"/>
        </a:lt1>
        <a:dk2>
          <a:srgbClr val="003565"/>
        </a:dk2>
        <a:lt2>
          <a:srgbClr val="B2B2B2"/>
        </a:lt2>
        <a:accent1>
          <a:srgbClr val="F49100"/>
        </a:accent1>
        <a:accent2>
          <a:srgbClr val="0072C6"/>
        </a:accent2>
        <a:accent3>
          <a:srgbClr val="FFFFFF"/>
        </a:accent3>
        <a:accent4>
          <a:srgbClr val="002C55"/>
        </a:accent4>
        <a:accent5>
          <a:srgbClr val="F8C7AA"/>
        </a:accent5>
        <a:accent6>
          <a:srgbClr val="0067B3"/>
        </a:accent6>
        <a:hlink>
          <a:srgbClr val="003565"/>
        </a:hlink>
        <a:folHlink>
          <a:srgbClr val="FFD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CF_PRESENTATION_TEMPLATE_May 2004">
  <a:themeElements>
    <a:clrScheme name="">
      <a:dk1>
        <a:srgbClr val="003366"/>
      </a:dk1>
      <a:lt1>
        <a:srgbClr val="FFFFFF"/>
      </a:lt1>
      <a:dk2>
        <a:srgbClr val="003366"/>
      </a:dk2>
      <a:lt2>
        <a:srgbClr val="A50021"/>
      </a:lt2>
      <a:accent1>
        <a:srgbClr val="FF9900"/>
      </a:accent1>
      <a:accent2>
        <a:srgbClr val="0072C6"/>
      </a:accent2>
      <a:accent3>
        <a:srgbClr val="FFFFFF"/>
      </a:accent3>
      <a:accent4>
        <a:srgbClr val="002A56"/>
      </a:accent4>
      <a:accent5>
        <a:srgbClr val="FFCAAA"/>
      </a:accent5>
      <a:accent6>
        <a:srgbClr val="0067B3"/>
      </a:accent6>
      <a:hlink>
        <a:srgbClr val="FFCC00"/>
      </a:hlink>
      <a:folHlink>
        <a:srgbClr val="009900"/>
      </a:folHlink>
    </a:clrScheme>
    <a:fontScheme name="1_ICF_PRESENTATION_TEMPLATE_May 200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ICF_PRESENTATION_TEMPLATE_May 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CF_PRESENTATION_TEMPLATE_May 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CF_PRESENTATION_TEMPLATE_May 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CF_PRESENTATION_TEMPLATE_May 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CF_PRESENTATION_TEMPLATE_May 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CF_PRESENTATION_TEMPLATE_May 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CF_PRESENTATION_TEMPLATE_May 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CF_PRESENTATION_TEMPLATE_May 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CF_PRESENTATION_TEMPLATE_May 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CF_PRESENTATION_TEMPLATE_May 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CF_PRESENTATION_TEMPLATE_May 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CF_PRESENTATION_TEMPLATE_May 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CF_PRESENTATION_TEMPLATE_May 2004 13">
        <a:dk1>
          <a:srgbClr val="003565"/>
        </a:dk1>
        <a:lt1>
          <a:srgbClr val="FFFFFF"/>
        </a:lt1>
        <a:dk2>
          <a:srgbClr val="003565"/>
        </a:dk2>
        <a:lt2>
          <a:srgbClr val="B2B2B2"/>
        </a:lt2>
        <a:accent1>
          <a:srgbClr val="F49100"/>
        </a:accent1>
        <a:accent2>
          <a:srgbClr val="0072C6"/>
        </a:accent2>
        <a:accent3>
          <a:srgbClr val="FFFFFF"/>
        </a:accent3>
        <a:accent4>
          <a:srgbClr val="002C55"/>
        </a:accent4>
        <a:accent5>
          <a:srgbClr val="F8C7AA"/>
        </a:accent5>
        <a:accent6>
          <a:srgbClr val="0067B3"/>
        </a:accent6>
        <a:hlink>
          <a:srgbClr val="003565"/>
        </a:hlink>
        <a:folHlink>
          <a:srgbClr val="FFD7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15889</TotalTime>
  <Words>1881</Words>
  <Application>Microsoft Office PowerPoint</Application>
  <PresentationFormat>On-screen Show (4:3)</PresentationFormat>
  <Paragraphs>394</Paragraphs>
  <Slides>39</Slides>
  <Notes>32</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50" baseType="lpstr">
      <vt:lpstr>Tahoma</vt:lpstr>
      <vt:lpstr>Wingdings</vt:lpstr>
      <vt:lpstr>Symbol</vt:lpstr>
      <vt:lpstr>Arial</vt:lpstr>
      <vt:lpstr>Arial Narrow</vt:lpstr>
      <vt:lpstr>Officina Sans OS ITC TT</vt:lpstr>
      <vt:lpstr>Template_Handout</vt:lpstr>
      <vt:lpstr>Custom Design</vt:lpstr>
      <vt:lpstr>ICF_PRESENTATION_TEMPLATE_May 2004</vt:lpstr>
      <vt:lpstr>1_ICF_PRESENTATION_TEMPLATE_May 2004</vt:lpstr>
      <vt:lpstr>Worksheet</vt:lpstr>
      <vt:lpstr> Duke Energy Ohio 2012 Electric Security Plan  </vt:lpstr>
      <vt:lpstr>Agenda</vt:lpstr>
      <vt:lpstr>ELECTRIC SECURITY PLAN OVERVIEW</vt:lpstr>
      <vt:lpstr>ELECTRIC SECURITY PLAN OVERVIEW</vt:lpstr>
      <vt:lpstr>AUCTION schedule</vt:lpstr>
      <vt:lpstr>Details of Auction</vt:lpstr>
      <vt:lpstr>Auction Schedule</vt:lpstr>
      <vt:lpstr>2012 electric security plan Rate structure and impacts</vt:lpstr>
      <vt:lpstr>GENERATION RATES - 2012</vt:lpstr>
      <vt:lpstr>PowerPoint Presentation</vt:lpstr>
      <vt:lpstr>PowerPoint Presentation</vt:lpstr>
      <vt:lpstr>RIDER RC (RETAIL CAPACITY)</vt:lpstr>
      <vt:lpstr>RIDER RE (RETAIL ENERGY)</vt:lpstr>
      <vt:lpstr>RIDER ESSC (ELECTRIC SECURITY STABILIZATION CHARGE)</vt:lpstr>
      <vt:lpstr>RIDER SCR (SUPPLIER COST  RECONCILIATION)</vt:lpstr>
      <vt:lpstr>RIDER SCR (SUPPLIER COST  RECONCILIATION) – “Circuit Breaker”</vt:lpstr>
      <vt:lpstr>RIDER AERR (ALTERNATIVE ENERGY RECOVERY RIDER)</vt:lpstr>
      <vt:lpstr>RIDER RECON (RECONCILIATION RIDER)</vt:lpstr>
      <vt:lpstr>RIDER UE-GEN (UNCOLLECTIBLE EXPENSE - GENERATION)</vt:lpstr>
      <vt:lpstr>RIDER LFA (LOAD FACTOR ADJUSTMENT RIDER)</vt:lpstr>
      <vt:lpstr>OTHER ITEMS</vt:lpstr>
      <vt:lpstr>TYPICAL BILL IMPACTS – RATE DS</vt:lpstr>
      <vt:lpstr>TYPICAL BILL IMPACTS – RATE DP</vt:lpstr>
      <vt:lpstr>TYPICAL BILL IMPACTS – RATE TS</vt:lpstr>
      <vt:lpstr>Alternative Energy, Energy Efficiency,  Peak Demand Reduction</vt:lpstr>
      <vt:lpstr>ESP TERMINATION</vt:lpstr>
      <vt:lpstr>TRANSMISSION RIDERS</vt:lpstr>
      <vt:lpstr>RTO Membership</vt:lpstr>
      <vt:lpstr>Rider BTR and Rider RTO</vt:lpstr>
      <vt:lpstr>PowerPoint Presentation</vt:lpstr>
      <vt:lpstr>PRICE TO COMPARE 2012</vt:lpstr>
      <vt:lpstr>How Do I Calculate My Price to Compare?</vt:lpstr>
      <vt:lpstr>Load Factor</vt:lpstr>
      <vt:lpstr>Price To Compare Calculation</vt:lpstr>
      <vt:lpstr>Price To Compare Calculation</vt:lpstr>
      <vt:lpstr>Recommendations</vt:lpstr>
      <vt:lpstr>Annual Price To Compare (Example)</vt:lpstr>
      <vt:lpstr>Duke Energy Ohio Tariffs</vt:lpstr>
      <vt:lpstr>DE OH Standard Service Offer</vt:lpstr>
    </vt:vector>
  </TitlesOfParts>
  <Company>Duke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 Feb 2008</dc:title>
  <dc:creator>Jim Ziolkowski</dc:creator>
  <cp:lastModifiedBy>Matt Brodnick</cp:lastModifiedBy>
  <cp:revision>351</cp:revision>
  <dcterms:created xsi:type="dcterms:W3CDTF">2005-08-31T13:41:03Z</dcterms:created>
  <dcterms:modified xsi:type="dcterms:W3CDTF">2016-11-15T17:35:49Z</dcterms:modified>
</cp:coreProperties>
</file>