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notesMasterIdLst>
    <p:notesMasterId r:id="rId14"/>
  </p:notesMasterIdLst>
  <p:handoutMasterIdLst>
    <p:handoutMasterId r:id="rId15"/>
  </p:handoutMasterIdLst>
  <p:sldIdLst>
    <p:sldId id="366" r:id="rId5"/>
    <p:sldId id="342" r:id="rId6"/>
    <p:sldId id="364" r:id="rId7"/>
    <p:sldId id="345" r:id="rId8"/>
    <p:sldId id="365" r:id="rId9"/>
    <p:sldId id="353" r:id="rId10"/>
    <p:sldId id="362" r:id="rId11"/>
    <p:sldId id="367" r:id="rId12"/>
    <p:sldId id="361" r:id="rId1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04">
          <p15:clr>
            <a:srgbClr val="A4A3A4"/>
          </p15:clr>
        </p15:guide>
        <p15:guide id="2" pos="96">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CC00"/>
    <a:srgbClr val="005406"/>
    <a:srgbClr val="FFD24F"/>
    <a:srgbClr val="EC891D"/>
    <a:srgbClr val="514E86"/>
    <a:srgbClr val="5D87A1"/>
    <a:srgbClr val="5C87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20" autoAdjust="0"/>
    <p:restoredTop sz="41278" autoAdjust="0"/>
  </p:normalViewPr>
  <p:slideViewPr>
    <p:cSldViewPr showGuides="1">
      <p:cViewPr varScale="1">
        <p:scale>
          <a:sx n="116" d="100"/>
          <a:sy n="116" d="100"/>
        </p:scale>
        <p:origin x="1884" y="108"/>
      </p:cViewPr>
      <p:guideLst>
        <p:guide orient="horz" pos="2304"/>
        <p:guide pos="96"/>
      </p:guideLst>
    </p:cSldViewPr>
  </p:slideViewPr>
  <p:outlineViewPr>
    <p:cViewPr>
      <p:scale>
        <a:sx n="33" d="100"/>
        <a:sy n="33" d="100"/>
      </p:scale>
      <p:origin x="48" y="15078"/>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3" d="100"/>
          <a:sy n="53" d="100"/>
        </p:scale>
        <p:origin x="-139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a:lvl1pPr>
          </a:lstStyle>
          <a:p>
            <a:pPr>
              <a:defRPr/>
            </a:pPr>
            <a:endParaRPr lang="en-US" dirty="0"/>
          </a:p>
        </p:txBody>
      </p:sp>
      <p:sp>
        <p:nvSpPr>
          <p:cNvPr id="47107" name="Rectangle 3"/>
          <p:cNvSpPr>
            <a:spLocks noGrp="1" noChangeArrowheads="1"/>
          </p:cNvSpPr>
          <p:nvPr>
            <p:ph type="dt" sz="quarter" idx="1"/>
          </p:nvPr>
        </p:nvSpPr>
        <p:spPr bwMode="auto">
          <a:xfrm>
            <a:off x="4143587"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a:lvl1pPr>
          </a:lstStyle>
          <a:p>
            <a:pPr>
              <a:defRPr/>
            </a:pPr>
            <a:endParaRPr lang="en-US" dirty="0"/>
          </a:p>
        </p:txBody>
      </p:sp>
      <p:sp>
        <p:nvSpPr>
          <p:cNvPr id="47108" name="Rectangle 4"/>
          <p:cNvSpPr>
            <a:spLocks noGrp="1" noChangeArrowheads="1"/>
          </p:cNvSpPr>
          <p:nvPr>
            <p:ph type="ftr" sz="quarter" idx="2"/>
          </p:nvPr>
        </p:nvSpPr>
        <p:spPr bwMode="auto">
          <a:xfrm>
            <a:off x="0" y="9119173"/>
            <a:ext cx="3169920" cy="480388"/>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a:lvl1pPr>
          </a:lstStyle>
          <a:p>
            <a:pPr>
              <a:defRPr/>
            </a:pPr>
            <a:endParaRPr lang="en-US" dirty="0"/>
          </a:p>
        </p:txBody>
      </p:sp>
      <p:sp>
        <p:nvSpPr>
          <p:cNvPr id="47109" name="Rectangle 5"/>
          <p:cNvSpPr>
            <a:spLocks noGrp="1" noChangeArrowheads="1"/>
          </p:cNvSpPr>
          <p:nvPr>
            <p:ph type="sldNum" sz="quarter" idx="3"/>
          </p:nvPr>
        </p:nvSpPr>
        <p:spPr bwMode="auto">
          <a:xfrm>
            <a:off x="4143587" y="9119173"/>
            <a:ext cx="3169920" cy="480388"/>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a:lvl1pPr>
          </a:lstStyle>
          <a:p>
            <a:pPr>
              <a:defRPr/>
            </a:pPr>
            <a:fld id="{CB9F80DD-7895-4CC2-B477-0A399A075381}" type="slidenum">
              <a:rPr lang="en-US"/>
              <a:pPr>
                <a:defRPr/>
              </a:pPr>
              <a:t>‹#›</a:t>
            </a:fld>
            <a:endParaRPr lang="en-US" dirty="0"/>
          </a:p>
        </p:txBody>
      </p:sp>
    </p:spTree>
    <p:extLst>
      <p:ext uri="{BB962C8B-B14F-4D97-AF65-F5344CB8AC3E}">
        <p14:creationId xmlns:p14="http://schemas.microsoft.com/office/powerpoint/2010/main" val="2090630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defRPr sz="1300"/>
            </a:lvl1pPr>
          </a:lstStyle>
          <a:p>
            <a:pPr>
              <a:defRPr/>
            </a:pPr>
            <a:endParaRPr lang="en-US" dirty="0"/>
          </a:p>
        </p:txBody>
      </p:sp>
      <p:sp>
        <p:nvSpPr>
          <p:cNvPr id="36867" name="Rectangle 3"/>
          <p:cNvSpPr>
            <a:spLocks noGrp="1" noChangeArrowheads="1"/>
          </p:cNvSpPr>
          <p:nvPr>
            <p:ph type="dt" idx="1"/>
          </p:nvPr>
        </p:nvSpPr>
        <p:spPr bwMode="auto">
          <a:xfrm>
            <a:off x="4143587" y="0"/>
            <a:ext cx="3169920" cy="48038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a:defRPr sz="130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731520" y="4561226"/>
            <a:ext cx="5852160" cy="43202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9119173"/>
            <a:ext cx="3169920" cy="480388"/>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defRPr sz="1300"/>
            </a:lvl1pPr>
          </a:lstStyle>
          <a:p>
            <a:pPr>
              <a:defRPr/>
            </a:pPr>
            <a:endParaRPr lang="en-US" dirty="0"/>
          </a:p>
        </p:txBody>
      </p:sp>
      <p:sp>
        <p:nvSpPr>
          <p:cNvPr id="36871" name="Rectangle 7"/>
          <p:cNvSpPr>
            <a:spLocks noGrp="1" noChangeArrowheads="1"/>
          </p:cNvSpPr>
          <p:nvPr>
            <p:ph type="sldNum" sz="quarter" idx="5"/>
          </p:nvPr>
        </p:nvSpPr>
        <p:spPr bwMode="auto">
          <a:xfrm>
            <a:off x="4143587" y="9119173"/>
            <a:ext cx="3169920" cy="480388"/>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a:defRPr sz="1300"/>
            </a:lvl1pPr>
          </a:lstStyle>
          <a:p>
            <a:pPr>
              <a:defRPr/>
            </a:pPr>
            <a:fld id="{283357D9-C1CC-4BDE-A8FE-22A8B98CC9E3}" type="slidenum">
              <a:rPr lang="en-US"/>
              <a:pPr>
                <a:defRPr/>
              </a:pPr>
              <a:t>‹#›</a:t>
            </a:fld>
            <a:endParaRPr lang="en-US" dirty="0"/>
          </a:p>
        </p:txBody>
      </p:sp>
    </p:spTree>
    <p:extLst>
      <p:ext uri="{BB962C8B-B14F-4D97-AF65-F5344CB8AC3E}">
        <p14:creationId xmlns:p14="http://schemas.microsoft.com/office/powerpoint/2010/main" val="873556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83357D9-C1CC-4BDE-A8FE-22A8B98CC9E3}" type="slidenum">
              <a:rPr lang="en-US" smtClean="0"/>
              <a:pPr>
                <a:defRPr/>
              </a:pPr>
              <a:t>1</a:t>
            </a:fld>
            <a:endParaRPr lang="en-US" dirty="0"/>
          </a:p>
        </p:txBody>
      </p:sp>
    </p:spTree>
    <p:extLst>
      <p:ext uri="{BB962C8B-B14F-4D97-AF65-F5344CB8AC3E}">
        <p14:creationId xmlns:p14="http://schemas.microsoft.com/office/powerpoint/2010/main" val="219472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p:spPr>
        <p:txBody>
          <a:bodyPr/>
          <a:lstStyle/>
          <a:p>
            <a:r>
              <a:rPr lang="en-US" dirty="0" smtClean="0"/>
              <a:t>Prior: Cost of Service regulation</a:t>
            </a:r>
            <a:r>
              <a:rPr lang="en-US" baseline="0" dirty="0" smtClean="0"/>
              <a:t> which set retail rates to recover expenses and give a fair return on capital</a:t>
            </a:r>
            <a:endParaRPr lang="en-US" dirty="0" smtClean="0"/>
          </a:p>
        </p:txBody>
      </p:sp>
    </p:spTree>
    <p:extLst>
      <p:ext uri="{BB962C8B-B14F-4D97-AF65-F5344CB8AC3E}">
        <p14:creationId xmlns:p14="http://schemas.microsoft.com/office/powerpoint/2010/main" val="2334650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Hybrid Market</a:t>
            </a:r>
            <a:r>
              <a:rPr lang="en-US" baseline="0" dirty="0" smtClean="0"/>
              <a:t> Structure: somewhere in between regulation and deregulation </a:t>
            </a:r>
          </a:p>
          <a:p>
            <a:endParaRPr lang="en-US" baseline="0" dirty="0" smtClean="0"/>
          </a:p>
          <a:p>
            <a:r>
              <a:rPr lang="en-US" baseline="0" dirty="0" smtClean="0"/>
              <a:t>SB 221 offers two basic approaches to retail electric deregulation:  </a:t>
            </a:r>
          </a:p>
          <a:p>
            <a:endParaRPr lang="en-US" baseline="0" dirty="0" smtClean="0"/>
          </a:p>
          <a:p>
            <a:r>
              <a:rPr lang="en-US" baseline="0" dirty="0" smtClean="0"/>
              <a:t>POLR obligation – Electric Security Plan: somewhere in between cost of service approach of the prior regulated market and the open market approach of the deregulated market. Selective changes in certain line items as opposed to another entire rate case (which is still the way things are done on the distribution side). EDU’s use Riders to pass costs through to customers; riders will be trued up annually in order to pick up actual costs.  </a:t>
            </a:r>
          </a:p>
          <a:p>
            <a:endParaRPr lang="en-US" baseline="0" dirty="0" smtClean="0"/>
          </a:p>
          <a:p>
            <a:r>
              <a:rPr lang="en-US" baseline="0" dirty="0" smtClean="0"/>
              <a:t>MRO: at this point in time, no utility has a true MRO in place, although Duke Energy attempted to do so earlier this year and at the end of 2010.  One of the major issues against the MRO is that once a utility chooses to use the MRO, they cannot ever revert back to the protections and guaranteed costs of the ESP.</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283357D9-C1CC-4BDE-A8FE-22A8B98CC9E3}" type="slidenum">
              <a:rPr lang="en-US" smtClean="0"/>
              <a:pPr>
                <a:defRPr/>
              </a:pPr>
              <a:t>3</a:t>
            </a:fld>
            <a:endParaRPr lang="en-US" dirty="0"/>
          </a:p>
        </p:txBody>
      </p:sp>
    </p:spTree>
    <p:extLst>
      <p:ext uri="{BB962C8B-B14F-4D97-AF65-F5344CB8AC3E}">
        <p14:creationId xmlns:p14="http://schemas.microsoft.com/office/powerpoint/2010/main" val="249933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r>
              <a:rPr lang="en-US" dirty="0" smtClean="0"/>
              <a:t>Environmental</a:t>
            </a:r>
            <a:r>
              <a:rPr lang="en-US" baseline="0" dirty="0" smtClean="0"/>
              <a:t> Compliance Costs:  one of the major benefits to companies in the ESP is that they are able to pass the environmental compliance costs on to customers through a Rider.  Previously, EDUs would have to have another rate case to approve compliance costs; now these costs can flow through a rider to customers.  </a:t>
            </a:r>
            <a:r>
              <a:rPr lang="en-US" baseline="0" dirty="0" err="1" smtClean="0">
                <a:solidFill>
                  <a:srgbClr val="FF0000"/>
                </a:solidFill>
              </a:rPr>
              <a:t>Bypassable</a:t>
            </a:r>
            <a:r>
              <a:rPr lang="en-US" baseline="0" dirty="0" smtClean="0">
                <a:solidFill>
                  <a:srgbClr val="FF0000"/>
                </a:solidFill>
              </a:rPr>
              <a:t>??</a:t>
            </a:r>
          </a:p>
          <a:p>
            <a:pPr>
              <a:buFont typeface="Arial" pitchFamily="34" charset="0"/>
              <a:buChar char="•"/>
            </a:pPr>
            <a:r>
              <a:rPr lang="en-US" baseline="0" dirty="0" smtClean="0"/>
              <a:t>Why different?  Before there was a monopoly in the retail market.  Now that different suppliers are competing to supply electricity to customers, there is no need to set the prices.  Now if the EDU asks for environmental compliance costs that are too </a:t>
            </a:r>
            <a:r>
              <a:rPr lang="en-US" baseline="0" dirty="0" err="1" smtClean="0"/>
              <a:t>hgih</a:t>
            </a:r>
            <a:r>
              <a:rPr lang="en-US" baseline="0" dirty="0" smtClean="0"/>
              <a:t>, people can just choose to buy from CRES.  </a:t>
            </a:r>
          </a:p>
          <a:p>
            <a:pPr>
              <a:buFont typeface="Arial" pitchFamily="34" charset="0"/>
              <a:buChar char="•"/>
            </a:pPr>
            <a:endParaRPr lang="en-US" baseline="0" dirty="0" smtClean="0"/>
          </a:p>
          <a:p>
            <a:pPr>
              <a:buFont typeface="Arial" pitchFamily="34" charset="0"/>
              <a:buChar char="•"/>
            </a:pPr>
            <a:r>
              <a:rPr lang="en-US" baseline="0" dirty="0" smtClean="0"/>
              <a:t>Renewable Portfolio Standards: requires that a certain portion of the electricity supplied by electric suppliers (EDU or CRES) must come from alternative energy sources by 2025.  </a:t>
            </a:r>
          </a:p>
          <a:p>
            <a:pPr>
              <a:buFont typeface="Arial" pitchFamily="34" charset="0"/>
              <a:buChar char="•"/>
            </a:pPr>
            <a:r>
              <a:rPr lang="en-US" baseline="0" dirty="0" smtClean="0"/>
              <a:t>Energy Efficiency Targets: applies only to EDUs; EDUs must implement certain programs to encourage reduction of peak demands and reduction of actual energy uses.  </a:t>
            </a:r>
          </a:p>
          <a:p>
            <a:pPr lvl="1">
              <a:buFont typeface="Arial" pitchFamily="34" charset="0"/>
              <a:buChar char="•"/>
            </a:pPr>
            <a:r>
              <a:rPr lang="en-US" baseline="0" dirty="0" smtClean="0"/>
              <a:t>Penalties for </a:t>
            </a:r>
            <a:r>
              <a:rPr lang="en-US" baseline="0" dirty="0" err="1" smtClean="0"/>
              <a:t>undercompliance</a:t>
            </a:r>
            <a:r>
              <a:rPr lang="en-US" baseline="0" dirty="0" smtClean="0"/>
              <a:t> for both</a:t>
            </a:r>
          </a:p>
          <a:p>
            <a:pPr lvl="0">
              <a:buFont typeface="Arial" pitchFamily="34" charset="0"/>
              <a:buChar char="•"/>
            </a:pPr>
            <a:r>
              <a:rPr lang="en-US" baseline="0" dirty="0" smtClean="0"/>
              <a:t>Government aggregation program enhancement:  new policy to encourage “large-scale” </a:t>
            </a:r>
            <a:r>
              <a:rPr lang="en-US" baseline="0" dirty="0" err="1" smtClean="0"/>
              <a:t>gov’tl</a:t>
            </a:r>
            <a:r>
              <a:rPr lang="en-US" baseline="0" dirty="0" smtClean="0"/>
              <a:t> </a:t>
            </a:r>
            <a:r>
              <a:rPr lang="en-US" baseline="0" dirty="0" err="1" smtClean="0"/>
              <a:t>ag</a:t>
            </a:r>
            <a:r>
              <a:rPr lang="en-US" baseline="0" dirty="0" smtClean="0"/>
              <a:t> in Ohio; makes it more difficult for customers to “opt out” of the </a:t>
            </a:r>
            <a:r>
              <a:rPr lang="en-US" baseline="0" dirty="0" err="1" smtClean="0"/>
              <a:t>gov’tl</a:t>
            </a:r>
            <a:r>
              <a:rPr lang="en-US" baseline="0" dirty="0" smtClean="0"/>
              <a:t> </a:t>
            </a:r>
            <a:r>
              <a:rPr lang="en-US" baseline="0" dirty="0" err="1" smtClean="0"/>
              <a:t>ag</a:t>
            </a:r>
            <a:r>
              <a:rPr lang="en-US" baseline="0" dirty="0" smtClean="0"/>
              <a:t> program; cannot aggregate shopping customers, or those customers that have contract with CRES for electric service. </a:t>
            </a:r>
          </a:p>
          <a:p>
            <a:pPr lvl="0">
              <a:buFont typeface="Arial" pitchFamily="34" charset="0"/>
              <a:buChar char="•"/>
            </a:pPr>
            <a:r>
              <a:rPr lang="en-US" baseline="0" dirty="0" smtClean="0"/>
              <a:t>Federal Energy Advocate: monitors EDU’s participation in RTO and keeps an eye on FERC related events; basically make sure that the transactions on the wholesale level are in the best interests of the retail consumers and reports to the Commission on these actions.  </a:t>
            </a:r>
          </a:p>
          <a:p>
            <a:pPr lvl="1">
              <a:buFont typeface="Arial" pitchFamily="34" charset="0"/>
              <a:buNone/>
            </a:pPr>
            <a:endParaRPr lang="en-US" baseline="0" dirty="0" smtClean="0"/>
          </a:p>
          <a:p>
            <a:endParaRPr lang="en-US" baseline="0" dirty="0" smtClean="0"/>
          </a:p>
          <a:p>
            <a:endParaRPr lang="en-US" dirty="0" smtClean="0"/>
          </a:p>
        </p:txBody>
      </p:sp>
    </p:spTree>
    <p:extLst>
      <p:ext uri="{BB962C8B-B14F-4D97-AF65-F5344CB8AC3E}">
        <p14:creationId xmlns:p14="http://schemas.microsoft.com/office/powerpoint/2010/main" val="244054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Incentive Program for </a:t>
            </a:r>
            <a:r>
              <a:rPr lang="en-US" dirty="0" err="1" smtClean="0"/>
              <a:t>Renewables</a:t>
            </a:r>
            <a:r>
              <a:rPr lang="en-US" dirty="0" smtClean="0"/>
              <a:t>: Commission</a:t>
            </a:r>
            <a:r>
              <a:rPr lang="en-US" baseline="0" dirty="0" smtClean="0"/>
              <a:t> has basically created a “currency” in order to incentivize the use of </a:t>
            </a:r>
            <a:r>
              <a:rPr lang="en-US" baseline="0" dirty="0" err="1" smtClean="0"/>
              <a:t>renewables</a:t>
            </a:r>
            <a:r>
              <a:rPr lang="en-US" baseline="0" dirty="0" smtClean="0"/>
              <a:t>.  Must receive half of renewable energy credits from in-state.  Currency is a Renewable Energy Credit.  Each supplier (CRES or EDU) must achieve a certain number of RECs based on a percentage of their total load.  </a:t>
            </a:r>
          </a:p>
          <a:p>
            <a:pPr>
              <a:buFont typeface="Arial" pitchFamily="34" charset="0"/>
              <a:buChar char="•"/>
            </a:pPr>
            <a:r>
              <a:rPr lang="en-US" baseline="0" dirty="0" smtClean="0"/>
              <a:t>1 REC = 1 </a:t>
            </a:r>
            <a:r>
              <a:rPr lang="en-US" baseline="0" dirty="0" err="1" smtClean="0"/>
              <a:t>MWh</a:t>
            </a:r>
            <a:r>
              <a:rPr lang="en-US" baseline="0" dirty="0" smtClean="0"/>
              <a:t> of electricity derived from the renewable energy source.  IE: landowner has wind turbines that has 3 MW capacity that may result in 3 </a:t>
            </a:r>
            <a:r>
              <a:rPr lang="en-US" baseline="0" dirty="0" err="1" smtClean="0"/>
              <a:t>RECs.</a:t>
            </a:r>
            <a:r>
              <a:rPr lang="en-US" baseline="0" dirty="0" smtClean="0"/>
              <a:t>  Utility/CRES may buy RECs from landowner directly, or landowner may sell RECs to a broker that will then sell to a third party.   </a:t>
            </a:r>
          </a:p>
          <a:p>
            <a:pPr>
              <a:buFont typeface="Arial" pitchFamily="34" charset="0"/>
              <a:buChar char="•"/>
            </a:pPr>
            <a:r>
              <a:rPr lang="en-US" baseline="0" dirty="0" smtClean="0"/>
              <a:t>Registrar with the RTO that keeps track of the number of RECs; in PJM (which Ohio EDUs are members of) GATS is used.  </a:t>
            </a:r>
          </a:p>
          <a:p>
            <a:pPr>
              <a:buFont typeface="Arial" pitchFamily="34" charset="0"/>
              <a:buNone/>
            </a:pPr>
            <a:endParaRPr lang="en-US" baseline="0" dirty="0" smtClean="0"/>
          </a:p>
          <a:p>
            <a:pPr>
              <a:buFont typeface="Arial" pitchFamily="34" charset="0"/>
              <a:buNone/>
            </a:pPr>
            <a:r>
              <a:rPr lang="en-US" baseline="0" dirty="0" smtClean="0"/>
              <a:t>Incentives for Solar: a certain percentage of the renewable energy required must come from solar; separate market or “currency” for solar credits or “S-</a:t>
            </a:r>
            <a:r>
              <a:rPr lang="en-US" baseline="0" dirty="0" err="1" smtClean="0"/>
              <a:t>RECs.</a:t>
            </a:r>
            <a:r>
              <a:rPr lang="en-US" baseline="0" dirty="0" smtClean="0"/>
              <a:t>”  </a:t>
            </a:r>
          </a:p>
          <a:p>
            <a:pPr>
              <a:buFont typeface="Arial" pitchFamily="34" charset="0"/>
              <a:buChar char="•"/>
            </a:pPr>
            <a:r>
              <a:rPr lang="en-US" baseline="0" dirty="0" smtClean="0"/>
              <a:t>Again, 50% come from in-state.  Currently, the in-state SREC market is seriously lacking.  Not enough SRECs in the Ohio market to meet the requirements of the suppliers in Ohio based on electricity sales.  Last year, almost every supplier filed for a “force majeure” finding that the market is just not ready to meet the requirements.  The Commission has generally rolled over the amount deficient to the next year and allowed the suppliers to avoid compliance payments.</a:t>
            </a:r>
          </a:p>
          <a:p>
            <a:pPr>
              <a:buFont typeface="Arial" pitchFamily="34" charset="0"/>
              <a:buChar char="•"/>
            </a:pPr>
            <a:r>
              <a:rPr lang="en-US" baseline="0" dirty="0" smtClean="0"/>
              <a:t>Current REC prices: $45; SREC: approx. $400.</a:t>
            </a:r>
          </a:p>
          <a:p>
            <a:pPr>
              <a:buFont typeface="Arial" pitchFamily="34" charset="0"/>
              <a:buChar char="•"/>
            </a:pPr>
            <a:endParaRPr lang="en-US" baseline="0" dirty="0" smtClean="0"/>
          </a:p>
          <a:p>
            <a:pPr>
              <a:buFont typeface="Arial" pitchFamily="34" charset="0"/>
              <a:buChar char="•"/>
            </a:pPr>
            <a:r>
              <a:rPr lang="en-US" baseline="0" dirty="0" smtClean="0"/>
              <a:t>Distributive Generation: “production of electricity at or near the place of consumption”; particularly efficient because one of the major losses of power and energy occurs when electricity is transmitted through power lines over long distances.  </a:t>
            </a:r>
          </a:p>
          <a:p>
            <a:pPr lvl="1">
              <a:buFont typeface="Arial" pitchFamily="34" charset="0"/>
              <a:buChar char="•"/>
            </a:pPr>
            <a:r>
              <a:rPr lang="en-US" baseline="0" dirty="0" smtClean="0"/>
              <a:t>SB 221 provides new incentives and liberalizes the previous restrictions on the use of distributed generation</a:t>
            </a:r>
          </a:p>
          <a:p>
            <a:pPr lvl="1">
              <a:buFont typeface="Arial" pitchFamily="34" charset="0"/>
              <a:buChar char="•"/>
            </a:pPr>
            <a:r>
              <a:rPr lang="en-US" baseline="0" dirty="0" smtClean="0"/>
              <a:t>One of the major issues with DG is that if users connected themselves to the grid system, could cause power imbalances in the grid system that was potentially dangerous.  As a result, to use DG has to isolate yourself.  Major issue because often when you are producing electricity, don’t need it.  </a:t>
            </a:r>
          </a:p>
          <a:p>
            <a:pPr lvl="1">
              <a:buFont typeface="Arial" pitchFamily="34" charset="0"/>
              <a:buChar char="•"/>
            </a:pPr>
            <a:r>
              <a:rPr lang="en-US" baseline="0" dirty="0" smtClean="0"/>
              <a:t>SB 221 provides easier method of interconnecting to the system and net metering.</a:t>
            </a:r>
          </a:p>
          <a:p>
            <a:pPr lvl="2">
              <a:buFont typeface="Arial" pitchFamily="34" charset="0"/>
              <a:buChar char="•"/>
            </a:pPr>
            <a:r>
              <a:rPr lang="en-US" baseline="0" dirty="0" smtClean="0"/>
              <a:t>Enter into interconnection </a:t>
            </a:r>
            <a:r>
              <a:rPr lang="en-US" baseline="0" dirty="0" err="1" smtClean="0"/>
              <a:t>agmt</a:t>
            </a:r>
            <a:r>
              <a:rPr lang="en-US" baseline="0" dirty="0" smtClean="0"/>
              <a:t> with commission; study conducted on certified equipment and impact to the system.   </a:t>
            </a:r>
          </a:p>
          <a:p>
            <a:pPr lvl="2">
              <a:buFont typeface="Arial" pitchFamily="34" charset="0"/>
              <a:buChar char="•"/>
            </a:pPr>
            <a:r>
              <a:rPr lang="en-US" baseline="0" dirty="0" smtClean="0"/>
              <a:t>Net metering: single meter that registers electricity flow both ways; so user can take electricity off the system when needed and offset that amount with amount sent back into the system.  </a:t>
            </a:r>
          </a:p>
          <a:p>
            <a:pPr lvl="1">
              <a:buFont typeface="Arial" pitchFamily="34" charset="0"/>
              <a:buChar char="•"/>
            </a:pPr>
            <a:r>
              <a:rPr lang="en-US" baseline="0" dirty="0" smtClean="0"/>
              <a:t>Provided a special category in the bill for “self-generators” to ensure that people or entities that chose to use self generation would not be subject unnecessary regulation.  </a:t>
            </a:r>
          </a:p>
          <a:p>
            <a:pPr lvl="1">
              <a:buFont typeface="Arial" pitchFamily="34" charset="0"/>
              <a:buChar char="•"/>
            </a:pPr>
            <a:r>
              <a:rPr lang="en-US" baseline="0" dirty="0" smtClean="0"/>
              <a:t>Allows user to qualify for RECs/SRECs</a:t>
            </a:r>
          </a:p>
          <a:p>
            <a:pPr lvl="1">
              <a:buFont typeface="Arial" pitchFamily="34" charset="0"/>
              <a:buChar char="•"/>
            </a:pPr>
            <a:endParaRPr lang="en-US" baseline="0" dirty="0" smtClean="0"/>
          </a:p>
          <a:p>
            <a:pPr>
              <a:buFont typeface="Arial" pitchFamily="34" charset="0"/>
              <a:buChar char="•"/>
            </a:pPr>
            <a:r>
              <a:rPr lang="en-US" baseline="0" dirty="0" smtClean="0"/>
              <a:t>Net Metering: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283357D9-C1CC-4BDE-A8FE-22A8B98CC9E3}" type="slidenum">
              <a:rPr lang="en-US" smtClean="0"/>
              <a:pPr>
                <a:defRPr/>
              </a:pPr>
              <a:t>5</a:t>
            </a:fld>
            <a:endParaRPr lang="en-US" dirty="0"/>
          </a:p>
        </p:txBody>
      </p:sp>
    </p:spTree>
    <p:extLst>
      <p:ext uri="{BB962C8B-B14F-4D97-AF65-F5344CB8AC3E}">
        <p14:creationId xmlns:p14="http://schemas.microsoft.com/office/powerpoint/2010/main" val="3468445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83357D9-C1CC-4BDE-A8FE-22A8B98CC9E3}" type="slidenum">
              <a:rPr lang="en-US" smtClean="0"/>
              <a:pPr>
                <a:defRPr/>
              </a:pPr>
              <a:t>6</a:t>
            </a:fld>
            <a:endParaRPr lang="en-US" dirty="0"/>
          </a:p>
        </p:txBody>
      </p:sp>
    </p:spTree>
    <p:extLst>
      <p:ext uri="{BB962C8B-B14F-4D97-AF65-F5344CB8AC3E}">
        <p14:creationId xmlns:p14="http://schemas.microsoft.com/office/powerpoint/2010/main" val="1482846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pitchFamily="34" charset="0"/>
              <a:buChar char="•"/>
            </a:pPr>
            <a:r>
              <a:rPr lang="en-US" dirty="0" smtClean="0"/>
              <a:t>Requirements</a:t>
            </a:r>
            <a:r>
              <a:rPr lang="en-US" baseline="0" dirty="0" smtClean="0"/>
              <a:t> only apply to utilities</a:t>
            </a:r>
          </a:p>
          <a:p>
            <a:pPr>
              <a:buFont typeface="Arial" pitchFamily="34" charset="0"/>
              <a:buChar char="•"/>
            </a:pPr>
            <a:r>
              <a:rPr lang="en-US" baseline="0" dirty="0" smtClean="0"/>
              <a:t>Required to implement programs for customers to achieve the </a:t>
            </a:r>
            <a:r>
              <a:rPr lang="en-US" baseline="0" dirty="0" err="1" smtClean="0"/>
              <a:t>eneryg</a:t>
            </a:r>
            <a:r>
              <a:rPr lang="en-US" baseline="0" dirty="0" smtClean="0"/>
              <a:t> efficiency standards</a:t>
            </a:r>
          </a:p>
          <a:p>
            <a:pPr>
              <a:buFont typeface="Arial" pitchFamily="34" charset="0"/>
              <a:buChar char="•"/>
            </a:pPr>
            <a:r>
              <a:rPr lang="en-US" baseline="0" dirty="0" smtClean="0"/>
              <a:t>Benchmarks that utilities must meet in reductions; two sets:</a:t>
            </a:r>
          </a:p>
          <a:p>
            <a:pPr lvl="1">
              <a:buFont typeface="Arial" pitchFamily="34" charset="0"/>
              <a:buChar char="•"/>
            </a:pPr>
            <a:r>
              <a:rPr lang="en-US" baseline="0" dirty="0" smtClean="0"/>
              <a:t>Reducing peak electricity demand through demand response programs AND</a:t>
            </a:r>
          </a:p>
          <a:p>
            <a:pPr lvl="1">
              <a:buFont typeface="Arial" pitchFamily="34" charset="0"/>
              <a:buChar char="•"/>
            </a:pPr>
            <a:r>
              <a:rPr lang="en-US" baseline="0" dirty="0" smtClean="0"/>
              <a:t>Reducing energy usage through energy efficiency programs:</a:t>
            </a:r>
          </a:p>
          <a:p>
            <a:pPr lvl="2">
              <a:buFont typeface="Arial" pitchFamily="34" charset="0"/>
              <a:buChar char="•"/>
            </a:pPr>
            <a:r>
              <a:rPr lang="en-US" baseline="0" dirty="0" smtClean="0"/>
              <a:t>Demand  Response/Peak Reduction: reductions in electricity demand at particular point in time; demand response program would be financial incentives available to customers who reduce energy usage during peak times or interruptible load programs </a:t>
            </a:r>
          </a:p>
          <a:p>
            <a:pPr lvl="2">
              <a:buFont typeface="Arial" pitchFamily="34" charset="0"/>
              <a:buChar char="•"/>
            </a:pPr>
            <a:r>
              <a:rPr lang="en-US" baseline="0" dirty="0" smtClean="0"/>
              <a:t>Energy Efficiency: reducing total energy usage while retaining reliability; e.g. transmission and distribution infrastructure improvements. </a:t>
            </a:r>
          </a:p>
          <a:p>
            <a:pPr lvl="1">
              <a:buFont typeface="Arial" pitchFamily="34" charset="0"/>
              <a:buChar char="•"/>
            </a:pPr>
            <a:r>
              <a:rPr lang="en-US" baseline="0" dirty="0" smtClean="0"/>
              <a:t>Many of the programs offer rebates to customers who use energy efficient light bulbs or update their HVAC systems.</a:t>
            </a:r>
          </a:p>
          <a:p>
            <a:pPr lvl="1">
              <a:buFont typeface="Arial" pitchFamily="34" charset="0"/>
              <a:buChar char="•"/>
            </a:pPr>
            <a:r>
              <a:rPr lang="en-US" baseline="0" dirty="0" smtClean="0"/>
              <a:t>Mercantile Customers (those customers consuming 700k </a:t>
            </a:r>
            <a:r>
              <a:rPr lang="en-US" baseline="0" dirty="0" err="1" smtClean="0"/>
              <a:t>kwh</a:t>
            </a:r>
            <a:r>
              <a:rPr lang="en-US" baseline="0" dirty="0" smtClean="0"/>
              <a:t> or more per year) can enter into a special arrangement with the utility to integrate the customers’ energy efficiency and/or peak </a:t>
            </a:r>
            <a:r>
              <a:rPr lang="en-US" baseline="0" dirty="0" err="1" smtClean="0"/>
              <a:t>demant</a:t>
            </a:r>
            <a:r>
              <a:rPr lang="en-US" baseline="0" dirty="0" smtClean="0"/>
              <a:t> reductions with those of the utility.  In exchange, can offset the energy efficiency rider passed on to customers or get $ credit if approved by the Commission.  </a:t>
            </a:r>
          </a:p>
          <a:p>
            <a:pPr lvl="0">
              <a:buFont typeface="Arial" pitchFamily="34" charset="0"/>
              <a:buChar char="•"/>
            </a:pPr>
            <a:r>
              <a:rPr lang="en-US" baseline="0" dirty="0" smtClean="0"/>
              <a:t>18-month pilot program: intended to address significant backlog of applications for mercantile customers to commit generation.  </a:t>
            </a:r>
          </a:p>
          <a:p>
            <a:pPr lvl="1">
              <a:buFont typeface="Arial" pitchFamily="34" charset="0"/>
              <a:buChar char="•"/>
            </a:pPr>
            <a:r>
              <a:rPr lang="en-US" baseline="0" dirty="0" smtClean="0"/>
              <a:t>Cash incentives only available for programs involving monetary investments</a:t>
            </a:r>
          </a:p>
          <a:p>
            <a:pPr lvl="1">
              <a:buFont typeface="Arial" pitchFamily="34" charset="0"/>
              <a:buChar char="•"/>
            </a:pPr>
            <a:r>
              <a:rPr lang="en-US" baseline="0" dirty="0" smtClean="0"/>
              <a:t>Installed more efficient equipment</a:t>
            </a:r>
          </a:p>
          <a:p>
            <a:pPr lvl="1">
              <a:buFont typeface="Arial" pitchFamily="34" charset="0"/>
              <a:buChar char="•"/>
            </a:pPr>
            <a:endParaRPr lang="en-US" baseline="0" dirty="0" smtClean="0"/>
          </a:p>
          <a:p>
            <a:pPr lvl="1">
              <a:buFont typeface="Arial" pitchFamily="34" charset="0"/>
              <a:buChar char="•"/>
            </a:pPr>
            <a:r>
              <a:rPr lang="en-US" baseline="0" dirty="0" smtClean="0"/>
              <a:t>Duke programs: smart saver</a:t>
            </a:r>
          </a:p>
          <a:p>
            <a:pPr lvl="2">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283357D9-C1CC-4BDE-A8FE-22A8B98CC9E3}" type="slidenum">
              <a:rPr lang="en-US" smtClean="0"/>
              <a:pPr>
                <a:defRPr/>
              </a:pPr>
              <a:t>7</a:t>
            </a:fld>
            <a:endParaRPr lang="en-US" dirty="0"/>
          </a:p>
        </p:txBody>
      </p:sp>
    </p:spTree>
    <p:extLst>
      <p:ext uri="{BB962C8B-B14F-4D97-AF65-F5344CB8AC3E}">
        <p14:creationId xmlns:p14="http://schemas.microsoft.com/office/powerpoint/2010/main" val="2215645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Initial</a:t>
            </a:r>
            <a:r>
              <a:rPr lang="en-US" baseline="0" dirty="0" smtClean="0"/>
              <a:t> ESP proposed end of 2010, beginning of 2011 Commission denied Duke’s MRO application as it was filed.  Duke withdrew the application and </a:t>
            </a:r>
            <a:r>
              <a:rPr lang="en-US" baseline="0" dirty="0" err="1" smtClean="0"/>
              <a:t>refiled</a:t>
            </a:r>
            <a:r>
              <a:rPr lang="en-US" baseline="0" dirty="0" smtClean="0"/>
              <a:t> for an ESP.  </a:t>
            </a:r>
          </a:p>
          <a:p>
            <a:pPr>
              <a:buFont typeface="Arial" pitchFamily="34" charset="0"/>
              <a:buChar char="•"/>
            </a:pPr>
            <a:r>
              <a:rPr lang="en-US" baseline="0" dirty="0" smtClean="0"/>
              <a:t>Interesting aspect of new ESP:</a:t>
            </a:r>
          </a:p>
          <a:p>
            <a:pPr lvl="1">
              <a:buFont typeface="Arial" pitchFamily="34" charset="0"/>
              <a:buChar char="•"/>
            </a:pPr>
            <a:r>
              <a:rPr lang="en-US" baseline="0" dirty="0" smtClean="0"/>
              <a:t>Generation service pricing: unbundling capacity and energy; selling energy on open market and setting capacity prices based on cost of service calculations. </a:t>
            </a:r>
          </a:p>
          <a:p>
            <a:pPr lvl="2">
              <a:buFont typeface="Arial" pitchFamily="34" charset="0"/>
              <a:buChar char="•"/>
            </a:pPr>
            <a:r>
              <a:rPr lang="en-US" baseline="0" dirty="0" smtClean="0"/>
              <a:t>9 yr 5 month term for capacity; non </a:t>
            </a:r>
            <a:r>
              <a:rPr lang="en-US" baseline="0" dirty="0" err="1" smtClean="0"/>
              <a:t>bypassable</a:t>
            </a:r>
            <a:r>
              <a:rPr lang="en-US" baseline="0" dirty="0" smtClean="0"/>
              <a:t> charge; but will be off set by portion of energy sales profits.  Justification is price assurance and reliability </a:t>
            </a:r>
          </a:p>
          <a:p>
            <a:pPr lvl="3">
              <a:buFont typeface="Arial" pitchFamily="34" charset="0"/>
              <a:buChar char="•"/>
            </a:pPr>
            <a:r>
              <a:rPr lang="en-US" baseline="0" dirty="0" smtClean="0"/>
              <a:t>Specifically will agree to share the off-system sales, even though that is not required. </a:t>
            </a:r>
          </a:p>
          <a:p>
            <a:pPr lvl="2">
              <a:buFont typeface="Arial" pitchFamily="34" charset="0"/>
              <a:buChar char="•"/>
            </a:pPr>
            <a:r>
              <a:rPr lang="en-US" dirty="0" smtClean="0"/>
              <a:t>Energy: will</a:t>
            </a:r>
            <a:r>
              <a:rPr lang="en-US" baseline="0" dirty="0" smtClean="0"/>
              <a:t> be sold into the market; will credit customers with 80% of net profits; 20% of net profits will be retained by DEO; </a:t>
            </a:r>
          </a:p>
          <a:p>
            <a:pPr lvl="3">
              <a:buFont typeface="Arial" pitchFamily="34" charset="0"/>
              <a:buChar char="•"/>
            </a:pPr>
            <a:r>
              <a:rPr lang="en-US" baseline="0" dirty="0" smtClean="0"/>
              <a:t>Will procure their energy needs through a competitive auction.  </a:t>
            </a:r>
          </a:p>
          <a:p>
            <a:pPr lvl="1">
              <a:buFont typeface="Arial" pitchFamily="34" charset="0"/>
              <a:buChar char="•"/>
            </a:pPr>
            <a:r>
              <a:rPr lang="en-US" baseline="0" dirty="0" smtClean="0"/>
              <a:t>10 year term; traditionally have been three years, although that is not statutorily required.  </a:t>
            </a:r>
            <a:endParaRPr lang="en-US" dirty="0"/>
          </a:p>
        </p:txBody>
      </p:sp>
      <p:sp>
        <p:nvSpPr>
          <p:cNvPr id="4" name="Slide Number Placeholder 3"/>
          <p:cNvSpPr>
            <a:spLocks noGrp="1"/>
          </p:cNvSpPr>
          <p:nvPr>
            <p:ph type="sldNum" sz="quarter" idx="10"/>
          </p:nvPr>
        </p:nvSpPr>
        <p:spPr/>
        <p:txBody>
          <a:bodyPr/>
          <a:lstStyle/>
          <a:p>
            <a:pPr>
              <a:defRPr/>
            </a:pPr>
            <a:fld id="{283357D9-C1CC-4BDE-A8FE-22A8B98CC9E3}" type="slidenum">
              <a:rPr lang="en-US" smtClean="0"/>
              <a:pPr>
                <a:defRPr/>
              </a:pPr>
              <a:t>8</a:t>
            </a:fld>
            <a:endParaRPr lang="en-US" dirty="0"/>
          </a:p>
        </p:txBody>
      </p:sp>
    </p:spTree>
    <p:extLst>
      <p:ext uri="{BB962C8B-B14F-4D97-AF65-F5344CB8AC3E}">
        <p14:creationId xmlns:p14="http://schemas.microsoft.com/office/powerpoint/2010/main" val="3918738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MISO transmission expansion projects: MTEPs</a:t>
            </a:r>
          </a:p>
          <a:p>
            <a:endParaRPr lang="en-US" dirty="0" smtClean="0"/>
          </a:p>
          <a:p>
            <a:r>
              <a:rPr lang="en-US" dirty="0" smtClean="0"/>
              <a:t>PJM </a:t>
            </a:r>
            <a:r>
              <a:rPr lang="en-US" smtClean="0"/>
              <a:t>expansion projects:</a:t>
            </a:r>
            <a:r>
              <a:rPr lang="en-US" baseline="0" smtClean="0"/>
              <a:t> RTEPs</a:t>
            </a:r>
            <a:endParaRPr lang="en-US"/>
          </a:p>
        </p:txBody>
      </p:sp>
      <p:sp>
        <p:nvSpPr>
          <p:cNvPr id="4" name="Slide Number Placeholder 3"/>
          <p:cNvSpPr>
            <a:spLocks noGrp="1"/>
          </p:cNvSpPr>
          <p:nvPr>
            <p:ph type="sldNum" sz="quarter" idx="10"/>
          </p:nvPr>
        </p:nvSpPr>
        <p:spPr/>
        <p:txBody>
          <a:bodyPr/>
          <a:lstStyle/>
          <a:p>
            <a:pPr>
              <a:defRPr/>
            </a:pPr>
            <a:fld id="{283357D9-C1CC-4BDE-A8FE-22A8B98CC9E3}" type="slidenum">
              <a:rPr lang="en-US" smtClean="0"/>
              <a:pPr>
                <a:defRPr/>
              </a:pPr>
              <a:t>9</a:t>
            </a:fld>
            <a:endParaRPr lang="en-US" dirty="0"/>
          </a:p>
        </p:txBody>
      </p:sp>
    </p:spTree>
    <p:extLst>
      <p:ext uri="{BB962C8B-B14F-4D97-AF65-F5344CB8AC3E}">
        <p14:creationId xmlns:p14="http://schemas.microsoft.com/office/powerpoint/2010/main" val="16024493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43C0D78-6605-47A3-8397-F8D7C6BA15E5}" type="datetimeFigureOut">
              <a:rPr lang="en-US" smtClean="0"/>
              <a:pPr/>
              <a:t>11/15/2016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F3D9A54E-6858-4BAC-AE2E-B3C9228DDC17}" type="slidenum">
              <a:rPr lang="en-US" smtClean="0"/>
              <a:pPr/>
              <a:t>‹#›</a:t>
            </a:fld>
            <a:endParaRPr lang="en-US" dirty="0"/>
          </a:p>
        </p:txBody>
      </p:sp>
      <p:sp>
        <p:nvSpPr>
          <p:cNvPr id="7" name="Rectangle 47"/>
          <p:cNvSpPr>
            <a:spLocks noChangeArrowheads="1"/>
          </p:cNvSpPr>
          <p:nvPr userDrawn="1"/>
        </p:nvSpPr>
        <p:spPr bwMode="gray">
          <a:xfrm>
            <a:off x="4495800" y="3773488"/>
            <a:ext cx="1676400" cy="1408112"/>
          </a:xfrm>
          <a:prstGeom prst="rect">
            <a:avLst/>
          </a:prstGeom>
          <a:solidFill>
            <a:srgbClr val="FFD24F"/>
          </a:solidFill>
          <a:ln w="9525">
            <a:noFill/>
            <a:miter lim="800000"/>
            <a:headEnd/>
            <a:tailEnd/>
          </a:ln>
          <a:effectLst/>
        </p:spPr>
        <p:txBody>
          <a:bodyPr wrap="none" anchor="ctr"/>
          <a:lstStyle/>
          <a:p>
            <a:pPr>
              <a:defRPr/>
            </a:pPr>
            <a:endParaRPr lang="en-US" dirty="0"/>
          </a:p>
        </p:txBody>
      </p:sp>
      <p:sp>
        <p:nvSpPr>
          <p:cNvPr id="8" name="Rectangle 69"/>
          <p:cNvSpPr>
            <a:spLocks noChangeArrowheads="1"/>
          </p:cNvSpPr>
          <p:nvPr userDrawn="1"/>
        </p:nvSpPr>
        <p:spPr bwMode="auto">
          <a:xfrm>
            <a:off x="0" y="0"/>
            <a:ext cx="9144000" cy="6858000"/>
          </a:xfrm>
          <a:prstGeom prst="rect">
            <a:avLst/>
          </a:prstGeom>
          <a:noFill/>
          <a:ln w="9525">
            <a:solidFill>
              <a:srgbClr val="000000"/>
            </a:solidFill>
            <a:miter lim="800000"/>
            <a:headEnd/>
            <a:tailEnd/>
          </a:ln>
          <a:effectLst/>
        </p:spPr>
        <p:txBody>
          <a:bodyPr wrap="none" anchor="ctr"/>
          <a:lstStyle/>
          <a:p>
            <a:pPr>
              <a:defRPr/>
            </a:pPr>
            <a:endParaRPr lang="en-US" dirty="0"/>
          </a:p>
        </p:txBody>
      </p:sp>
      <p:pic>
        <p:nvPicPr>
          <p:cNvPr id="10" name="Picture 53" descr="TagBlue"/>
          <p:cNvPicPr>
            <a:picLocks noChangeAspect="1" noChangeArrowheads="1"/>
          </p:cNvPicPr>
          <p:nvPr userDrawn="1"/>
        </p:nvPicPr>
        <p:blipFill>
          <a:blip r:embed="rId2" cstate="print"/>
          <a:srcRect/>
          <a:stretch>
            <a:fillRect/>
          </a:stretch>
        </p:blipFill>
        <p:spPr bwMode="auto">
          <a:xfrm>
            <a:off x="5499100" y="5259388"/>
            <a:ext cx="2117725" cy="192087"/>
          </a:xfrm>
          <a:prstGeom prst="rect">
            <a:avLst/>
          </a:prstGeom>
          <a:noFill/>
          <a:ln w="9525">
            <a:noFill/>
            <a:miter lim="800000"/>
            <a:headEnd/>
            <a:tailEnd/>
          </a:ln>
        </p:spPr>
      </p:pic>
      <p:sp>
        <p:nvSpPr>
          <p:cNvPr id="11" name="Rectangle 48"/>
          <p:cNvSpPr>
            <a:spLocks noChangeArrowheads="1"/>
          </p:cNvSpPr>
          <p:nvPr userDrawn="1"/>
        </p:nvSpPr>
        <p:spPr bwMode="gray">
          <a:xfrm>
            <a:off x="1524000" y="2122488"/>
            <a:ext cx="1524000" cy="1535112"/>
          </a:xfrm>
          <a:prstGeom prst="rect">
            <a:avLst/>
          </a:prstGeom>
          <a:solidFill>
            <a:srgbClr val="5C8727"/>
          </a:solidFill>
          <a:ln w="9525">
            <a:noFill/>
            <a:miter lim="800000"/>
            <a:headEnd/>
            <a:tailEnd/>
          </a:ln>
          <a:effectLst/>
        </p:spPr>
        <p:txBody>
          <a:bodyPr wrap="none" anchor="ctr"/>
          <a:lstStyle/>
          <a:p>
            <a:pPr>
              <a:defRPr/>
            </a:pPr>
            <a:endParaRPr lang="en-US" dirty="0"/>
          </a:p>
        </p:txBody>
      </p:sp>
      <p:sp>
        <p:nvSpPr>
          <p:cNvPr id="12" name="Rectangle 49"/>
          <p:cNvSpPr>
            <a:spLocks noChangeArrowheads="1"/>
          </p:cNvSpPr>
          <p:nvPr userDrawn="1"/>
        </p:nvSpPr>
        <p:spPr bwMode="gray">
          <a:xfrm>
            <a:off x="4572000" y="2122488"/>
            <a:ext cx="1600200" cy="1450975"/>
          </a:xfrm>
          <a:prstGeom prst="rect">
            <a:avLst/>
          </a:prstGeom>
          <a:solidFill>
            <a:srgbClr val="514E86"/>
          </a:solidFill>
          <a:ln w="9525">
            <a:noFill/>
            <a:miter lim="800000"/>
            <a:headEnd/>
            <a:tailEnd/>
          </a:ln>
          <a:effectLst/>
        </p:spPr>
        <p:txBody>
          <a:bodyPr wrap="none" anchor="ctr"/>
          <a:lstStyle/>
          <a:p>
            <a:pPr>
              <a:defRPr/>
            </a:pPr>
            <a:endParaRPr lang="en-US" dirty="0"/>
          </a:p>
        </p:txBody>
      </p:sp>
      <p:sp>
        <p:nvSpPr>
          <p:cNvPr id="13" name="Rectangle 50"/>
          <p:cNvSpPr>
            <a:spLocks noChangeArrowheads="1"/>
          </p:cNvSpPr>
          <p:nvPr userDrawn="1"/>
        </p:nvSpPr>
        <p:spPr bwMode="gray">
          <a:xfrm>
            <a:off x="3048000" y="3773488"/>
            <a:ext cx="1520825" cy="1408112"/>
          </a:xfrm>
          <a:prstGeom prst="rect">
            <a:avLst/>
          </a:prstGeom>
          <a:solidFill>
            <a:srgbClr val="5D87A1"/>
          </a:solidFill>
          <a:ln w="9525">
            <a:noFill/>
            <a:miter lim="800000"/>
            <a:headEnd/>
            <a:tailEnd/>
          </a:ln>
          <a:effectLst/>
        </p:spPr>
        <p:txBody>
          <a:bodyPr wrap="none" anchor="ctr"/>
          <a:lstStyle/>
          <a:p>
            <a:pPr>
              <a:defRPr/>
            </a:pPr>
            <a:endParaRPr lang="en-US" dirty="0"/>
          </a:p>
        </p:txBody>
      </p:sp>
      <p:sp>
        <p:nvSpPr>
          <p:cNvPr id="14" name="Rectangle 51"/>
          <p:cNvSpPr>
            <a:spLocks noChangeArrowheads="1"/>
          </p:cNvSpPr>
          <p:nvPr userDrawn="1"/>
        </p:nvSpPr>
        <p:spPr bwMode="gray">
          <a:xfrm>
            <a:off x="6169025" y="3657600"/>
            <a:ext cx="1527175" cy="1524000"/>
          </a:xfrm>
          <a:prstGeom prst="rect">
            <a:avLst/>
          </a:prstGeom>
          <a:solidFill>
            <a:srgbClr val="005406"/>
          </a:solidFill>
          <a:ln w="9525">
            <a:noFill/>
            <a:miter lim="800000"/>
            <a:headEnd/>
            <a:tailEnd/>
          </a:ln>
          <a:effectLst/>
        </p:spPr>
        <p:txBody>
          <a:bodyPr wrap="none" anchor="ctr"/>
          <a:lstStyle/>
          <a:p>
            <a:pPr>
              <a:defRPr/>
            </a:pPr>
            <a:endParaRPr lang="en-US" dirty="0"/>
          </a:p>
        </p:txBody>
      </p:sp>
      <p:sp>
        <p:nvSpPr>
          <p:cNvPr id="15" name="Rectangle 46"/>
          <p:cNvSpPr>
            <a:spLocks noChangeArrowheads="1"/>
          </p:cNvSpPr>
          <p:nvPr userDrawn="1"/>
        </p:nvSpPr>
        <p:spPr bwMode="gray">
          <a:xfrm>
            <a:off x="3048000" y="2122488"/>
            <a:ext cx="1524000" cy="1450975"/>
          </a:xfrm>
          <a:prstGeom prst="rect">
            <a:avLst/>
          </a:prstGeom>
          <a:solidFill>
            <a:srgbClr val="EC891D"/>
          </a:solidFill>
          <a:ln w="9525">
            <a:noFill/>
            <a:miter lim="800000"/>
            <a:headEnd/>
            <a:tailEnd/>
          </a:ln>
          <a:effectLst/>
        </p:spPr>
        <p:txBody>
          <a:bodyPr wrap="none" anchor="ctr"/>
          <a:lstStyle/>
          <a:p>
            <a:pPr>
              <a:defRPr/>
            </a:pPr>
            <a:endParaRPr lang="en-US" dirty="0"/>
          </a:p>
        </p:txBody>
      </p:sp>
      <p:pic>
        <p:nvPicPr>
          <p:cNvPr id="16" name="Picture 26" descr="ce_pref.jpg"/>
          <p:cNvPicPr>
            <a:picLocks noChangeAspect="1"/>
          </p:cNvPicPr>
          <p:nvPr userDrawn="1"/>
        </p:nvPicPr>
        <p:blipFill>
          <a:blip r:embed="rId3" cstate="print"/>
          <a:srcRect/>
          <a:stretch>
            <a:fillRect/>
          </a:stretch>
        </p:blipFill>
        <p:spPr bwMode="auto">
          <a:xfrm>
            <a:off x="152400" y="228600"/>
            <a:ext cx="4851400" cy="838200"/>
          </a:xfrm>
          <a:prstGeom prst="rect">
            <a:avLst/>
          </a:prstGeom>
          <a:noFill/>
          <a:ln w="9525">
            <a:noFill/>
            <a:miter lim="800000"/>
            <a:headEnd/>
            <a:tailEnd/>
          </a:ln>
        </p:spPr>
      </p:pic>
      <p:pic>
        <p:nvPicPr>
          <p:cNvPr id="18" name="Picture 18" descr="brandon shores scrubber.jpg"/>
          <p:cNvPicPr>
            <a:picLocks noChangeAspect="1"/>
          </p:cNvPicPr>
          <p:nvPr userDrawn="1"/>
        </p:nvPicPr>
        <p:blipFill>
          <a:blip r:embed="rId4" cstate="print">
            <a:lum bright="10000"/>
          </a:blip>
          <a:srcRect l="10001" t="39583" r="56667" b="20833"/>
          <a:stretch>
            <a:fillRect/>
          </a:stretch>
        </p:blipFill>
        <p:spPr bwMode="auto">
          <a:xfrm>
            <a:off x="3048000" y="3646488"/>
            <a:ext cx="1524000" cy="1447800"/>
          </a:xfrm>
          <a:prstGeom prst="rect">
            <a:avLst/>
          </a:prstGeom>
          <a:noFill/>
          <a:ln w="9525">
            <a:noFill/>
            <a:miter lim="800000"/>
            <a:headEnd/>
            <a:tailEnd/>
          </a:ln>
        </p:spPr>
      </p:pic>
      <p:pic>
        <p:nvPicPr>
          <p:cNvPr id="20" name="Picture 19" descr="ccnpp_plant5.jpg"/>
          <p:cNvPicPr>
            <a:picLocks noChangeAspect="1"/>
          </p:cNvPicPr>
          <p:nvPr userDrawn="1"/>
        </p:nvPicPr>
        <p:blipFill>
          <a:blip r:embed="rId5" cstate="print"/>
          <a:srcRect l="22604" t="19876" r="14700" b="10559"/>
          <a:stretch>
            <a:fillRect/>
          </a:stretch>
        </p:blipFill>
        <p:spPr bwMode="auto">
          <a:xfrm>
            <a:off x="4572000" y="2205038"/>
            <a:ext cx="1600200" cy="1452562"/>
          </a:xfrm>
          <a:prstGeom prst="rect">
            <a:avLst/>
          </a:prstGeom>
          <a:noFill/>
          <a:ln w="9525">
            <a:noFill/>
            <a:miter lim="800000"/>
            <a:headEnd/>
            <a:tailEnd/>
          </a:ln>
        </p:spPr>
      </p:pic>
      <p:pic>
        <p:nvPicPr>
          <p:cNvPr id="21" name="Picture 20" descr="DSC_2065.jpg"/>
          <p:cNvPicPr>
            <a:picLocks noChangeAspect="1"/>
          </p:cNvPicPr>
          <p:nvPr userDrawn="1"/>
        </p:nvPicPr>
        <p:blipFill>
          <a:blip r:embed="rId6" cstate="print"/>
          <a:srcRect t="16667" b="20000"/>
          <a:stretch>
            <a:fillRect/>
          </a:stretch>
        </p:blipFill>
        <p:spPr bwMode="auto">
          <a:xfrm>
            <a:off x="3048001" y="2209800"/>
            <a:ext cx="1523998" cy="1447800"/>
          </a:xfrm>
          <a:prstGeom prst="rect">
            <a:avLst/>
          </a:prstGeom>
          <a:noFill/>
          <a:ln w="9525">
            <a:noFill/>
            <a:miter lim="800000"/>
            <a:headEnd/>
            <a:tailEnd/>
          </a:ln>
        </p:spPr>
      </p:pic>
      <p:pic>
        <p:nvPicPr>
          <p:cNvPr id="22" name="Picture 76" descr="S:\CorpEvents\2001-2010 Events - PAT\Templates\2010 Template\photos\powerwind.jpg"/>
          <p:cNvPicPr>
            <a:picLocks noChangeAspect="1" noChangeArrowheads="1"/>
          </p:cNvPicPr>
          <p:nvPr userDrawn="1"/>
        </p:nvPicPr>
        <p:blipFill>
          <a:blip r:embed="rId7" cstate="print">
            <a:lum bright="20000" contrast="20000"/>
          </a:blip>
          <a:srcRect l="5005" t="2779" r="5000" b="37823"/>
          <a:stretch>
            <a:fillRect/>
          </a:stretch>
        </p:blipFill>
        <p:spPr bwMode="auto">
          <a:xfrm>
            <a:off x="6172200" y="3657600"/>
            <a:ext cx="1524000" cy="1447800"/>
          </a:xfrm>
          <a:prstGeom prst="rect">
            <a:avLst/>
          </a:prstGeom>
          <a:noFill/>
          <a:ln w="9525">
            <a:noFill/>
            <a:miter lim="800000"/>
            <a:headEnd/>
            <a:tailEnd/>
          </a:ln>
        </p:spPr>
      </p:pic>
      <p:pic>
        <p:nvPicPr>
          <p:cNvPr id="23" name="Picture 75" descr="S:\CorpEvents\2001-2010 Events - PAT\Templates\2010 Template\photos\powerpanels.jpg"/>
          <p:cNvPicPr>
            <a:picLocks noChangeAspect="1" noChangeArrowheads="1"/>
          </p:cNvPicPr>
          <p:nvPr userDrawn="1"/>
        </p:nvPicPr>
        <p:blipFill>
          <a:blip r:embed="rId8" cstate="print"/>
          <a:srcRect t="16953" r="4286" b="4572"/>
          <a:stretch>
            <a:fillRect/>
          </a:stretch>
        </p:blipFill>
        <p:spPr bwMode="auto">
          <a:xfrm>
            <a:off x="1524000" y="2209800"/>
            <a:ext cx="1524000" cy="1447800"/>
          </a:xfrm>
          <a:prstGeom prst="rect">
            <a:avLst/>
          </a:prstGeom>
          <a:noFill/>
          <a:ln w="9525">
            <a:noFill/>
            <a:miter lim="800000"/>
            <a:headEnd/>
            <a:tailEnd/>
          </a:ln>
        </p:spPr>
      </p:pic>
      <p:pic>
        <p:nvPicPr>
          <p:cNvPr id="24" name="Picture 23" descr="power-lines.jpg"/>
          <p:cNvPicPr>
            <a:picLocks noChangeAspect="1"/>
          </p:cNvPicPr>
          <p:nvPr userDrawn="1"/>
        </p:nvPicPr>
        <p:blipFill>
          <a:blip r:embed="rId9" cstate="print"/>
          <a:srcRect r="8696"/>
          <a:stretch>
            <a:fillRect/>
          </a:stretch>
        </p:blipFill>
        <p:spPr>
          <a:xfrm flipH="1">
            <a:off x="4572000" y="3657600"/>
            <a:ext cx="1600200" cy="1524000"/>
          </a:xfrm>
          <a:prstGeom prst="rect">
            <a:avLst/>
          </a:prstGeom>
        </p:spPr>
      </p:pic>
      <p:grpSp>
        <p:nvGrpSpPr>
          <p:cNvPr id="25" name="Group 24"/>
          <p:cNvGrpSpPr/>
          <p:nvPr userDrawn="1"/>
        </p:nvGrpSpPr>
        <p:grpSpPr>
          <a:xfrm>
            <a:off x="4724400" y="3733800"/>
            <a:ext cx="1295400" cy="990600"/>
            <a:chOff x="1143000" y="1143000"/>
            <a:chExt cx="1981200" cy="1651000"/>
          </a:xfrm>
        </p:grpSpPr>
        <p:sp>
          <p:nvSpPr>
            <p:cNvPr id="26" name="Oval 25"/>
            <p:cNvSpPr/>
            <p:nvPr/>
          </p:nvSpPr>
          <p:spPr>
            <a:xfrm>
              <a:off x="1905000" y="2286000"/>
              <a:ext cx="914400" cy="3048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68_BGE_Peak_Rewards_thermostat.jpg"/>
            <p:cNvPicPr>
              <a:picLocks noChangeAspect="1"/>
            </p:cNvPicPr>
            <p:nvPr/>
          </p:nvPicPr>
          <p:blipFill>
            <a:blip r:embed="rId10" cstate="print">
              <a:clrChange>
                <a:clrFrom>
                  <a:srgbClr val="FDFDFD"/>
                </a:clrFrom>
                <a:clrTo>
                  <a:srgbClr val="FDFDFD">
                    <a:alpha val="0"/>
                  </a:srgbClr>
                </a:clrTo>
              </a:clrChange>
            </a:blip>
            <a:stretch>
              <a:fillRect/>
            </a:stretch>
          </p:blipFill>
          <p:spPr>
            <a:xfrm>
              <a:off x="1143000" y="1143000"/>
              <a:ext cx="1981200" cy="1651000"/>
            </a:xfrm>
            <a:prstGeom prst="rect">
              <a:avLst/>
            </a:prstGeom>
          </p:spPr>
        </p:pic>
      </p:gr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B46A637-0EAB-45C0-BF5B-93959B190C9C}"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5C94240-E3C2-4AE4-B16B-4CA69E7BBB4D}"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8D3824E-CF93-478D-BFF1-AA7D977393FB}"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9EB80B8-EF19-49D2-8457-F36622D06756}"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E72D08F-BCBE-4F94-BD4F-3E51413AF2D3}"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14185F42-8335-40B7-A017-AA882211474D}"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02C9C1A1-424A-4FE1-AFEE-FAF8BF4FD236}"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1CA15195-CD42-4BD9-9B53-C5E87E5F0EC1}"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043163D-D5D9-4BF6-9B71-3279DE824610}"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1F37B26D-8C9B-40C5-8A68-2384EA582AFC}"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43C0D78-6605-47A3-8397-F8D7C6BA15E5}" type="datetimeFigureOut">
              <a:rPr lang="en-US" smtClean="0"/>
              <a:pPr/>
              <a:t>11/15/2016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88400D6E-F15A-49F3-9FD8-B7C833195BFC}" type="slidenum">
              <a:rPr lang="en-US" smtClean="0"/>
              <a:pPr>
                <a:defRPr/>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
        <p:nvSpPr>
          <p:cNvPr id="14" name="Rectangle 54"/>
          <p:cNvSpPr>
            <a:spLocks noChangeArrowheads="1"/>
          </p:cNvSpPr>
          <p:nvPr userDrawn="1"/>
        </p:nvSpPr>
        <p:spPr bwMode="auto">
          <a:xfrm>
            <a:off x="0" y="0"/>
            <a:ext cx="9144000" cy="6858000"/>
          </a:xfrm>
          <a:prstGeom prst="rect">
            <a:avLst/>
          </a:prstGeom>
          <a:noFill/>
          <a:ln w="9525">
            <a:solidFill>
              <a:srgbClr val="000000"/>
            </a:solidFill>
            <a:miter lim="800000"/>
            <a:headEnd/>
            <a:tailEnd/>
          </a:ln>
          <a:effectLst/>
        </p:spPr>
        <p:txBody>
          <a:bodyPr wrap="none" anchor="ct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a:t>
            </a:r>
            <a:r>
              <a:rPr lang="en-US" sz="4800" dirty="0" smtClean="0"/>
              <a:t>Ohio’s Hybrid Electric System</a:t>
            </a:r>
            <a:endParaRPr lang="en-US" sz="4800" dirty="0"/>
          </a:p>
        </p:txBody>
      </p:sp>
      <p:sp>
        <p:nvSpPr>
          <p:cNvPr id="6" name="Text Placeholder 5"/>
          <p:cNvSpPr>
            <a:spLocks noGrp="1"/>
          </p:cNvSpPr>
          <p:nvPr>
            <p:ph type="body" idx="1"/>
          </p:nvPr>
        </p:nvSpPr>
        <p:spPr>
          <a:xfrm>
            <a:off x="530352" y="2704664"/>
            <a:ext cx="7772400" cy="3162736"/>
          </a:xfrm>
        </p:spPr>
        <p:txBody>
          <a:bodyPr>
            <a:normAutofit fontScale="85000" lnSpcReduction="10000"/>
          </a:bodyPr>
          <a:lstStyle/>
          <a:p>
            <a:endParaRPr lang="en-US" dirty="0" smtClean="0"/>
          </a:p>
          <a:p>
            <a:r>
              <a:rPr lang="en-US" dirty="0" smtClean="0"/>
              <a:t>A review of opportunities to purchase power, </a:t>
            </a:r>
          </a:p>
          <a:p>
            <a:r>
              <a:rPr lang="en-US" dirty="0" smtClean="0"/>
              <a:t>Distributive Power</a:t>
            </a:r>
          </a:p>
          <a:p>
            <a:r>
              <a:rPr lang="en-US" dirty="0" smtClean="0"/>
              <a:t>Renewable Power</a:t>
            </a:r>
          </a:p>
          <a:p>
            <a:r>
              <a:rPr lang="en-US" dirty="0" smtClean="0"/>
              <a:t>Conservation</a:t>
            </a:r>
          </a:p>
          <a:p>
            <a:endParaRPr lang="en-US" dirty="0"/>
          </a:p>
          <a:p>
            <a:r>
              <a:rPr lang="en-US" dirty="0" smtClean="0"/>
              <a:t>		</a:t>
            </a:r>
            <a:r>
              <a:rPr lang="en-US" sz="3500" dirty="0" smtClean="0"/>
              <a:t>Howard Petricoff</a:t>
            </a:r>
          </a:p>
          <a:p>
            <a:r>
              <a:rPr lang="en-US" sz="3500" dirty="0"/>
              <a:t>	</a:t>
            </a:r>
            <a:r>
              <a:rPr lang="en-US" sz="3500" dirty="0" smtClean="0"/>
              <a:t>	</a:t>
            </a:r>
            <a:r>
              <a:rPr lang="en-US" sz="3500" dirty="0" err="1" smtClean="0"/>
              <a:t>Vorys</a:t>
            </a:r>
            <a:r>
              <a:rPr lang="en-US" sz="3500" dirty="0" smtClean="0"/>
              <a:t>, </a:t>
            </a:r>
            <a:r>
              <a:rPr lang="en-US" sz="3500" dirty="0" err="1" smtClean="0"/>
              <a:t>Sater</a:t>
            </a:r>
            <a:r>
              <a:rPr lang="en-US" sz="3500" dirty="0" smtClean="0"/>
              <a:t>, Seymour &amp; Pease LLP</a:t>
            </a:r>
          </a:p>
          <a:p>
            <a:endParaRPr lang="en-US" dirty="0"/>
          </a:p>
          <a:p>
            <a:endParaRPr lang="en-US" dirty="0"/>
          </a:p>
        </p:txBody>
      </p:sp>
      <p:sp>
        <p:nvSpPr>
          <p:cNvPr id="2" name="Slide Number Placeholder 1"/>
          <p:cNvSpPr>
            <a:spLocks noGrp="1"/>
          </p:cNvSpPr>
          <p:nvPr>
            <p:ph type="sldNum" sz="quarter" idx="12"/>
          </p:nvPr>
        </p:nvSpPr>
        <p:spPr/>
        <p:txBody>
          <a:bodyPr/>
          <a:lstStyle/>
          <a:p>
            <a:pPr>
              <a:defRPr/>
            </a:pPr>
            <a:fld id="{1CA15195-CD42-4BD9-9B53-C5E87E5F0EC1}" type="slidenum">
              <a:rPr lang="en-US" smtClean="0"/>
              <a:pPr>
                <a:defRPr/>
              </a:pPr>
              <a:t>1</a:t>
            </a:fld>
            <a:endParaRPr lang="en-US" dirty="0"/>
          </a:p>
        </p:txBody>
      </p:sp>
    </p:spTree>
    <p:extLst>
      <p:ext uri="{BB962C8B-B14F-4D97-AF65-F5344CB8AC3E}">
        <p14:creationId xmlns:p14="http://schemas.microsoft.com/office/powerpoint/2010/main" val="532980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a:defRPr/>
            </a:pPr>
            <a:r>
              <a:rPr lang="en-US" dirty="0" smtClean="0"/>
              <a:t>Proprietary and Confidential</a:t>
            </a:r>
            <a:endParaRPr lang="en-US" dirty="0"/>
          </a:p>
        </p:txBody>
      </p:sp>
      <p:sp>
        <p:nvSpPr>
          <p:cNvPr id="6" name="Slide Number Placeholder 5"/>
          <p:cNvSpPr>
            <a:spLocks noGrp="1"/>
          </p:cNvSpPr>
          <p:nvPr>
            <p:ph type="sldNum" sz="quarter" idx="12"/>
          </p:nvPr>
        </p:nvSpPr>
        <p:spPr/>
        <p:txBody>
          <a:bodyPr/>
          <a:lstStyle/>
          <a:p>
            <a:pPr>
              <a:defRPr/>
            </a:pPr>
            <a:fld id="{C03208EC-04B4-4774-884F-1334FC610987}" type="slidenum">
              <a:rPr lang="en-US" smtClean="0"/>
              <a:pPr>
                <a:defRPr/>
              </a:pPr>
              <a:t>2</a:t>
            </a:fld>
            <a:endParaRPr lang="en-US" dirty="0"/>
          </a:p>
        </p:txBody>
      </p:sp>
      <p:sp>
        <p:nvSpPr>
          <p:cNvPr id="5123" name="Rectangle 2"/>
          <p:cNvSpPr>
            <a:spLocks noGrp="1" noChangeArrowheads="1"/>
          </p:cNvSpPr>
          <p:nvPr>
            <p:ph type="title" idx="4294967295"/>
          </p:nvPr>
        </p:nvSpPr>
        <p:spPr>
          <a:xfrm>
            <a:off x="0" y="381000"/>
            <a:ext cx="8077200" cy="533400"/>
          </a:xfrm>
        </p:spPr>
        <p:txBody>
          <a:bodyPr>
            <a:normAutofit/>
          </a:bodyPr>
          <a:lstStyle/>
          <a:p>
            <a:pPr eaLnBrk="1" hangingPunct="1"/>
            <a:r>
              <a:rPr lang="en-US" sz="3200" dirty="0" smtClean="0">
                <a:latin typeface="Calibri" pitchFamily="34" charset="0"/>
              </a:rPr>
              <a:t>Background on Ohio Electric Market</a:t>
            </a:r>
          </a:p>
        </p:txBody>
      </p:sp>
      <p:sp>
        <p:nvSpPr>
          <p:cNvPr id="5124" name="Rectangle 3"/>
          <p:cNvSpPr>
            <a:spLocks noGrp="1" noChangeArrowheads="1"/>
          </p:cNvSpPr>
          <p:nvPr>
            <p:ph type="body" idx="4294967295"/>
          </p:nvPr>
        </p:nvSpPr>
        <p:spPr>
          <a:xfrm>
            <a:off x="0" y="1143000"/>
            <a:ext cx="8382000" cy="5181600"/>
          </a:xfrm>
        </p:spPr>
        <p:txBody>
          <a:bodyPr/>
          <a:lstStyle/>
          <a:p>
            <a:pPr eaLnBrk="1" hangingPunct="1">
              <a:lnSpc>
                <a:spcPct val="90000"/>
              </a:lnSpc>
            </a:pPr>
            <a:r>
              <a:rPr lang="en-US" sz="2400" b="1" dirty="0" smtClean="0">
                <a:solidFill>
                  <a:srgbClr val="FF0000"/>
                </a:solidFill>
                <a:latin typeface="Calibri" pitchFamily="34" charset="0"/>
              </a:rPr>
              <a:t>Prior to 1999 </a:t>
            </a:r>
            <a:r>
              <a:rPr lang="en-US" sz="2400" dirty="0" smtClean="0">
                <a:latin typeface="Calibri" pitchFamily="34" charset="0"/>
              </a:rPr>
              <a:t>– all electric service – generation, transmission and distribution was a monopoly service.  State of Ohio awarded a monopoly to an electric utility to serve everyone in their service area and in exchange the utility had to pledge to provide service to anyone in the service area at rates approved by the Public Utilities Commission</a:t>
            </a:r>
          </a:p>
          <a:p>
            <a:pPr eaLnBrk="1" hangingPunct="1">
              <a:lnSpc>
                <a:spcPct val="90000"/>
              </a:lnSpc>
            </a:pPr>
            <a:endParaRPr lang="en-US" sz="2400" dirty="0" smtClean="0">
              <a:latin typeface="Calibri" pitchFamily="34" charset="0"/>
            </a:endParaRPr>
          </a:p>
          <a:p>
            <a:pPr eaLnBrk="1" hangingPunct="1">
              <a:lnSpc>
                <a:spcPct val="90000"/>
              </a:lnSpc>
            </a:pPr>
            <a:r>
              <a:rPr lang="en-US" sz="2400" dirty="0" smtClean="0">
                <a:solidFill>
                  <a:srgbClr val="FF0000"/>
                </a:solidFill>
                <a:latin typeface="Calibri" pitchFamily="34" charset="0"/>
              </a:rPr>
              <a:t>Senate Bill 3 </a:t>
            </a:r>
            <a:r>
              <a:rPr lang="en-US" sz="2400" dirty="0" smtClean="0">
                <a:latin typeface="Calibri" pitchFamily="34" charset="0"/>
              </a:rPr>
              <a:t>– Introduced Retail Competition</a:t>
            </a:r>
          </a:p>
          <a:p>
            <a:pPr lvl="1" eaLnBrk="1" hangingPunct="1">
              <a:lnSpc>
                <a:spcPct val="90000"/>
              </a:lnSpc>
            </a:pPr>
            <a:r>
              <a:rPr lang="en-US" dirty="0" smtClean="0">
                <a:latin typeface="Calibri" pitchFamily="34" charset="0"/>
              </a:rPr>
              <a:t>Started in 2000 but was phased in</a:t>
            </a:r>
          </a:p>
          <a:p>
            <a:pPr lvl="1" eaLnBrk="1" hangingPunct="1">
              <a:lnSpc>
                <a:spcPct val="90000"/>
              </a:lnSpc>
            </a:pPr>
            <a:r>
              <a:rPr lang="en-US" dirty="0" smtClean="0">
                <a:latin typeface="Calibri" pitchFamily="34" charset="0"/>
              </a:rPr>
              <a:t>Utilities that had above market generation rates got transition payments spread out over up to ten years</a:t>
            </a:r>
          </a:p>
          <a:p>
            <a:pPr lvl="1" eaLnBrk="1" hangingPunct="1">
              <a:lnSpc>
                <a:spcPct val="90000"/>
              </a:lnSpc>
            </a:pPr>
            <a:r>
              <a:rPr lang="en-US" dirty="0" smtClean="0">
                <a:latin typeface="Calibri" pitchFamily="34" charset="0"/>
              </a:rPr>
              <a:t>Most shopping in FirstEnergy (FE) service territory because generation rates were highest there</a:t>
            </a:r>
          </a:p>
          <a:p>
            <a:pPr lvl="1" eaLnBrk="1" hangingPunct="1">
              <a:lnSpc>
                <a:spcPct val="90000"/>
              </a:lnSpc>
            </a:pPr>
            <a:endParaRPr lang="en-US" dirty="0">
              <a:latin typeface="Calibri" pitchFamily="34" charset="0"/>
            </a:endParaRPr>
          </a:p>
          <a:p>
            <a:pPr lvl="1" eaLnBrk="1" hangingPunct="1">
              <a:lnSpc>
                <a:spcPct val="90000"/>
              </a:lnSpc>
            </a:pPr>
            <a:endParaRPr lang="en-US" dirty="0" smtClean="0">
              <a:latin typeface="Calibri" pitchFamily="34" charset="0"/>
            </a:endParaRPr>
          </a:p>
          <a:p>
            <a:pPr lvl="1" eaLnBrk="1" hangingPunct="1">
              <a:lnSpc>
                <a:spcPct val="90000"/>
              </a:lnSpc>
            </a:pPr>
            <a:endParaRPr lang="en-US" dirty="0">
              <a:latin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1CA15195-CD42-4BD9-9B53-C5E87E5F0EC1}" type="slidenum">
              <a:rPr lang="en-US" smtClean="0"/>
              <a:pPr>
                <a:defRPr/>
              </a:pPr>
              <a:t>3</a:t>
            </a:fld>
            <a:endParaRPr lang="en-US" dirty="0"/>
          </a:p>
        </p:txBody>
      </p:sp>
      <p:sp>
        <p:nvSpPr>
          <p:cNvPr id="3" name="Rectangle 2"/>
          <p:cNvSpPr/>
          <p:nvPr/>
        </p:nvSpPr>
        <p:spPr>
          <a:xfrm>
            <a:off x="457200" y="1263792"/>
            <a:ext cx="8153400" cy="4413516"/>
          </a:xfrm>
          <a:prstGeom prst="rect">
            <a:avLst/>
          </a:prstGeom>
        </p:spPr>
        <p:txBody>
          <a:bodyPr wrap="square">
            <a:spAutoFit/>
          </a:bodyPr>
          <a:lstStyle/>
          <a:p>
            <a:pPr eaLnBrk="1" hangingPunct="1">
              <a:lnSpc>
                <a:spcPct val="90000"/>
              </a:lnSpc>
            </a:pPr>
            <a:r>
              <a:rPr lang="en-US" sz="2400" dirty="0" smtClean="0">
                <a:latin typeface="Calibri" pitchFamily="34" charset="0"/>
              </a:rPr>
              <a:t>Major </a:t>
            </a:r>
            <a:r>
              <a:rPr lang="en-US" sz="2400" dirty="0">
                <a:latin typeface="Calibri" pitchFamily="34" charset="0"/>
              </a:rPr>
              <a:t>Legislative Debate Began in Fall 2007 and Concluded in Spring 2008 – Senate Bill (SB) </a:t>
            </a:r>
            <a:r>
              <a:rPr lang="en-US" sz="2400" dirty="0" smtClean="0">
                <a:latin typeface="Calibri" pitchFamily="34" charset="0"/>
              </a:rPr>
              <a:t>221</a:t>
            </a:r>
          </a:p>
          <a:p>
            <a:pPr eaLnBrk="1" hangingPunct="1">
              <a:lnSpc>
                <a:spcPct val="90000"/>
              </a:lnSpc>
            </a:pPr>
            <a:endParaRPr lang="en-US" sz="2400" dirty="0">
              <a:latin typeface="Calibri" pitchFamily="34" charset="0"/>
            </a:endParaRPr>
          </a:p>
          <a:p>
            <a:pPr eaLnBrk="1" hangingPunct="1">
              <a:lnSpc>
                <a:spcPct val="90000"/>
              </a:lnSpc>
            </a:pPr>
            <a:endParaRPr lang="en-US" sz="2400" dirty="0">
              <a:latin typeface="Calibri" pitchFamily="34" charset="0"/>
            </a:endParaRPr>
          </a:p>
          <a:p>
            <a:pPr eaLnBrk="1" hangingPunct="1">
              <a:lnSpc>
                <a:spcPct val="90000"/>
              </a:lnSpc>
            </a:pPr>
            <a:r>
              <a:rPr lang="en-US" sz="2400" dirty="0">
                <a:latin typeface="Calibri" pitchFamily="34" charset="0"/>
              </a:rPr>
              <a:t>SB 221 Became Effective on July 31, 2008 – Created a Hybrid Market </a:t>
            </a:r>
            <a:r>
              <a:rPr lang="en-US" sz="2400" dirty="0" smtClean="0">
                <a:latin typeface="Calibri" pitchFamily="34" charset="0"/>
              </a:rPr>
              <a:t>Structure</a:t>
            </a:r>
          </a:p>
          <a:p>
            <a:pPr eaLnBrk="1" hangingPunct="1">
              <a:lnSpc>
                <a:spcPct val="90000"/>
              </a:lnSpc>
            </a:pPr>
            <a:endParaRPr lang="en-US" sz="2400" dirty="0">
              <a:latin typeface="Calibri" pitchFamily="34" charset="0"/>
            </a:endParaRPr>
          </a:p>
          <a:p>
            <a:pPr eaLnBrk="1" hangingPunct="1">
              <a:lnSpc>
                <a:spcPct val="90000"/>
              </a:lnSpc>
            </a:pPr>
            <a:r>
              <a:rPr lang="en-US" sz="2400" dirty="0" smtClean="0">
                <a:latin typeface="Calibri" pitchFamily="34" charset="0"/>
              </a:rPr>
              <a:t>Utilities remained responsible for supplying generation as the provider of last resort (POLR).  Prices for the POLR generation set by the Commission, but not on strict cost of service basis  </a:t>
            </a:r>
          </a:p>
          <a:p>
            <a:pPr eaLnBrk="1" hangingPunct="1">
              <a:lnSpc>
                <a:spcPct val="90000"/>
              </a:lnSpc>
            </a:pPr>
            <a:endParaRPr lang="en-US" sz="2400" dirty="0">
              <a:latin typeface="Calibri" pitchFamily="34" charset="0"/>
            </a:endParaRPr>
          </a:p>
          <a:p>
            <a:pPr eaLnBrk="1" hangingPunct="1">
              <a:lnSpc>
                <a:spcPct val="90000"/>
              </a:lnSpc>
            </a:pPr>
            <a:r>
              <a:rPr lang="en-US" sz="2400" dirty="0" smtClean="0">
                <a:latin typeface="Calibri" pitchFamily="34" charset="0"/>
              </a:rPr>
              <a:t>Utilities can elect to outsource the POLR obligation by using a public auction – Market Rate Option (MRO)</a:t>
            </a:r>
            <a:endParaRPr lang="en-US" sz="2400" dirty="0">
              <a:latin typeface="Calibri" pitchFamily="34" charset="0"/>
            </a:endParaRPr>
          </a:p>
        </p:txBody>
      </p:sp>
    </p:spTree>
    <p:extLst>
      <p:ext uri="{BB962C8B-B14F-4D97-AF65-F5344CB8AC3E}">
        <p14:creationId xmlns:p14="http://schemas.microsoft.com/office/powerpoint/2010/main" val="1760570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457200" y="457200"/>
            <a:ext cx="8153400" cy="533400"/>
          </a:xfrm>
        </p:spPr>
        <p:txBody>
          <a:bodyPr>
            <a:normAutofit/>
          </a:bodyPr>
          <a:lstStyle/>
          <a:p>
            <a:pPr eaLnBrk="1" hangingPunct="1"/>
            <a:r>
              <a:rPr lang="en-US" sz="3200" dirty="0" smtClean="0">
                <a:latin typeface="Calibri" pitchFamily="34" charset="0"/>
              </a:rPr>
              <a:t>Senate Bill 221 – Hybrid Market Structure</a:t>
            </a:r>
          </a:p>
        </p:txBody>
      </p:sp>
      <p:sp>
        <p:nvSpPr>
          <p:cNvPr id="8196" name="Rectangle 3"/>
          <p:cNvSpPr>
            <a:spLocks noGrp="1" noChangeArrowheads="1"/>
          </p:cNvSpPr>
          <p:nvPr>
            <p:ph idx="1"/>
          </p:nvPr>
        </p:nvSpPr>
        <p:spPr>
          <a:xfrm>
            <a:off x="381000" y="1143000"/>
            <a:ext cx="8458200" cy="5181600"/>
          </a:xfrm>
        </p:spPr>
        <p:txBody>
          <a:bodyPr>
            <a:normAutofit/>
          </a:bodyPr>
          <a:lstStyle/>
          <a:p>
            <a:r>
              <a:rPr lang="en-US" sz="2400" dirty="0" smtClean="0">
                <a:latin typeface="Calibri" pitchFamily="34" charset="0"/>
              </a:rPr>
              <a:t>Ability of utilities to pass on environmental compliance costs </a:t>
            </a:r>
          </a:p>
          <a:p>
            <a:endParaRPr lang="en-US" sz="2400" dirty="0" smtClean="0">
              <a:latin typeface="Calibri" pitchFamily="34" charset="0"/>
            </a:endParaRPr>
          </a:p>
          <a:p>
            <a:r>
              <a:rPr lang="en-US" sz="2400" dirty="0" smtClean="0">
                <a:latin typeface="Calibri" pitchFamily="34" charset="0"/>
              </a:rPr>
              <a:t>Renewable portfolio standards</a:t>
            </a:r>
          </a:p>
          <a:p>
            <a:endParaRPr lang="en-US" sz="2400" dirty="0" smtClean="0">
              <a:latin typeface="Calibri" pitchFamily="34" charset="0"/>
            </a:endParaRPr>
          </a:p>
          <a:p>
            <a:r>
              <a:rPr lang="en-US" sz="2400" dirty="0" smtClean="0">
                <a:latin typeface="Calibri" pitchFamily="34" charset="0"/>
              </a:rPr>
              <a:t>Energy Efficiency Targets</a:t>
            </a:r>
          </a:p>
          <a:p>
            <a:endParaRPr lang="en-US" sz="2400" dirty="0" smtClean="0">
              <a:latin typeface="Calibri" pitchFamily="34" charset="0"/>
            </a:endParaRPr>
          </a:p>
          <a:p>
            <a:r>
              <a:rPr lang="en-US" sz="2400" dirty="0" smtClean="0">
                <a:latin typeface="Calibri" pitchFamily="34" charset="0"/>
              </a:rPr>
              <a:t>Enhancements to large scale government aggregation programs</a:t>
            </a:r>
          </a:p>
          <a:p>
            <a:endParaRPr lang="en-US" sz="2400" dirty="0" smtClean="0">
              <a:latin typeface="Calibri" pitchFamily="34" charset="0"/>
            </a:endParaRPr>
          </a:p>
          <a:p>
            <a:r>
              <a:rPr lang="en-US" sz="2400" dirty="0" smtClean="0">
                <a:latin typeface="Calibri" pitchFamily="34" charset="0"/>
              </a:rPr>
              <a:t>Creation of a Federal Energy Advocate</a:t>
            </a:r>
          </a:p>
        </p:txBody>
      </p:sp>
      <p:sp>
        <p:nvSpPr>
          <p:cNvPr id="7" name="Footer Placeholder 6"/>
          <p:cNvSpPr>
            <a:spLocks noGrp="1"/>
          </p:cNvSpPr>
          <p:nvPr>
            <p:ph type="ftr" sz="quarter" idx="11"/>
          </p:nvPr>
        </p:nvSpPr>
        <p:spPr/>
        <p:txBody>
          <a:bodyPr/>
          <a:lstStyle/>
          <a:p>
            <a:pPr>
              <a:defRPr/>
            </a:pPr>
            <a:r>
              <a:rPr lang="en-US" dirty="0" smtClean="0"/>
              <a:t>Proprietary and Confidential</a:t>
            </a:r>
            <a:endParaRPr lang="en-US" dirty="0"/>
          </a:p>
        </p:txBody>
      </p:sp>
      <p:sp>
        <p:nvSpPr>
          <p:cNvPr id="6" name="Slide Number Placeholder 5"/>
          <p:cNvSpPr>
            <a:spLocks noGrp="1"/>
          </p:cNvSpPr>
          <p:nvPr>
            <p:ph type="sldNum" sz="quarter" idx="12"/>
          </p:nvPr>
        </p:nvSpPr>
        <p:spPr/>
        <p:txBody>
          <a:bodyPr/>
          <a:lstStyle/>
          <a:p>
            <a:pPr>
              <a:defRPr/>
            </a:pPr>
            <a:fld id="{2D76F599-53B2-4E30-A15C-E1FEAE62E7A2}" type="slidenum">
              <a:rPr lang="en-US" smtClean="0"/>
              <a:pPr>
                <a:defRPr/>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SB 221 - Innovations</a:t>
            </a:r>
            <a:endParaRPr lang="en-US" dirty="0"/>
          </a:p>
        </p:txBody>
      </p:sp>
      <p:sp>
        <p:nvSpPr>
          <p:cNvPr id="6" name="Content Placeholder 5"/>
          <p:cNvSpPr>
            <a:spLocks noGrp="1"/>
          </p:cNvSpPr>
          <p:nvPr>
            <p:ph idx="1"/>
          </p:nvPr>
        </p:nvSpPr>
        <p:spPr/>
        <p:txBody>
          <a:bodyPr>
            <a:normAutofit fontScale="77500" lnSpcReduction="20000"/>
          </a:bodyPr>
          <a:lstStyle/>
          <a:p>
            <a:r>
              <a:rPr lang="en-US" dirty="0" smtClean="0"/>
              <a:t>SB 221 established renewable and alternative Credits</a:t>
            </a:r>
          </a:p>
          <a:p>
            <a:pPr lvl="1"/>
            <a:r>
              <a:rPr lang="en-US" dirty="0" smtClean="0"/>
              <a:t>Incentive program for renewables</a:t>
            </a:r>
          </a:p>
          <a:p>
            <a:pPr lvl="1"/>
            <a:r>
              <a:rPr lang="en-US" dirty="0" smtClean="0"/>
              <a:t>Incentive program for solar</a:t>
            </a:r>
          </a:p>
          <a:p>
            <a:pPr lvl="1"/>
            <a:r>
              <a:rPr lang="en-US" dirty="0" smtClean="0"/>
              <a:t>Requirements that suppliers – must buy renewable energy credits  </a:t>
            </a:r>
          </a:p>
          <a:p>
            <a:pPr lvl="2"/>
            <a:r>
              <a:rPr lang="en-US" dirty="0" smtClean="0"/>
              <a:t>competitive retail electric suppliers</a:t>
            </a:r>
          </a:p>
          <a:p>
            <a:pPr lvl="2"/>
            <a:r>
              <a:rPr lang="en-US" dirty="0" smtClean="0"/>
              <a:t>Electric distribution utilities </a:t>
            </a:r>
          </a:p>
          <a:p>
            <a:endParaRPr lang="en-US" dirty="0"/>
          </a:p>
          <a:p>
            <a:r>
              <a:rPr lang="en-US" dirty="0" smtClean="0"/>
              <a:t>Liberalized the right of a customer to make use of distributive power.</a:t>
            </a:r>
          </a:p>
          <a:p>
            <a:pPr lvl="1"/>
            <a:r>
              <a:rPr lang="en-US" dirty="0" smtClean="0"/>
              <a:t>Waste heat generation</a:t>
            </a:r>
          </a:p>
          <a:p>
            <a:pPr lvl="1"/>
            <a:r>
              <a:rPr lang="en-US" dirty="0" smtClean="0"/>
              <a:t>Solar panels</a:t>
            </a:r>
          </a:p>
          <a:p>
            <a:pPr lvl="1"/>
            <a:r>
              <a:rPr lang="en-US" dirty="0" smtClean="0"/>
              <a:t>Wind turbines</a:t>
            </a:r>
          </a:p>
          <a:p>
            <a:pPr lvl="1"/>
            <a:r>
              <a:rPr lang="en-US" dirty="0" smtClean="0"/>
              <a:t>Biomass and waste generation</a:t>
            </a:r>
          </a:p>
          <a:p>
            <a:pPr lvl="1"/>
            <a:endParaRPr lang="en-US" dirty="0"/>
          </a:p>
          <a:p>
            <a:r>
              <a:rPr lang="en-US" dirty="0" smtClean="0"/>
              <a:t>Provided for net metering</a:t>
            </a:r>
          </a:p>
          <a:p>
            <a:pPr lvl="1"/>
            <a:endParaRPr lang="en-US" dirty="0"/>
          </a:p>
          <a:p>
            <a:pPr marL="457200" lvl="1" indent="0">
              <a:buNone/>
            </a:pPr>
            <a:endParaRPr lang="en-US" dirty="0"/>
          </a:p>
        </p:txBody>
      </p:sp>
      <p:sp>
        <p:nvSpPr>
          <p:cNvPr id="2" name="Slide Number Placeholder 1"/>
          <p:cNvSpPr>
            <a:spLocks noGrp="1"/>
          </p:cNvSpPr>
          <p:nvPr>
            <p:ph type="sldNum" sz="quarter" idx="12"/>
          </p:nvPr>
        </p:nvSpPr>
        <p:spPr/>
        <p:txBody>
          <a:bodyPr/>
          <a:lstStyle/>
          <a:p>
            <a:pPr>
              <a:defRPr/>
            </a:pPr>
            <a:fld id="{1CA15195-CD42-4BD9-9B53-C5E87E5F0EC1}" type="slidenum">
              <a:rPr lang="en-US" smtClean="0"/>
              <a:pPr>
                <a:defRPr/>
              </a:pPr>
              <a:t>5</a:t>
            </a:fld>
            <a:endParaRPr lang="en-US" dirty="0"/>
          </a:p>
        </p:txBody>
      </p:sp>
    </p:spTree>
    <p:extLst>
      <p:ext uri="{BB962C8B-B14F-4D97-AF65-F5344CB8AC3E}">
        <p14:creationId xmlns:p14="http://schemas.microsoft.com/office/powerpoint/2010/main" val="3027761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381000"/>
            <a:ext cx="8763000" cy="533400"/>
          </a:xfrm>
        </p:spPr>
        <p:txBody>
          <a:bodyPr/>
          <a:lstStyle/>
          <a:p>
            <a:r>
              <a:rPr lang="en-US" sz="3200" dirty="0" smtClean="0">
                <a:latin typeface="Calibri" pitchFamily="34" charset="0"/>
              </a:rPr>
              <a:t>Alternative Energy Portfolio Standards</a:t>
            </a:r>
          </a:p>
        </p:txBody>
      </p:sp>
      <p:sp>
        <p:nvSpPr>
          <p:cNvPr id="16387" name="Content Placeholder 2"/>
          <p:cNvSpPr>
            <a:spLocks noGrp="1"/>
          </p:cNvSpPr>
          <p:nvPr>
            <p:ph idx="1"/>
          </p:nvPr>
        </p:nvSpPr>
        <p:spPr>
          <a:xfrm>
            <a:off x="228600" y="1143000"/>
            <a:ext cx="8686800" cy="5562600"/>
          </a:xfrm>
        </p:spPr>
        <p:txBody>
          <a:bodyPr>
            <a:normAutofit lnSpcReduction="10000"/>
          </a:bodyPr>
          <a:lstStyle/>
          <a:p>
            <a:pPr lvl="0"/>
            <a:r>
              <a:rPr lang="en-US" sz="1800" dirty="0" smtClean="0">
                <a:latin typeface="Calibri" pitchFamily="34" charset="0"/>
              </a:rPr>
              <a:t>Alternative Energy Portfolio Standard effects all Ohio electric utilities and all competitive retail electric service (CRES) providers serving Ohio retail customers</a:t>
            </a:r>
          </a:p>
          <a:p>
            <a:pPr lvl="0"/>
            <a:r>
              <a:rPr lang="en-US" sz="1800" dirty="0" smtClean="0">
                <a:latin typeface="Calibri" pitchFamily="34" charset="0"/>
              </a:rPr>
              <a:t>Compliance started 1/1/09, 1</a:t>
            </a:r>
            <a:r>
              <a:rPr lang="en-US" sz="1800" baseline="30000" dirty="0" smtClean="0">
                <a:latin typeface="Calibri" pitchFamily="34" charset="0"/>
              </a:rPr>
              <a:t>st</a:t>
            </a:r>
            <a:r>
              <a:rPr lang="en-US" sz="1800" dirty="0" smtClean="0">
                <a:latin typeface="Calibri" pitchFamily="34" charset="0"/>
              </a:rPr>
              <a:t> Compliance Plans Due April 15, 2010</a:t>
            </a:r>
          </a:p>
          <a:p>
            <a:pPr lvl="0"/>
            <a:r>
              <a:rPr lang="en-US" sz="1800" dirty="0" smtClean="0">
                <a:latin typeface="Calibri" pitchFamily="34" charset="0"/>
              </a:rPr>
              <a:t>By 2024, at least 25% of retail sales must be supplied with energy from alternative energy resources</a:t>
            </a:r>
          </a:p>
          <a:p>
            <a:pPr lvl="1"/>
            <a:r>
              <a:rPr lang="en-US" sz="1600" dirty="0" smtClean="0">
                <a:latin typeface="Calibri" pitchFamily="34" charset="0"/>
              </a:rPr>
              <a:t>Up to ½ of this may come from “advanced energy resources”</a:t>
            </a:r>
          </a:p>
          <a:p>
            <a:pPr lvl="2"/>
            <a:r>
              <a:rPr lang="en-US" sz="1600" dirty="0" smtClean="0">
                <a:latin typeface="Calibri" pitchFamily="34" charset="0"/>
              </a:rPr>
              <a:t>Modification that increases generation output without additional CO2 emissions, Distributed generation/cogeneration, Clean coal, Advanced nuclear energy, Fuel cell, Advanced solid waste, and Demand side mgmt and energy efficiency</a:t>
            </a:r>
          </a:p>
          <a:p>
            <a:pPr lvl="1"/>
            <a:r>
              <a:rPr lang="en-US" sz="1600" dirty="0" smtClean="0">
                <a:latin typeface="Calibri" pitchFamily="34" charset="0"/>
              </a:rPr>
              <a:t>At least ½ shall come from renewable energy resources</a:t>
            </a:r>
          </a:p>
          <a:p>
            <a:pPr lvl="2"/>
            <a:r>
              <a:rPr lang="en-US" sz="1600" dirty="0" smtClean="0">
                <a:latin typeface="Calibri" pitchFamily="34" charset="0"/>
              </a:rPr>
              <a:t>Solar PV or solar thermal, Wind, Hydro, Geothermal, Solid waste, Biomass, Fuel cell with feedstock, storage facility if pumped by renewable resource</a:t>
            </a:r>
          </a:p>
          <a:p>
            <a:r>
              <a:rPr lang="en-US" sz="1800" dirty="0" smtClean="0">
                <a:latin typeface="Calibri" pitchFamily="34" charset="0"/>
              </a:rPr>
              <a:t>Other Aspects</a:t>
            </a:r>
          </a:p>
          <a:p>
            <a:pPr lvl="1"/>
            <a:r>
              <a:rPr lang="en-US" sz="1600" dirty="0" smtClean="0">
                <a:latin typeface="Calibri" pitchFamily="34" charset="0"/>
              </a:rPr>
              <a:t>½ of the renewable energy resources (inc solar) must be generated by facilities in Ohio</a:t>
            </a:r>
          </a:p>
          <a:p>
            <a:pPr lvl="1"/>
            <a:r>
              <a:rPr lang="en-US" sz="1600" dirty="0" smtClean="0">
                <a:latin typeface="Calibri" pitchFamily="34" charset="0"/>
              </a:rPr>
              <a:t>Any out of state resource (inc solar) must be shown to be deliverable into Ohio</a:t>
            </a:r>
          </a:p>
          <a:p>
            <a:pPr lvl="1"/>
            <a:r>
              <a:rPr lang="en-US" sz="1600" dirty="0" smtClean="0">
                <a:latin typeface="Calibri" pitchFamily="34" charset="0"/>
              </a:rPr>
              <a:t>RECs must be registered in PJM GATS or MISO’s M-RETS or other credible tracking system.</a:t>
            </a:r>
          </a:p>
          <a:p>
            <a:pPr lvl="1"/>
            <a:r>
              <a:rPr lang="en-US" sz="1600" dirty="0" smtClean="0">
                <a:latin typeface="Calibri" pitchFamily="34" charset="0"/>
              </a:rPr>
              <a:t>REC may be used any time in the 5 calendar years after date of initial purchase.</a:t>
            </a:r>
          </a:p>
          <a:p>
            <a:r>
              <a:rPr lang="en-US" sz="2000" dirty="0" smtClean="0">
                <a:solidFill>
                  <a:srgbClr val="00B050"/>
                </a:solidFill>
                <a:latin typeface="Calibri" pitchFamily="34" charset="0"/>
              </a:rPr>
              <a:t>Alternative Energy will be scaled back if it raises the cost of power by more than 3%</a:t>
            </a:r>
          </a:p>
          <a:p>
            <a:pPr lvl="1"/>
            <a:endParaRPr lang="en-US" sz="1600" dirty="0" smtClean="0"/>
          </a:p>
          <a:p>
            <a:endParaRPr lang="en-US" dirty="0" smtClean="0"/>
          </a:p>
        </p:txBody>
      </p:sp>
      <p:sp>
        <p:nvSpPr>
          <p:cNvPr id="6" name="Slide Number Placeholder 5"/>
          <p:cNvSpPr>
            <a:spLocks noGrp="1"/>
          </p:cNvSpPr>
          <p:nvPr>
            <p:ph type="sldNum" sz="quarter" idx="12"/>
          </p:nvPr>
        </p:nvSpPr>
        <p:spPr/>
        <p:txBody>
          <a:bodyPr/>
          <a:lstStyle/>
          <a:p>
            <a:pPr>
              <a:defRPr/>
            </a:pPr>
            <a:fld id="{2D76F599-53B2-4E30-A15C-E1FEAE62E7A2}"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381000"/>
            <a:ext cx="8763000" cy="533400"/>
          </a:xfrm>
        </p:spPr>
        <p:txBody>
          <a:bodyPr/>
          <a:lstStyle/>
          <a:p>
            <a:r>
              <a:rPr lang="en-US" sz="3200" dirty="0" smtClean="0">
                <a:latin typeface="Calibri" pitchFamily="34" charset="0"/>
              </a:rPr>
              <a:t>Energy Efficiency &amp; Demand Reduction Programs</a:t>
            </a:r>
          </a:p>
        </p:txBody>
      </p:sp>
      <p:sp>
        <p:nvSpPr>
          <p:cNvPr id="16387" name="Content Placeholder 2"/>
          <p:cNvSpPr>
            <a:spLocks noGrp="1"/>
          </p:cNvSpPr>
          <p:nvPr>
            <p:ph idx="1"/>
          </p:nvPr>
        </p:nvSpPr>
        <p:spPr>
          <a:xfrm>
            <a:off x="228600" y="1143000"/>
            <a:ext cx="8686800" cy="5257800"/>
          </a:xfrm>
        </p:spPr>
        <p:txBody>
          <a:bodyPr/>
          <a:lstStyle/>
          <a:p>
            <a:pPr lvl="0"/>
            <a:r>
              <a:rPr lang="en-US" sz="2400" dirty="0" smtClean="0">
                <a:latin typeface="Calibri" pitchFamily="34" charset="0"/>
              </a:rPr>
              <a:t>Energy Efficiency Standards effects all Ohio electric utilities</a:t>
            </a:r>
          </a:p>
          <a:p>
            <a:pPr lvl="0"/>
            <a:r>
              <a:rPr lang="en-US" sz="2400" dirty="0" smtClean="0">
                <a:latin typeface="Calibri" pitchFamily="34" charset="0"/>
              </a:rPr>
              <a:t>Each Utility Has a Variety of Programs to Achieve Targets</a:t>
            </a:r>
          </a:p>
          <a:p>
            <a:pPr lvl="0"/>
            <a:r>
              <a:rPr lang="en-US" sz="2400" dirty="0" smtClean="0">
                <a:solidFill>
                  <a:srgbClr val="00B050"/>
                </a:solidFill>
                <a:latin typeface="Calibri" pitchFamily="34" charset="0"/>
              </a:rPr>
              <a:t>Each Utility must reduce both its peak demand and MWh usage</a:t>
            </a:r>
          </a:p>
          <a:p>
            <a:pPr lvl="0"/>
            <a:r>
              <a:rPr lang="en-US" sz="2400" dirty="0" smtClean="0">
                <a:latin typeface="Calibri" pitchFamily="34" charset="0"/>
              </a:rPr>
              <a:t>An 18-month pilot program was recently approved by the PUCO designed to streamline the process for mercantile customers to enroll in utility energy efficiency programs.</a:t>
            </a:r>
          </a:p>
          <a:p>
            <a:pPr lvl="1"/>
            <a:r>
              <a:rPr lang="en-US" sz="1200" dirty="0" smtClean="0"/>
              <a:t> </a:t>
            </a:r>
            <a:r>
              <a:rPr lang="en-US" sz="1800" dirty="0" smtClean="0">
                <a:latin typeface="Calibri" pitchFamily="34" charset="0"/>
              </a:rPr>
              <a:t>Single application for all utility service territories</a:t>
            </a:r>
          </a:p>
          <a:p>
            <a:pPr lvl="1"/>
            <a:r>
              <a:rPr lang="en-US" sz="1800" dirty="0" smtClean="0">
                <a:latin typeface="Calibri" pitchFamily="34" charset="0"/>
              </a:rPr>
              <a:t>Automatic approval process for customers who agree to a cash rebate reasonable arrangement in lieu of exemption from the utility energy efficiency rider (requires monetary investment by the customer)</a:t>
            </a:r>
          </a:p>
          <a:p>
            <a:pPr lvl="1"/>
            <a:r>
              <a:rPr lang="en-US" sz="1800" dirty="0" smtClean="0">
                <a:latin typeface="Calibri" pitchFamily="34" charset="0"/>
              </a:rPr>
              <a:t>Simplification of incentive programs</a:t>
            </a:r>
          </a:p>
          <a:p>
            <a:pPr lvl="0"/>
            <a:endParaRPr lang="en-US" sz="1600" dirty="0" smtClean="0"/>
          </a:p>
          <a:p>
            <a:endParaRPr lang="en-US" dirty="0" smtClean="0"/>
          </a:p>
        </p:txBody>
      </p:sp>
      <p:sp>
        <p:nvSpPr>
          <p:cNvPr id="6" name="Slide Number Placeholder 5"/>
          <p:cNvSpPr>
            <a:spLocks noGrp="1"/>
          </p:cNvSpPr>
          <p:nvPr>
            <p:ph type="sldNum" sz="quarter" idx="12"/>
          </p:nvPr>
        </p:nvSpPr>
        <p:spPr/>
        <p:txBody>
          <a:bodyPr/>
          <a:lstStyle/>
          <a:p>
            <a:pPr>
              <a:defRPr/>
            </a:pPr>
            <a:fld id="{2D76F599-53B2-4E30-A15C-E1FEAE62E7A2}"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Duke Energy Ohio – ESP II</a:t>
            </a:r>
            <a:endParaRPr lang="en-US" dirty="0"/>
          </a:p>
        </p:txBody>
      </p:sp>
      <p:sp>
        <p:nvSpPr>
          <p:cNvPr id="3" name="Content Placeholder 2"/>
          <p:cNvSpPr>
            <a:spLocks noGrp="1"/>
          </p:cNvSpPr>
          <p:nvPr>
            <p:ph idx="1"/>
          </p:nvPr>
        </p:nvSpPr>
        <p:spPr/>
        <p:txBody>
          <a:bodyPr/>
          <a:lstStyle/>
          <a:p>
            <a:r>
              <a:rPr lang="en-US" dirty="0" smtClean="0"/>
              <a:t>Based on an ESP model</a:t>
            </a:r>
          </a:p>
          <a:p>
            <a:pPr lvl="1"/>
            <a:r>
              <a:rPr lang="en-US" dirty="0" smtClean="0"/>
              <a:t>Competitive bid for capacity and energy for the standard service requirement</a:t>
            </a:r>
          </a:p>
          <a:p>
            <a:pPr lvl="1"/>
            <a:r>
              <a:rPr lang="en-US" dirty="0" smtClean="0"/>
              <a:t>State Compensation Mechanism set at RPM Price</a:t>
            </a:r>
          </a:p>
          <a:p>
            <a:pPr lvl="2"/>
            <a:r>
              <a:rPr lang="en-US" dirty="0" smtClean="0"/>
              <a:t>Dropping to $20 MW-day+ June 2012 PY</a:t>
            </a:r>
          </a:p>
          <a:p>
            <a:pPr lvl="2"/>
            <a:r>
              <a:rPr lang="en-US" dirty="0" smtClean="0"/>
              <a:t>Increase to $27+ MW-day +June 2014 PY</a:t>
            </a:r>
          </a:p>
          <a:p>
            <a:pPr lvl="2"/>
            <a:r>
              <a:rPr lang="en-US" dirty="0" smtClean="0"/>
              <a:t>Increase to $125+ MW-day</a:t>
            </a:r>
            <a:endParaRPr lang="en-US" dirty="0"/>
          </a:p>
        </p:txBody>
      </p:sp>
      <p:sp>
        <p:nvSpPr>
          <p:cNvPr id="4" name="Slide Number Placeholder 3"/>
          <p:cNvSpPr>
            <a:spLocks noGrp="1"/>
          </p:cNvSpPr>
          <p:nvPr>
            <p:ph type="sldNum" sz="quarter" idx="12"/>
          </p:nvPr>
        </p:nvSpPr>
        <p:spPr/>
        <p:txBody>
          <a:bodyPr/>
          <a:lstStyle/>
          <a:p>
            <a:pPr>
              <a:defRPr/>
            </a:pPr>
            <a:fld id="{88D3824E-CF93-478D-BFF1-AA7D977393FB}" type="slidenum">
              <a:rPr lang="en-US" smtClean="0"/>
              <a:pPr>
                <a:defRPr/>
              </a:pPr>
              <a:t>8</a:t>
            </a:fld>
            <a:endParaRPr lang="en-US" dirty="0"/>
          </a:p>
        </p:txBody>
      </p:sp>
    </p:spTree>
    <p:extLst>
      <p:ext uri="{BB962C8B-B14F-4D97-AF65-F5344CB8AC3E}">
        <p14:creationId xmlns:p14="http://schemas.microsoft.com/office/powerpoint/2010/main" val="1063181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0" y="457200"/>
            <a:ext cx="9144000" cy="533400"/>
          </a:xfrm>
        </p:spPr>
        <p:txBody>
          <a:bodyPr/>
          <a:lstStyle/>
          <a:p>
            <a:r>
              <a:rPr lang="en-US" sz="3200" dirty="0" smtClean="0">
                <a:latin typeface="Calibri" pitchFamily="34" charset="0"/>
              </a:rPr>
              <a:t>Other Relevant Duke Energy Issues	</a:t>
            </a:r>
          </a:p>
        </p:txBody>
      </p:sp>
      <p:sp>
        <p:nvSpPr>
          <p:cNvPr id="14339" name="Content Placeholder 4"/>
          <p:cNvSpPr>
            <a:spLocks noGrp="1"/>
          </p:cNvSpPr>
          <p:nvPr>
            <p:ph idx="1"/>
          </p:nvPr>
        </p:nvSpPr>
        <p:spPr>
          <a:xfrm>
            <a:off x="152400" y="1143000"/>
            <a:ext cx="8763000" cy="5181600"/>
          </a:xfrm>
        </p:spPr>
        <p:txBody>
          <a:bodyPr/>
          <a:lstStyle/>
          <a:p>
            <a:r>
              <a:rPr lang="en-US" dirty="0" smtClean="0">
                <a:latin typeface="Calibri" pitchFamily="34" charset="0"/>
              </a:rPr>
              <a:t>SB 315 changes in RECs for CHP</a:t>
            </a:r>
          </a:p>
          <a:p>
            <a:endParaRPr lang="en-US" dirty="0" smtClean="0">
              <a:latin typeface="Calibri" pitchFamily="34" charset="0"/>
            </a:endParaRPr>
          </a:p>
          <a:p>
            <a:r>
              <a:rPr lang="en-US" dirty="0" smtClean="0">
                <a:latin typeface="Calibri" pitchFamily="34" charset="0"/>
              </a:rPr>
              <a:t>Revolution in Gas Pricing</a:t>
            </a:r>
          </a:p>
          <a:p>
            <a:endParaRPr lang="en-US" dirty="0" smtClean="0">
              <a:latin typeface="Calibri" pitchFamily="34" charset="0"/>
            </a:endParaRPr>
          </a:p>
          <a:p>
            <a:r>
              <a:rPr lang="en-US" dirty="0" smtClean="0">
                <a:latin typeface="Calibri" pitchFamily="34" charset="0"/>
              </a:rPr>
              <a:t>Current Shopping Figures</a:t>
            </a:r>
          </a:p>
          <a:p>
            <a:pPr lvl="1"/>
            <a:endParaRPr lang="en-US" dirty="0" smtClean="0">
              <a:latin typeface="Calibri" pitchFamily="34" charset="0"/>
            </a:endParaRPr>
          </a:p>
          <a:p>
            <a:r>
              <a:rPr lang="en-US" dirty="0" smtClean="0">
                <a:latin typeface="Calibri" pitchFamily="34" charset="0"/>
              </a:rPr>
              <a:t>Market for RECs</a:t>
            </a:r>
          </a:p>
          <a:p>
            <a:pPr lvl="1"/>
            <a:endParaRPr lang="en-US" dirty="0" smtClean="0">
              <a:latin typeface="Calibri" pitchFamily="34" charset="0"/>
            </a:endParaRPr>
          </a:p>
        </p:txBody>
      </p:sp>
      <p:sp>
        <p:nvSpPr>
          <p:cNvPr id="7" name="Footer Placeholder 6"/>
          <p:cNvSpPr>
            <a:spLocks noGrp="1"/>
          </p:cNvSpPr>
          <p:nvPr>
            <p:ph type="ftr" sz="quarter" idx="11"/>
          </p:nvPr>
        </p:nvSpPr>
        <p:spPr/>
        <p:txBody>
          <a:bodyPr/>
          <a:lstStyle/>
          <a:p>
            <a:pPr>
              <a:defRPr/>
            </a:pPr>
            <a:r>
              <a:rPr lang="en-US" dirty="0" smtClean="0"/>
              <a:t>Proprietary and Confidential</a:t>
            </a:r>
            <a:endParaRPr lang="en-US" dirty="0"/>
          </a:p>
        </p:txBody>
      </p:sp>
      <p:sp>
        <p:nvSpPr>
          <p:cNvPr id="6" name="Slide Number Placeholder 5"/>
          <p:cNvSpPr>
            <a:spLocks noGrp="1"/>
          </p:cNvSpPr>
          <p:nvPr>
            <p:ph type="sldNum" sz="quarter" idx="12"/>
          </p:nvPr>
        </p:nvSpPr>
        <p:spPr/>
        <p:txBody>
          <a:bodyPr/>
          <a:lstStyle/>
          <a:p>
            <a:pPr>
              <a:defRPr/>
            </a:pPr>
            <a:fld id="{2D76F599-53B2-4E30-A15C-E1FEAE62E7A2}" type="slidenum">
              <a:rPr lang="en-US" smtClean="0"/>
              <a:pPr>
                <a:defRPr/>
              </a:pPr>
              <a:t>9</a:t>
            </a:fld>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rank xmlns="e82704f6-a765-4e69-8386-539b0488fa7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1CE3E82D9FE64E8926EA8592E8D6F7" ma:contentTypeVersion="1" ma:contentTypeDescription="Create a new document." ma:contentTypeScope="" ma:versionID="581c84163d4437403085c2b116d96350">
  <xsd:schema xmlns:xsd="http://www.w3.org/2001/XMLSchema" xmlns:p="http://schemas.microsoft.com/office/2006/metadata/properties" xmlns:ns2="e82704f6-a765-4e69-8386-539b0488fa7b" targetNamespace="http://schemas.microsoft.com/office/2006/metadata/properties" ma:root="true" ma:fieldsID="b5c32a692c7d9f76039fb81aa85c78d3" ns2:_="">
    <xsd:import namespace="e82704f6-a765-4e69-8386-539b0488fa7b"/>
    <xsd:element name="properties">
      <xsd:complexType>
        <xsd:sequence>
          <xsd:element name="documentManagement">
            <xsd:complexType>
              <xsd:all>
                <xsd:element ref="ns2:rank" minOccurs="0"/>
              </xsd:all>
            </xsd:complexType>
          </xsd:element>
        </xsd:sequence>
      </xsd:complexType>
    </xsd:element>
  </xsd:schema>
  <xsd:schema xmlns:xsd="http://www.w3.org/2001/XMLSchema" xmlns:dms="http://schemas.microsoft.com/office/2006/documentManagement/types" targetNamespace="e82704f6-a765-4e69-8386-539b0488fa7b" elementFormDefault="qualified">
    <xsd:import namespace="http://schemas.microsoft.com/office/2006/documentManagement/types"/>
    <xsd:element name="rank" ma:index="8" nillable="true" ma:displayName="rank" ma:internalName="rank">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BBDF19-8B85-4E8F-A6C4-4984EDDF3482}">
  <ds:schemaRefs>
    <ds:schemaRef ds:uri="http://purl.org/dc/terms/"/>
    <ds:schemaRef ds:uri="http://schemas.microsoft.com/office/2006/documentManagement/types"/>
    <ds:schemaRef ds:uri="http://schemas.microsoft.com/office/2006/metadata/properties"/>
    <ds:schemaRef ds:uri="http://www.w3.org/XML/1998/namespace"/>
    <ds:schemaRef ds:uri="http://purl.org/dc/elements/1.1/"/>
    <ds:schemaRef ds:uri="http://schemas.openxmlformats.org/package/2006/metadata/core-properties"/>
    <ds:schemaRef ds:uri="e82704f6-a765-4e69-8386-539b0488fa7b"/>
    <ds:schemaRef ds:uri="http://purl.org/dc/dcmitype/"/>
  </ds:schemaRefs>
</ds:datastoreItem>
</file>

<file path=customXml/itemProps2.xml><?xml version="1.0" encoding="utf-8"?>
<ds:datastoreItem xmlns:ds="http://schemas.openxmlformats.org/officeDocument/2006/customXml" ds:itemID="{C470C9A9-750C-45C1-B0C9-3FAEF66A8B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2704f6-a765-4e69-8386-539b0488fa7b"/>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ECC9E59-3D54-4951-97CB-5877E77D590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Flow</Template>
  <TotalTime>4322</TotalTime>
  <Words>2058</Words>
  <Application>Microsoft Office PowerPoint</Application>
  <PresentationFormat>On-screen Show (4:3)</PresentationFormat>
  <Paragraphs>167</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Constantia</vt:lpstr>
      <vt:lpstr>Wingdings 2</vt:lpstr>
      <vt:lpstr>Flow</vt:lpstr>
      <vt:lpstr>  Ohio’s Hybrid Electric System</vt:lpstr>
      <vt:lpstr>Background on Ohio Electric Market</vt:lpstr>
      <vt:lpstr>PowerPoint Presentation</vt:lpstr>
      <vt:lpstr>Senate Bill 221 – Hybrid Market Structure</vt:lpstr>
      <vt:lpstr> SB 221 - Innovations</vt:lpstr>
      <vt:lpstr>Alternative Energy Portfolio Standards</vt:lpstr>
      <vt:lpstr>Energy Efficiency &amp; Demand Reduction Programs</vt:lpstr>
      <vt:lpstr>Duke Energy Ohio – ESP II</vt:lpstr>
      <vt:lpstr>Other Relevant Duke Energy Issues </vt:lpstr>
    </vt:vector>
  </TitlesOfParts>
  <Company>Constellation Energy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e44255</dc:creator>
  <cp:lastModifiedBy>Matt Brodnick</cp:lastModifiedBy>
  <cp:revision>299</cp:revision>
  <cp:lastPrinted>2011-06-24T06:17:49Z</cp:lastPrinted>
  <dcterms:created xsi:type="dcterms:W3CDTF">2009-01-05T14:31:03Z</dcterms:created>
  <dcterms:modified xsi:type="dcterms:W3CDTF">2016-11-15T17:37:53Z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TC011368001033</vt:lpwstr>
  </property>
  <property fmtid="{D5CDD505-2E9C-101B-9397-08002B2CF9AE}" pid="3" name="ContentTypeId">
    <vt:lpwstr>0x010100351CE3E82D9FE64E8926EA8592E8D6F7</vt:lpwstr>
  </property>
</Properties>
</file>