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theme/theme1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7.xml" ContentType="application/vnd.openxmlformats-officedocument.theme+xml"/>
  <Override PartName="/ppt/slideLayouts/slideLayout36.xml" ContentType="application/vnd.openxmlformats-officedocument.presentationml.slideLayout+xml"/>
  <Override PartName="/ppt/theme/theme1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1.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22" r:id="rId5"/>
    <p:sldMasterId id="2147483726" r:id="rId6"/>
    <p:sldMasterId id="2147483728" r:id="rId7"/>
    <p:sldMasterId id="2147483730" r:id="rId8"/>
    <p:sldMasterId id="2147483732" r:id="rId9"/>
    <p:sldMasterId id="2147483734" r:id="rId10"/>
    <p:sldMasterId id="2147483736" r:id="rId11"/>
    <p:sldMasterId id="2147483738" r:id="rId12"/>
    <p:sldMasterId id="2147483740" r:id="rId13"/>
    <p:sldMasterId id="2147483742" r:id="rId14"/>
    <p:sldMasterId id="2147483744" r:id="rId15"/>
    <p:sldMasterId id="2147483746" r:id="rId16"/>
    <p:sldMasterId id="2147483748" r:id="rId17"/>
    <p:sldMasterId id="2147483750" r:id="rId18"/>
    <p:sldMasterId id="2147483752" r:id="rId19"/>
    <p:sldMasterId id="2147483759" r:id="rId20"/>
    <p:sldMasterId id="2147483763" r:id="rId21"/>
    <p:sldMasterId id="2147483765" r:id="rId22"/>
    <p:sldMasterId id="2147483774" r:id="rId23"/>
    <p:sldMasterId id="2147483784" r:id="rId24"/>
    <p:sldMasterId id="2147483793" r:id="rId25"/>
    <p:sldMasterId id="2147483802" r:id="rId26"/>
    <p:sldMasterId id="2147483811" r:id="rId27"/>
    <p:sldMasterId id="2147483820" r:id="rId28"/>
    <p:sldMasterId id="2147483829" r:id="rId29"/>
    <p:sldMasterId id="2147483838" r:id="rId30"/>
    <p:sldMasterId id="2147483847" r:id="rId31"/>
  </p:sldMasterIdLst>
  <p:notesMasterIdLst>
    <p:notesMasterId r:id="rId57"/>
  </p:notesMasterIdLst>
  <p:handoutMasterIdLst>
    <p:handoutMasterId r:id="rId58"/>
  </p:handoutMasterIdLst>
  <p:sldIdLst>
    <p:sldId id="393" r:id="rId32"/>
    <p:sldId id="387" r:id="rId33"/>
    <p:sldId id="434" r:id="rId34"/>
    <p:sldId id="396" r:id="rId35"/>
    <p:sldId id="390" r:id="rId36"/>
    <p:sldId id="401" r:id="rId37"/>
    <p:sldId id="383" r:id="rId38"/>
    <p:sldId id="360" r:id="rId39"/>
    <p:sldId id="439" r:id="rId40"/>
    <p:sldId id="421" r:id="rId41"/>
    <p:sldId id="361" r:id="rId42"/>
    <p:sldId id="402" r:id="rId43"/>
    <p:sldId id="422" r:id="rId44"/>
    <p:sldId id="391" r:id="rId45"/>
    <p:sldId id="423" r:id="rId46"/>
    <p:sldId id="392" r:id="rId47"/>
    <p:sldId id="424" r:id="rId48"/>
    <p:sldId id="350" r:id="rId49"/>
    <p:sldId id="403" r:id="rId50"/>
    <p:sldId id="438" r:id="rId51"/>
    <p:sldId id="432" r:id="rId52"/>
    <p:sldId id="435" r:id="rId53"/>
    <p:sldId id="437" r:id="rId54"/>
    <p:sldId id="436" r:id="rId55"/>
    <p:sldId id="405" r:id="rId5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8000"/>
    <a:srgbClr val="CC00FF"/>
    <a:srgbClr val="00FF00"/>
    <a:srgbClr val="FF3399"/>
    <a:srgbClr val="FF0066"/>
    <a:srgbClr val="FF0000"/>
    <a:srgbClr val="F37421"/>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6980" autoAdjust="0"/>
  </p:normalViewPr>
  <p:slideViewPr>
    <p:cSldViewPr snapToGrid="0">
      <p:cViewPr varScale="1">
        <p:scale>
          <a:sx n="112" d="100"/>
          <a:sy n="112" d="100"/>
        </p:scale>
        <p:origin x="1206" y="108"/>
      </p:cViewPr>
      <p:guideLst>
        <p:guide orient="horz" pos="2160"/>
        <p:guide pos="2880"/>
      </p:guideLst>
    </p:cSldViewPr>
  </p:slideViewPr>
  <p:notesTextViewPr>
    <p:cViewPr>
      <p:scale>
        <a:sx n="1" d="1"/>
        <a:sy n="1" d="1"/>
      </p:scale>
      <p:origin x="0" y="0"/>
    </p:cViewPr>
  </p:notesTextViewPr>
  <p:sorterViewPr>
    <p:cViewPr>
      <p:scale>
        <a:sx n="90" d="100"/>
        <a:sy n="90" d="100"/>
      </p:scale>
      <p:origin x="0" y="2598"/>
    </p:cViewPr>
  </p:sorter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8.xml"/><Relationship Id="rId21" Type="http://schemas.openxmlformats.org/officeDocument/2006/relationships/slideMaster" Target="slideMasters/slideMaster18.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8" Type="http://schemas.openxmlformats.org/officeDocument/2006/relationships/slideMaster" Target="slideMasters/slideMaster5.xml"/><Relationship Id="rId51" Type="http://schemas.openxmlformats.org/officeDocument/2006/relationships/slide" Target="slides/slide2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E17D0403-7979-4676-A9B0-AD2CC9DFE936}" type="datetimeFigureOut">
              <a:rPr lang="en-US" smtClean="0"/>
              <a:t>11/7/2016</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793A64D1-77B5-472D-9824-55F9D839328B}" type="slidenum">
              <a:rPr lang="en-US" smtClean="0"/>
              <a:t>‹#›</a:t>
            </a:fld>
            <a:endParaRPr lang="en-US"/>
          </a:p>
        </p:txBody>
      </p:sp>
    </p:spTree>
    <p:extLst>
      <p:ext uri="{BB962C8B-B14F-4D97-AF65-F5344CB8AC3E}">
        <p14:creationId xmlns:p14="http://schemas.microsoft.com/office/powerpoint/2010/main" val="65956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0CA7B6C0-2FF2-4B81-A9A4-398DF29142F4}" type="datetimeFigureOut">
              <a:rPr lang="en-US" smtClean="0"/>
              <a:t>11/7/2016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F65BE8A9-FE9C-4520-865F-6217783479F0}" type="slidenum">
              <a:rPr lang="en-US" smtClean="0"/>
              <a:t>‹#›</a:t>
            </a:fld>
            <a:endParaRPr lang="en-US"/>
          </a:p>
        </p:txBody>
      </p:sp>
    </p:spTree>
    <p:extLst>
      <p:ext uri="{BB962C8B-B14F-4D97-AF65-F5344CB8AC3E}">
        <p14:creationId xmlns:p14="http://schemas.microsoft.com/office/powerpoint/2010/main" val="44939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65BE8A9-FE9C-4520-865F-6217783479F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3834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65BE8A9-FE9C-4520-865F-6217783479F0}" type="slidenum">
              <a:rPr lang="en-US" smtClean="0"/>
              <a:t>18</a:t>
            </a:fld>
            <a:endParaRPr lang="en-US"/>
          </a:p>
        </p:txBody>
      </p:sp>
    </p:spTree>
    <p:extLst>
      <p:ext uri="{BB962C8B-B14F-4D97-AF65-F5344CB8AC3E}">
        <p14:creationId xmlns:p14="http://schemas.microsoft.com/office/powerpoint/2010/main" val="335001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p:spPr>
        <p:txBody>
          <a:bodyPr/>
          <a:lstStyle/>
          <a:p>
            <a:r>
              <a:rPr lang="en-US" dirty="0" smtClean="0">
                <a:latin typeface="Arial" pitchFamily="34" charset="0"/>
              </a:rPr>
              <a:t>Proprietary &amp; Confidential Material.</a:t>
            </a:r>
          </a:p>
        </p:txBody>
      </p:sp>
      <p:sp>
        <p:nvSpPr>
          <p:cNvPr id="53251" name="Rectangle 7"/>
          <p:cNvSpPr>
            <a:spLocks noGrp="1" noChangeArrowheads="1"/>
          </p:cNvSpPr>
          <p:nvPr>
            <p:ph type="sldNum" sz="quarter" idx="5"/>
          </p:nvPr>
        </p:nvSpPr>
        <p:spPr>
          <a:noFill/>
        </p:spPr>
        <p:txBody>
          <a:bodyPr/>
          <a:lstStyle/>
          <a:p>
            <a:fld id="{1F42241A-0292-4815-9900-3FC6ED3B70D0}" type="slidenum">
              <a:rPr lang="en-US" smtClean="0">
                <a:latin typeface="Arial" pitchFamily="34" charset="0"/>
              </a:rPr>
              <a:pPr/>
              <a:t>20</a:t>
            </a:fld>
            <a:endParaRPr lang="en-US" dirty="0" smtClean="0">
              <a:latin typeface="Arial" pitchFamily="34"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xfrm>
            <a:off x="693402" y="4387769"/>
            <a:ext cx="5563278" cy="4155919"/>
          </a:xfrm>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534755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p:spPr>
        <p:txBody>
          <a:bodyPr/>
          <a:lstStyle/>
          <a:p>
            <a:r>
              <a:rPr lang="en-US" dirty="0" smtClean="0">
                <a:latin typeface="Arial" pitchFamily="34" charset="0"/>
              </a:rPr>
              <a:t>Proprietary &amp; Confidential Material.</a:t>
            </a:r>
          </a:p>
        </p:txBody>
      </p:sp>
      <p:sp>
        <p:nvSpPr>
          <p:cNvPr id="53251" name="Rectangle 7"/>
          <p:cNvSpPr>
            <a:spLocks noGrp="1" noChangeArrowheads="1"/>
          </p:cNvSpPr>
          <p:nvPr>
            <p:ph type="sldNum" sz="quarter" idx="5"/>
          </p:nvPr>
        </p:nvSpPr>
        <p:spPr>
          <a:noFill/>
        </p:spPr>
        <p:txBody>
          <a:bodyPr/>
          <a:lstStyle/>
          <a:p>
            <a:fld id="{1F42241A-0292-4815-9900-3FC6ED3B70D0}" type="slidenum">
              <a:rPr lang="en-US" smtClean="0">
                <a:latin typeface="Arial" pitchFamily="34" charset="0"/>
              </a:rPr>
              <a:pPr/>
              <a:t>21</a:t>
            </a:fld>
            <a:endParaRPr lang="en-US" dirty="0" smtClean="0">
              <a:latin typeface="Arial" pitchFamily="34"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xfrm>
            <a:off x="693402" y="4387769"/>
            <a:ext cx="5563278" cy="4155919"/>
          </a:xfrm>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10838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65BE8A9-FE9C-4520-865F-6217783479F0}" type="slidenum">
              <a:rPr lang="en-US" smtClean="0"/>
              <a:t>22</a:t>
            </a:fld>
            <a:endParaRPr lang="en-US"/>
          </a:p>
        </p:txBody>
      </p:sp>
    </p:spTree>
    <p:extLst>
      <p:ext uri="{BB962C8B-B14F-4D97-AF65-F5344CB8AC3E}">
        <p14:creationId xmlns:p14="http://schemas.microsoft.com/office/powerpoint/2010/main" val="335001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p:spPr>
        <p:txBody>
          <a:bodyPr/>
          <a:lstStyle/>
          <a:p>
            <a:r>
              <a:rPr lang="en-US" dirty="0" smtClean="0">
                <a:latin typeface="Arial" pitchFamily="34" charset="0"/>
              </a:rPr>
              <a:t>Proprietary &amp; Confidential Material.</a:t>
            </a:r>
          </a:p>
        </p:txBody>
      </p:sp>
      <p:sp>
        <p:nvSpPr>
          <p:cNvPr id="53251" name="Rectangle 7"/>
          <p:cNvSpPr>
            <a:spLocks noGrp="1" noChangeArrowheads="1"/>
          </p:cNvSpPr>
          <p:nvPr>
            <p:ph type="sldNum" sz="quarter" idx="5"/>
          </p:nvPr>
        </p:nvSpPr>
        <p:spPr>
          <a:noFill/>
        </p:spPr>
        <p:txBody>
          <a:bodyPr/>
          <a:lstStyle/>
          <a:p>
            <a:fld id="{1F42241A-0292-4815-9900-3FC6ED3B70D0}" type="slidenum">
              <a:rPr lang="en-US" smtClean="0">
                <a:latin typeface="Arial" pitchFamily="34" charset="0"/>
              </a:rPr>
              <a:pPr/>
              <a:t>23</a:t>
            </a:fld>
            <a:endParaRPr lang="en-US" dirty="0" smtClean="0">
              <a:latin typeface="Arial" pitchFamily="34"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xfrm>
            <a:off x="693402" y="4387769"/>
            <a:ext cx="5563278" cy="4155919"/>
          </a:xfrm>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027876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65BE8A9-FE9C-4520-865F-6217783479F0}" type="slidenum">
              <a:rPr lang="en-US" smtClean="0"/>
              <a:t>24</a:t>
            </a:fld>
            <a:endParaRPr lang="en-US"/>
          </a:p>
        </p:txBody>
      </p:sp>
    </p:spTree>
    <p:extLst>
      <p:ext uri="{BB962C8B-B14F-4D97-AF65-F5344CB8AC3E}">
        <p14:creationId xmlns:p14="http://schemas.microsoft.com/office/powerpoint/2010/main" val="3350019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65BE8A9-FE9C-4520-865F-6217783479F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383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65BE8A9-FE9C-4520-865F-6217783479F0}" type="slidenum">
              <a:rPr lang="en-US" smtClean="0"/>
              <a:t>5</a:t>
            </a:fld>
            <a:endParaRPr lang="en-US"/>
          </a:p>
        </p:txBody>
      </p:sp>
    </p:spTree>
    <p:extLst>
      <p:ext uri="{BB962C8B-B14F-4D97-AF65-F5344CB8AC3E}">
        <p14:creationId xmlns:p14="http://schemas.microsoft.com/office/powerpoint/2010/main" val="335001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65BE8A9-FE9C-4520-865F-6217783479F0}" type="slidenum">
              <a:rPr lang="en-US" smtClean="0"/>
              <a:t>7</a:t>
            </a:fld>
            <a:endParaRPr lang="en-US"/>
          </a:p>
        </p:txBody>
      </p:sp>
    </p:spTree>
    <p:extLst>
      <p:ext uri="{BB962C8B-B14F-4D97-AF65-F5344CB8AC3E}">
        <p14:creationId xmlns:p14="http://schemas.microsoft.com/office/powerpoint/2010/main" val="335001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pPr>
              <a:defRPr/>
            </a:pPr>
            <a:fld id="{6401AAFD-DA19-430A-8022-BBBCBDB68BC0}" type="datetime1">
              <a:rPr lang="en-US" smtClean="0"/>
              <a:pPr>
                <a:defRPr/>
              </a:pPr>
              <a:t>11/7/2016</a:t>
            </a:fld>
            <a:endParaRPr lang="en-US" dirty="0"/>
          </a:p>
        </p:txBody>
      </p:sp>
      <p:sp>
        <p:nvSpPr>
          <p:cNvPr id="5" name="Slide Number Placeholder 4"/>
          <p:cNvSpPr>
            <a:spLocks noGrp="1"/>
          </p:cNvSpPr>
          <p:nvPr>
            <p:ph type="sldNum" sz="quarter" idx="11"/>
          </p:nvPr>
        </p:nvSpPr>
        <p:spPr/>
        <p:txBody>
          <a:bodyPr/>
          <a:lstStyle/>
          <a:p>
            <a:pPr>
              <a:defRPr/>
            </a:pPr>
            <a:fld id="{E575FC17-E292-4C98-B221-610B8A8A26CF}" type="slidenum">
              <a:rPr lang="en-CA" smtClean="0"/>
              <a:pPr>
                <a:defRPr/>
              </a:pPr>
              <a:t>8</a:t>
            </a:fld>
            <a:endParaRPr lang="en-CA" dirty="0"/>
          </a:p>
        </p:txBody>
      </p:sp>
    </p:spTree>
    <p:extLst>
      <p:ext uri="{BB962C8B-B14F-4D97-AF65-F5344CB8AC3E}">
        <p14:creationId xmlns:p14="http://schemas.microsoft.com/office/powerpoint/2010/main" val="101291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p>
        </p:txBody>
      </p:sp>
      <p:sp>
        <p:nvSpPr>
          <p:cNvPr id="4" name="Date Placeholder 3"/>
          <p:cNvSpPr>
            <a:spLocks noGrp="1"/>
          </p:cNvSpPr>
          <p:nvPr>
            <p:ph type="dt" idx="10"/>
          </p:nvPr>
        </p:nvSpPr>
        <p:spPr/>
        <p:txBody>
          <a:bodyPr/>
          <a:lstStyle/>
          <a:p>
            <a:pPr>
              <a:defRPr/>
            </a:pPr>
            <a:fld id="{6401AAFD-DA19-430A-8022-BBBCBDB68BC0}" type="datetime1">
              <a:rPr lang="en-US" smtClean="0">
                <a:solidFill>
                  <a:prstClr val="black"/>
                </a:solidFill>
              </a:rPr>
              <a:pPr>
                <a:defRPr/>
              </a:pPr>
              <a:t>11/7/2016</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E575FC17-E292-4C98-B221-610B8A8A26CF}" type="slidenum">
              <a:rPr lang="en-CA" smtClean="0">
                <a:solidFill>
                  <a:prstClr val="black"/>
                </a:solidFill>
              </a:rPr>
              <a:pPr>
                <a:defRPr/>
              </a:pPr>
              <a:t>10</a:t>
            </a:fld>
            <a:endParaRPr lang="en-CA" dirty="0">
              <a:solidFill>
                <a:prstClr val="black"/>
              </a:solidFill>
            </a:endParaRPr>
          </a:p>
        </p:txBody>
      </p:sp>
    </p:spTree>
    <p:extLst>
      <p:ext uri="{BB962C8B-B14F-4D97-AF65-F5344CB8AC3E}">
        <p14:creationId xmlns:p14="http://schemas.microsoft.com/office/powerpoint/2010/main" val="425080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65BE8A9-FE9C-4520-865F-6217783479F0}" type="slidenum">
              <a:rPr lang="en-US" smtClean="0"/>
              <a:t>11</a:t>
            </a:fld>
            <a:endParaRPr lang="en-US"/>
          </a:p>
        </p:txBody>
      </p:sp>
    </p:spTree>
    <p:extLst>
      <p:ext uri="{BB962C8B-B14F-4D97-AF65-F5344CB8AC3E}">
        <p14:creationId xmlns:p14="http://schemas.microsoft.com/office/powerpoint/2010/main" val="335001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p>
        </p:txBody>
      </p:sp>
      <p:sp>
        <p:nvSpPr>
          <p:cNvPr id="4" name="Date Placeholder 3"/>
          <p:cNvSpPr>
            <a:spLocks noGrp="1"/>
          </p:cNvSpPr>
          <p:nvPr>
            <p:ph type="dt" idx="10"/>
          </p:nvPr>
        </p:nvSpPr>
        <p:spPr/>
        <p:txBody>
          <a:bodyPr/>
          <a:lstStyle/>
          <a:p>
            <a:pPr>
              <a:defRPr/>
            </a:pPr>
            <a:fld id="{6401AAFD-DA19-430A-8022-BBBCBDB68BC0}" type="datetime1">
              <a:rPr lang="en-US" smtClean="0">
                <a:solidFill>
                  <a:prstClr val="black"/>
                </a:solidFill>
              </a:rPr>
              <a:pPr>
                <a:defRPr/>
              </a:pPr>
              <a:t>11/7/2016</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E575FC17-E292-4C98-B221-610B8A8A26CF}" type="slidenum">
              <a:rPr lang="en-CA" smtClean="0">
                <a:solidFill>
                  <a:prstClr val="black"/>
                </a:solidFill>
              </a:rPr>
              <a:pPr>
                <a:defRPr/>
              </a:pPr>
              <a:t>13</a:t>
            </a:fld>
            <a:endParaRPr lang="en-CA" dirty="0">
              <a:solidFill>
                <a:prstClr val="black"/>
              </a:solidFill>
            </a:endParaRPr>
          </a:p>
        </p:txBody>
      </p:sp>
    </p:spTree>
    <p:extLst>
      <p:ext uri="{BB962C8B-B14F-4D97-AF65-F5344CB8AC3E}">
        <p14:creationId xmlns:p14="http://schemas.microsoft.com/office/powerpoint/2010/main" val="425080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p>
        </p:txBody>
      </p:sp>
      <p:sp>
        <p:nvSpPr>
          <p:cNvPr id="4" name="Date Placeholder 3"/>
          <p:cNvSpPr>
            <a:spLocks noGrp="1"/>
          </p:cNvSpPr>
          <p:nvPr>
            <p:ph type="dt" idx="10"/>
          </p:nvPr>
        </p:nvSpPr>
        <p:spPr/>
        <p:txBody>
          <a:bodyPr/>
          <a:lstStyle/>
          <a:p>
            <a:pPr>
              <a:defRPr/>
            </a:pPr>
            <a:fld id="{6401AAFD-DA19-430A-8022-BBBCBDB68BC0}" type="datetime1">
              <a:rPr lang="en-US" smtClean="0">
                <a:solidFill>
                  <a:prstClr val="black"/>
                </a:solidFill>
              </a:rPr>
              <a:pPr>
                <a:defRPr/>
              </a:pPr>
              <a:t>11/7/2016</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E575FC17-E292-4C98-B221-610B8A8A26CF}" type="slidenum">
              <a:rPr lang="en-CA" smtClean="0">
                <a:solidFill>
                  <a:prstClr val="black"/>
                </a:solidFill>
              </a:rPr>
              <a:pPr>
                <a:defRPr/>
              </a:pPr>
              <a:t>15</a:t>
            </a:fld>
            <a:endParaRPr lang="en-CA" dirty="0">
              <a:solidFill>
                <a:prstClr val="black"/>
              </a:solidFill>
            </a:endParaRPr>
          </a:p>
        </p:txBody>
      </p:sp>
    </p:spTree>
    <p:extLst>
      <p:ext uri="{BB962C8B-B14F-4D97-AF65-F5344CB8AC3E}">
        <p14:creationId xmlns:p14="http://schemas.microsoft.com/office/powerpoint/2010/main" val="425080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r>
              <a:rPr lang="en-US" dirty="0" smtClean="0"/>
              <a:t>So where will price</a:t>
            </a:r>
            <a:r>
              <a:rPr lang="en-US" baseline="0" dirty="0" smtClean="0"/>
              <a:t>s go from here?</a:t>
            </a:r>
          </a:p>
          <a:p>
            <a:pPr marL="160666" indent="-160666">
              <a:buFontTx/>
              <a:buChar char="-"/>
            </a:pPr>
            <a:r>
              <a:rPr lang="en-US" baseline="0" dirty="0" smtClean="0"/>
              <a:t>There are many market factors shown here, but shale gas continues to dominate and should keep prices at a relatively low price range when looking back at a long-term trend.</a:t>
            </a:r>
          </a:p>
          <a:p>
            <a:pPr marL="160666" indent="-160666">
              <a:buFontTx/>
              <a:buChar char="-"/>
            </a:pPr>
            <a:r>
              <a:rPr lang="en-US" baseline="0" dirty="0" smtClean="0"/>
              <a:t>Bearish fundamentals of strong injections as well as strong shale production have driven prices lower</a:t>
            </a:r>
          </a:p>
          <a:p>
            <a:pPr marL="160666" indent="-160666">
              <a:buFontTx/>
              <a:buChar char="-"/>
            </a:pPr>
            <a:r>
              <a:rPr lang="en-US" baseline="0" dirty="0" smtClean="0"/>
              <a:t>But prices are vulnerable to several bullish factors</a:t>
            </a:r>
          </a:p>
          <a:p>
            <a:pPr marL="589108" lvl="1" indent="-160666">
              <a:buFontTx/>
              <a:buChar char="-"/>
            </a:pPr>
            <a:r>
              <a:rPr lang="en-US" baseline="0" dirty="0" smtClean="0"/>
              <a:t>Summer is not over</a:t>
            </a:r>
          </a:p>
          <a:p>
            <a:pPr marL="589108" lvl="1" indent="-160666">
              <a:buFontTx/>
              <a:buChar char="-"/>
            </a:pPr>
            <a:r>
              <a:rPr lang="en-US" baseline="0" dirty="0" smtClean="0"/>
              <a:t>And hurricane season is just get busy, although the risk is less than a years ago as much US production have onshore with shale.  But the threat to production in the Gulf of Mexico should not be ignored.</a:t>
            </a:r>
          </a:p>
          <a:p>
            <a:pPr marL="589108" lvl="1" indent="-160666">
              <a:buFontTx/>
              <a:buChar char="-"/>
            </a:pPr>
            <a:r>
              <a:rPr lang="en-US" baseline="0" dirty="0" smtClean="0"/>
              <a:t>Even more important is the possibility that lower prices could stimulate increased coal-to-gas switching and production cuts – this is exactly what happened in summer of 2012 that pushed prices higher through the end of the year.</a:t>
            </a:r>
          </a:p>
          <a:p>
            <a:pPr marL="589108" lvl="1" indent="-160666">
              <a:buFontTx/>
              <a:buChar char="-"/>
            </a:pPr>
            <a:r>
              <a:rPr lang="en-US" baseline="0" dirty="0" smtClean="0"/>
              <a:t>Falling imports from Canada and via LNG as well as growing exports to Mexico have also partially offset growing shale.</a:t>
            </a:r>
          </a:p>
          <a:p>
            <a:pPr marL="589108" lvl="1" indent="-160666">
              <a:buFontTx/>
              <a:buChar char="-"/>
            </a:pPr>
            <a:r>
              <a:rPr lang="en-US" baseline="0" dirty="0" smtClean="0"/>
              <a:t>For long-term, shale gas via improved efficiency and significant reserves will limit any updated. </a:t>
            </a:r>
          </a:p>
          <a:p>
            <a:pPr marL="589108" lvl="1" indent="-160666">
              <a:buFontTx/>
              <a:buChar char="-"/>
            </a:pPr>
            <a:r>
              <a:rPr lang="en-US" baseline="0" dirty="0" smtClean="0"/>
              <a:t>But the long-term is clearly more bullish due to EPA regulations that are shutting down coal plants in favor of gas and expected LNG exports as well as growing US manufacturing that are taking advantage of low domestic energy prices.</a:t>
            </a:r>
          </a:p>
          <a:p>
            <a:pPr marL="589108" lvl="1" indent="-160666">
              <a:buFontTx/>
              <a:buChar char="-"/>
            </a:pPr>
            <a:r>
              <a:rPr lang="en-US" baseline="0" dirty="0" smtClean="0"/>
              <a:t>So the recent declines of long-term prices are a bit surprising since they were most driven by near-term weather despite some long-term bullish outlook - and they may therefore present a value.</a:t>
            </a:r>
          </a:p>
          <a:p>
            <a:pPr marL="160666" indent="-160666">
              <a:buFontTx/>
              <a:buChar char="-"/>
            </a:pPr>
            <a:r>
              <a:rPr lang="en-US" baseline="0" dirty="0" smtClean="0"/>
              <a:t>Weather and financial markets are always wildcards that will surprise – the recent mild weather is a good example.</a:t>
            </a:r>
          </a:p>
          <a:p>
            <a:pPr marL="160666" indent="-160666">
              <a:buFontTx/>
              <a:buChar char="-"/>
            </a:pPr>
            <a:r>
              <a:rPr lang="en-US" baseline="0" dirty="0" smtClean="0"/>
              <a:t>But overall, neither the highs of 2008 nor the lows of 2012 are likely to be repeated, so taking advantage of dips in-between makes sense.</a:t>
            </a:r>
          </a:p>
          <a:p>
            <a:endParaRPr lang="en-US" dirty="0"/>
          </a:p>
        </p:txBody>
      </p:sp>
      <p:sp>
        <p:nvSpPr>
          <p:cNvPr id="4" name="Date Placeholder 3"/>
          <p:cNvSpPr>
            <a:spLocks noGrp="1"/>
          </p:cNvSpPr>
          <p:nvPr>
            <p:ph type="dt" idx="10"/>
          </p:nvPr>
        </p:nvSpPr>
        <p:spPr/>
        <p:txBody>
          <a:bodyPr/>
          <a:lstStyle/>
          <a:p>
            <a:pPr>
              <a:defRPr/>
            </a:pPr>
            <a:fld id="{6401AAFD-DA19-430A-8022-BBBCBDB68BC0}" type="datetime1">
              <a:rPr lang="en-US" smtClean="0">
                <a:solidFill>
                  <a:prstClr val="black"/>
                </a:solidFill>
              </a:rPr>
              <a:pPr>
                <a:defRPr/>
              </a:pPr>
              <a:t>11/7/2016</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E575FC17-E292-4C98-B221-610B8A8A26CF}" type="slidenum">
              <a:rPr lang="en-CA" smtClean="0">
                <a:solidFill>
                  <a:prstClr val="black"/>
                </a:solidFill>
              </a:rPr>
              <a:pPr>
                <a:defRPr/>
              </a:pPr>
              <a:t>17</a:t>
            </a:fld>
            <a:endParaRPr lang="en-CA" dirty="0">
              <a:solidFill>
                <a:prstClr val="black"/>
              </a:solidFill>
            </a:endParaRPr>
          </a:p>
        </p:txBody>
      </p:sp>
    </p:spTree>
    <p:extLst>
      <p:ext uri="{BB962C8B-B14F-4D97-AF65-F5344CB8AC3E}">
        <p14:creationId xmlns:p14="http://schemas.microsoft.com/office/powerpoint/2010/main" val="2249042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608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p:cNvSpPr>
            <a:spLocks noGrp="1"/>
          </p:cNvSpPr>
          <p:nvPr>
            <p:ph type="title"/>
          </p:nvPr>
        </p:nvSpPr>
        <p:spPr>
          <a:xfrm>
            <a:off x="685800" y="1371600"/>
            <a:ext cx="6019800" cy="1181862"/>
          </a:xfrm>
          <a:prstGeom prst="rect">
            <a:avLst/>
          </a:prstGeom>
        </p:spPr>
        <p:txBody>
          <a:bodyPr wrap="square" lIns="0" tIns="0" rIns="0" bIns="0" anchor="b" anchorCtr="0">
            <a:spAutoFit/>
          </a:bodyPr>
          <a:lstStyle>
            <a:lvl1pPr marL="0" indent="0" algn="l">
              <a:lnSpc>
                <a:spcPct val="80000"/>
              </a:lnSpc>
              <a:defRPr sz="4800" b="1">
                <a:solidFill>
                  <a:schemeClr val="bg1"/>
                </a:solidFill>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685800" y="2743200"/>
            <a:ext cx="6172200" cy="1752600"/>
          </a:xfrm>
          <a:prstGeom prst="rect">
            <a:avLst/>
          </a:prstGeom>
        </p:spPr>
        <p:txBody>
          <a:bodyPr/>
          <a:lstStyle>
            <a:lvl1pPr marL="0" indent="0" algn="l">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72137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860255"/>
            <a:ext cx="7924800" cy="443198"/>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48140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1436714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4018879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lumMod val="65000"/>
                    <a:lumOff val="35000"/>
                  </a:schemeClr>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645830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3332498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845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614363" y="304800"/>
            <a:ext cx="7901776" cy="1053108"/>
          </a:xfrm>
          <a:prstGeom prst="rect">
            <a:avLst/>
          </a:prstGeom>
        </p:spPr>
        <p:txBody>
          <a:bodyPr/>
          <a:lstStyle/>
          <a:p>
            <a:r>
              <a:rPr lang="en-US" smtClean="0"/>
              <a:t>Click to edit Master title style</a:t>
            </a:r>
            <a:endParaRPr lang="fr-FR" dirty="0"/>
          </a:p>
        </p:txBody>
      </p:sp>
      <p:sp>
        <p:nvSpPr>
          <p:cNvPr id="3" name="Notes"/>
          <p:cNvSpPr txBox="1">
            <a:spLocks noChangeArrowheads="1"/>
          </p:cNvSpPr>
          <p:nvPr/>
        </p:nvSpPr>
        <p:spPr bwMode="auto">
          <a:xfrm>
            <a:off x="523875" y="6413919"/>
            <a:ext cx="6164824" cy="141778"/>
          </a:xfrm>
          <a:prstGeom prst="rect">
            <a:avLst/>
          </a:prstGeom>
          <a:noFill/>
          <a:ln w="12700">
            <a:noFill/>
            <a:miter lim="800000"/>
            <a:headEnd type="none" w="sm" len="sm"/>
            <a:tailEnd type="none" w="sm" len="sm"/>
          </a:ln>
          <a:effectLst/>
        </p:spPr>
        <p:txBody>
          <a:bodyPr wrap="square" lIns="0" tIns="0" rIns="0" bIns="0" anchor="b">
            <a:spAutoFit/>
          </a:bodyPr>
          <a:lstStyle/>
          <a:p>
            <a:pPr marL="171573" indent="-171573" defTabSz="820886" fontAlgn="t"/>
            <a:endParaRPr lang="en-CA" sz="900" dirty="0">
              <a:solidFill>
                <a:prstClr val="black"/>
              </a:solidFill>
            </a:endParaRPr>
          </a:p>
        </p:txBody>
      </p:sp>
    </p:spTree>
    <p:extLst>
      <p:ext uri="{BB962C8B-B14F-4D97-AF65-F5344CB8AC3E}">
        <p14:creationId xmlns:p14="http://schemas.microsoft.com/office/powerpoint/2010/main" val="108337549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990600"/>
            <a:ext cx="8229600" cy="4525963"/>
          </a:xfrm>
          <a:prstGeom prst="rect">
            <a:avLst/>
          </a:prstGeom>
        </p:spPr>
        <p:txBody>
          <a:bodyPr/>
          <a:lstStyle/>
          <a:p>
            <a:pPr lvl="0"/>
            <a:endParaRPr lang="en-US" noProof="0" dirty="0"/>
          </a:p>
        </p:txBody>
      </p:sp>
      <p:sp>
        <p:nvSpPr>
          <p:cNvPr id="4" name="Title Placeholder 1"/>
          <p:cNvSpPr>
            <a:spLocks noGrp="1"/>
          </p:cNvSpPr>
          <p:nvPr>
            <p:ph type="title"/>
          </p:nvPr>
        </p:nvSpPr>
        <p:spPr bwMode="auto">
          <a:xfrm>
            <a:off x="457200" y="171450"/>
            <a:ext cx="8280400"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Slide Number Placeholder 5"/>
          <p:cNvSpPr>
            <a:spLocks noGrp="1"/>
          </p:cNvSpPr>
          <p:nvPr>
            <p:ph type="sldNum" sz="quarter" idx="4"/>
          </p:nvPr>
        </p:nvSpPr>
        <p:spPr>
          <a:xfrm>
            <a:off x="3505200" y="6565703"/>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chemeClr val="tx1"/>
                </a:solidFill>
              </a:defRPr>
            </a:lvl1pPr>
          </a:lstStyle>
          <a:p>
            <a:fld id="{CF7D8D27-B507-470B-A3E7-D7920922C5E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2443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860255"/>
            <a:ext cx="7924800" cy="443198"/>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09600" y="1676400"/>
            <a:ext cx="7924800" cy="4114800"/>
          </a:xfrm>
          <a:prstGeom prst="rect">
            <a:avLst/>
          </a:prstGeom>
        </p:spPr>
        <p:txBody>
          <a:bodyPr lIns="0" tIns="0" rIns="0" bIns="0"/>
          <a:lstStyle>
            <a:lvl1pPr marL="0" indent="0">
              <a:spcBef>
                <a:spcPts val="0"/>
              </a:spcBef>
              <a:spcAft>
                <a:spcPts val="600"/>
              </a:spcAft>
              <a:buFontTx/>
              <a:buNone/>
              <a:defRPr sz="2000">
                <a:solidFill>
                  <a:schemeClr val="bg1"/>
                </a:solidFill>
              </a:defRPr>
            </a:lvl1pPr>
            <a:lvl2pPr marL="225425" indent="-225425">
              <a:spcBef>
                <a:spcPts val="0"/>
              </a:spcBef>
              <a:spcAft>
                <a:spcPts val="600"/>
              </a:spcAft>
              <a:buFont typeface="Wingdings" pitchFamily="2" charset="2"/>
              <a:buChar char="§"/>
              <a:defRPr sz="1800">
                <a:solidFill>
                  <a:schemeClr val="bg1"/>
                </a:solidFill>
              </a:defRPr>
            </a:lvl2pPr>
            <a:lvl3pPr marL="465138" indent="-228600">
              <a:spcBef>
                <a:spcPts val="0"/>
              </a:spcBef>
              <a:spcAft>
                <a:spcPts val="600"/>
              </a:spcAft>
              <a:buFont typeface="Arial" pitchFamily="34" charset="0"/>
              <a:buChar char="–"/>
              <a:defRPr sz="1600" i="1">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230495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860255"/>
            <a:ext cx="7924800" cy="443198"/>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09600" y="1676400"/>
            <a:ext cx="7924800" cy="4114800"/>
          </a:xfrm>
          <a:prstGeom prst="rect">
            <a:avLst/>
          </a:prstGeom>
        </p:spPr>
        <p:txBody>
          <a:bodyPr lIns="0" tIns="0" rIns="0" bIns="0"/>
          <a:lstStyle>
            <a:lvl1pPr marL="0" indent="0">
              <a:spcBef>
                <a:spcPts val="0"/>
              </a:spcBef>
              <a:spcAft>
                <a:spcPts val="600"/>
              </a:spcAft>
              <a:buFontTx/>
              <a:buNone/>
              <a:defRPr sz="2000">
                <a:solidFill>
                  <a:schemeClr val="bg1"/>
                </a:solidFill>
              </a:defRPr>
            </a:lvl1pPr>
            <a:lvl2pPr marL="225425" indent="-225425">
              <a:spcBef>
                <a:spcPts val="0"/>
              </a:spcBef>
              <a:spcAft>
                <a:spcPts val="600"/>
              </a:spcAft>
              <a:buFont typeface="Wingdings" pitchFamily="2" charset="2"/>
              <a:buChar char="§"/>
              <a:defRPr sz="1800">
                <a:solidFill>
                  <a:schemeClr val="bg1"/>
                </a:solidFill>
              </a:defRPr>
            </a:lvl2pPr>
            <a:lvl3pPr marL="465138" indent="-228600">
              <a:spcBef>
                <a:spcPts val="0"/>
              </a:spcBef>
              <a:spcAft>
                <a:spcPts val="600"/>
              </a:spcAft>
              <a:buFont typeface="Arial" pitchFamily="34" charset="0"/>
              <a:buChar char="–"/>
              <a:defRPr sz="1600" i="1">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910291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860255"/>
            <a:ext cx="7924800" cy="443198"/>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09600" y="1676400"/>
            <a:ext cx="7924800" cy="4114800"/>
          </a:xfrm>
          <a:prstGeom prst="rect">
            <a:avLst/>
          </a:prstGeom>
        </p:spPr>
        <p:txBody>
          <a:bodyPr lIns="0" tIns="0" rIns="0" bIns="0"/>
          <a:lstStyle>
            <a:lvl1pPr marL="0" indent="0">
              <a:spcBef>
                <a:spcPts val="0"/>
              </a:spcBef>
              <a:spcAft>
                <a:spcPts val="600"/>
              </a:spcAft>
              <a:buFontTx/>
              <a:buNone/>
              <a:defRPr sz="2000">
                <a:solidFill>
                  <a:schemeClr val="bg1"/>
                </a:solidFill>
              </a:defRPr>
            </a:lvl1pPr>
            <a:lvl2pPr marL="225425" indent="-225425">
              <a:spcBef>
                <a:spcPts val="0"/>
              </a:spcBef>
              <a:spcAft>
                <a:spcPts val="600"/>
              </a:spcAft>
              <a:buFont typeface="Wingdings" pitchFamily="2" charset="2"/>
              <a:buChar char="§"/>
              <a:defRPr sz="1800">
                <a:solidFill>
                  <a:schemeClr val="bg1"/>
                </a:solidFill>
              </a:defRPr>
            </a:lvl2pPr>
            <a:lvl3pPr marL="465138" indent="-228600">
              <a:spcBef>
                <a:spcPts val="0"/>
              </a:spcBef>
              <a:spcAft>
                <a:spcPts val="600"/>
              </a:spcAft>
              <a:buFont typeface="Arial" pitchFamily="34" charset="0"/>
              <a:buChar char="–"/>
              <a:defRPr sz="1600" i="1">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093636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860255"/>
            <a:ext cx="7924800" cy="443198"/>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09600" y="1676400"/>
            <a:ext cx="7924800" cy="4114800"/>
          </a:xfrm>
          <a:prstGeom prst="rect">
            <a:avLst/>
          </a:prstGeom>
        </p:spPr>
        <p:txBody>
          <a:bodyPr lIns="0" tIns="0" rIns="0" bIns="0"/>
          <a:lstStyle>
            <a:lvl1pPr marL="0" indent="0">
              <a:spcBef>
                <a:spcPts val="0"/>
              </a:spcBef>
              <a:spcAft>
                <a:spcPts val="600"/>
              </a:spcAft>
              <a:buFontTx/>
              <a:buNone/>
              <a:defRPr sz="2000">
                <a:solidFill>
                  <a:schemeClr val="bg1"/>
                </a:solidFill>
              </a:defRPr>
            </a:lvl1pPr>
            <a:lvl2pPr marL="225425" indent="-225425">
              <a:spcBef>
                <a:spcPts val="0"/>
              </a:spcBef>
              <a:spcAft>
                <a:spcPts val="600"/>
              </a:spcAft>
              <a:buFont typeface="Wingdings" pitchFamily="2" charset="2"/>
              <a:buChar char="§"/>
              <a:defRPr sz="1800">
                <a:solidFill>
                  <a:schemeClr val="bg1"/>
                </a:solidFill>
              </a:defRPr>
            </a:lvl2pPr>
            <a:lvl3pPr marL="465138" indent="-228600">
              <a:spcBef>
                <a:spcPts val="0"/>
              </a:spcBef>
              <a:spcAft>
                <a:spcPts val="600"/>
              </a:spcAft>
              <a:buFont typeface="Arial" pitchFamily="34" charset="0"/>
              <a:buChar char="–"/>
              <a:defRPr sz="1600" i="1">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173284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417056"/>
            <a:ext cx="6019800" cy="886397"/>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09600" y="1676400"/>
            <a:ext cx="7924800" cy="4114800"/>
          </a:xfrm>
          <a:prstGeom prst="rect">
            <a:avLst/>
          </a:prstGeom>
        </p:spPr>
        <p:txBody>
          <a:bodyPr lIns="0" tIns="0" rIns="0" bIns="0"/>
          <a:lstStyle>
            <a:lvl1pPr marL="0" indent="0">
              <a:spcBef>
                <a:spcPts val="0"/>
              </a:spcBef>
              <a:spcAft>
                <a:spcPts val="600"/>
              </a:spcAft>
              <a:buFontTx/>
              <a:buNone/>
              <a:defRPr sz="2000">
                <a:solidFill>
                  <a:schemeClr val="bg1"/>
                </a:solidFill>
              </a:defRPr>
            </a:lvl1pPr>
            <a:lvl2pPr marL="225425" indent="-225425">
              <a:spcBef>
                <a:spcPts val="0"/>
              </a:spcBef>
              <a:spcAft>
                <a:spcPts val="600"/>
              </a:spcAft>
              <a:buFont typeface="Wingdings" pitchFamily="2" charset="2"/>
              <a:buChar char="§"/>
              <a:defRPr sz="1800">
                <a:solidFill>
                  <a:schemeClr val="bg1"/>
                </a:solidFill>
              </a:defRPr>
            </a:lvl2pPr>
            <a:lvl3pPr marL="465138" indent="-228600">
              <a:spcBef>
                <a:spcPts val="0"/>
              </a:spcBef>
              <a:spcAft>
                <a:spcPts val="600"/>
              </a:spcAft>
              <a:buFont typeface="Arial" pitchFamily="34" charset="0"/>
              <a:buChar char="–"/>
              <a:defRPr sz="1600" i="1">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848776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842176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860255"/>
            <a:ext cx="7848600" cy="443198"/>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09600" y="1676400"/>
            <a:ext cx="7924800" cy="4114800"/>
          </a:xfrm>
          <a:prstGeom prst="rect">
            <a:avLst/>
          </a:prstGeom>
        </p:spPr>
        <p:txBody>
          <a:bodyPr lIns="0" tIns="0" rIns="0" bIns="0"/>
          <a:lstStyle>
            <a:lvl1pPr marL="0" indent="0">
              <a:spcBef>
                <a:spcPts val="0"/>
              </a:spcBef>
              <a:spcAft>
                <a:spcPts val="600"/>
              </a:spcAft>
              <a:buFontTx/>
              <a:buNone/>
              <a:defRPr sz="2000">
                <a:solidFill>
                  <a:schemeClr val="bg1"/>
                </a:solidFill>
              </a:defRPr>
            </a:lvl1pPr>
            <a:lvl2pPr marL="225425" indent="-225425">
              <a:spcBef>
                <a:spcPts val="0"/>
              </a:spcBef>
              <a:spcAft>
                <a:spcPts val="600"/>
              </a:spcAft>
              <a:buFont typeface="Wingdings" pitchFamily="2" charset="2"/>
              <a:buChar char="§"/>
              <a:defRPr sz="1800">
                <a:solidFill>
                  <a:schemeClr val="bg1"/>
                </a:solidFill>
              </a:defRPr>
            </a:lvl2pPr>
            <a:lvl3pPr marL="465138" indent="-228600">
              <a:spcBef>
                <a:spcPts val="0"/>
              </a:spcBef>
              <a:spcAft>
                <a:spcPts val="600"/>
              </a:spcAft>
              <a:buFont typeface="Arial" pitchFamily="34" charset="0"/>
              <a:buChar char="–"/>
              <a:defRPr sz="1600" i="1">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290073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417056"/>
            <a:ext cx="6019800" cy="886397"/>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09600" y="1676400"/>
            <a:ext cx="7924800" cy="4114800"/>
          </a:xfrm>
          <a:prstGeom prst="rect">
            <a:avLst/>
          </a:prstGeom>
        </p:spPr>
        <p:txBody>
          <a:bodyPr lIns="0" tIns="0" rIns="0" bIns="0"/>
          <a:lstStyle>
            <a:lvl1pPr marL="0" indent="0">
              <a:spcBef>
                <a:spcPts val="0"/>
              </a:spcBef>
              <a:spcAft>
                <a:spcPts val="600"/>
              </a:spcAft>
              <a:buFontTx/>
              <a:buNone/>
              <a:defRPr sz="2000">
                <a:solidFill>
                  <a:schemeClr val="bg1"/>
                </a:solidFill>
              </a:defRPr>
            </a:lvl1pPr>
            <a:lvl2pPr marL="225425" indent="-225425">
              <a:spcBef>
                <a:spcPts val="0"/>
              </a:spcBef>
              <a:spcAft>
                <a:spcPts val="600"/>
              </a:spcAft>
              <a:buFont typeface="Wingdings" pitchFamily="2" charset="2"/>
              <a:buChar char="§"/>
              <a:defRPr sz="1800">
                <a:solidFill>
                  <a:schemeClr val="bg1"/>
                </a:solidFill>
              </a:defRPr>
            </a:lvl2pPr>
            <a:lvl3pPr marL="465138" indent="-228600">
              <a:spcBef>
                <a:spcPts val="0"/>
              </a:spcBef>
              <a:spcAft>
                <a:spcPts val="600"/>
              </a:spcAft>
              <a:buFont typeface="Arial" pitchFamily="34" charset="0"/>
              <a:buChar char="–"/>
              <a:defRPr sz="1600" i="1">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94632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437727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683229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860255"/>
            <a:ext cx="7924800" cy="443198"/>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09600" y="1676400"/>
            <a:ext cx="7924800" cy="4114800"/>
          </a:xfrm>
          <a:prstGeom prst="rect">
            <a:avLst/>
          </a:prstGeom>
        </p:spPr>
        <p:txBody>
          <a:bodyPr lIns="0" tIns="0" rIns="0" bIns="0"/>
          <a:lstStyle>
            <a:lvl1pPr marL="0" indent="0">
              <a:spcBef>
                <a:spcPts val="0"/>
              </a:spcBef>
              <a:spcAft>
                <a:spcPts val="600"/>
              </a:spcAft>
              <a:buFontTx/>
              <a:buNone/>
              <a:defRPr sz="2000">
                <a:solidFill>
                  <a:schemeClr val="bg1"/>
                </a:solidFill>
              </a:defRPr>
            </a:lvl1pPr>
            <a:lvl2pPr marL="225425" indent="-225425">
              <a:spcBef>
                <a:spcPts val="0"/>
              </a:spcBef>
              <a:spcAft>
                <a:spcPts val="600"/>
              </a:spcAft>
              <a:buFont typeface="Wingdings" pitchFamily="2" charset="2"/>
              <a:buChar char="§"/>
              <a:defRPr sz="1800">
                <a:solidFill>
                  <a:schemeClr val="bg1"/>
                </a:solidFill>
              </a:defRPr>
            </a:lvl2pPr>
            <a:lvl3pPr marL="465138" indent="-228600">
              <a:spcBef>
                <a:spcPts val="0"/>
              </a:spcBef>
              <a:spcAft>
                <a:spcPts val="600"/>
              </a:spcAft>
              <a:buFont typeface="Arial" pitchFamily="34" charset="0"/>
              <a:buChar char="–"/>
              <a:defRPr sz="1600" i="1">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218225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417056"/>
            <a:ext cx="6019800" cy="886397"/>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09600" y="1676400"/>
            <a:ext cx="7924800" cy="4114800"/>
          </a:xfrm>
          <a:prstGeom prst="rect">
            <a:avLst/>
          </a:prstGeom>
        </p:spPr>
        <p:txBody>
          <a:bodyPr lIns="0" tIns="0" rIns="0" bIns="0"/>
          <a:lstStyle>
            <a:lvl1pPr marL="0" indent="0">
              <a:spcBef>
                <a:spcPts val="0"/>
              </a:spcBef>
              <a:spcAft>
                <a:spcPts val="600"/>
              </a:spcAft>
              <a:buFontTx/>
              <a:buNone/>
              <a:defRPr sz="2000">
                <a:solidFill>
                  <a:schemeClr val="bg1"/>
                </a:solidFill>
              </a:defRPr>
            </a:lvl1pPr>
            <a:lvl2pPr marL="225425" indent="-225425">
              <a:spcBef>
                <a:spcPts val="0"/>
              </a:spcBef>
              <a:spcAft>
                <a:spcPts val="600"/>
              </a:spcAft>
              <a:buFont typeface="Wingdings" pitchFamily="2" charset="2"/>
              <a:buChar char="§"/>
              <a:defRPr sz="1800">
                <a:solidFill>
                  <a:schemeClr val="bg1"/>
                </a:solidFill>
              </a:defRPr>
            </a:lvl2pPr>
            <a:lvl3pPr marL="465138" indent="-228600">
              <a:spcBef>
                <a:spcPts val="0"/>
              </a:spcBef>
              <a:spcAft>
                <a:spcPts val="600"/>
              </a:spcAft>
              <a:buFont typeface="Arial" pitchFamily="34" charset="0"/>
              <a:buChar char="–"/>
              <a:defRPr sz="1600" i="1">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898368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499067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860255"/>
            <a:ext cx="7924800" cy="443198"/>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09600" y="1676400"/>
            <a:ext cx="7924800" cy="4114800"/>
          </a:xfrm>
          <a:prstGeom prst="rect">
            <a:avLst/>
          </a:prstGeom>
        </p:spPr>
        <p:txBody>
          <a:bodyPr lIns="0" tIns="0" rIns="0" bIns="0"/>
          <a:lstStyle>
            <a:lvl1pPr marL="0" indent="0">
              <a:spcBef>
                <a:spcPts val="0"/>
              </a:spcBef>
              <a:spcAft>
                <a:spcPts val="600"/>
              </a:spcAft>
              <a:buFontTx/>
              <a:buNone/>
              <a:defRPr sz="2000">
                <a:solidFill>
                  <a:schemeClr val="bg1"/>
                </a:solidFill>
              </a:defRPr>
            </a:lvl1pPr>
            <a:lvl2pPr marL="225425" indent="-225425">
              <a:spcBef>
                <a:spcPts val="0"/>
              </a:spcBef>
              <a:spcAft>
                <a:spcPts val="600"/>
              </a:spcAft>
              <a:buFont typeface="Wingdings" pitchFamily="2" charset="2"/>
              <a:buChar char="§"/>
              <a:defRPr sz="1800">
                <a:solidFill>
                  <a:schemeClr val="bg1"/>
                </a:solidFill>
              </a:defRPr>
            </a:lvl2pPr>
            <a:lvl3pPr marL="465138" indent="-228600">
              <a:spcBef>
                <a:spcPts val="0"/>
              </a:spcBef>
              <a:spcAft>
                <a:spcPts val="600"/>
              </a:spcAft>
              <a:buFont typeface="Arial" pitchFamily="34" charset="0"/>
              <a:buChar char="–"/>
              <a:defRPr sz="1600" i="1">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176363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2223979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2229271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340067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lumMod val="65000"/>
                    <a:lumOff val="35000"/>
                  </a:schemeClr>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2881523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3627110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813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417056"/>
            <a:ext cx="6019800" cy="886397"/>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5463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614363" y="304800"/>
            <a:ext cx="7901776" cy="1053108"/>
          </a:xfrm>
          <a:prstGeom prst="rect">
            <a:avLst/>
          </a:prstGeom>
        </p:spPr>
        <p:txBody>
          <a:bodyPr/>
          <a:lstStyle/>
          <a:p>
            <a:r>
              <a:rPr lang="en-US" smtClean="0"/>
              <a:t>Click to edit Master title style</a:t>
            </a:r>
            <a:endParaRPr lang="fr-FR" dirty="0"/>
          </a:p>
        </p:txBody>
      </p:sp>
      <p:sp>
        <p:nvSpPr>
          <p:cNvPr id="3" name="Notes"/>
          <p:cNvSpPr txBox="1">
            <a:spLocks noChangeArrowheads="1"/>
          </p:cNvSpPr>
          <p:nvPr/>
        </p:nvSpPr>
        <p:spPr bwMode="auto">
          <a:xfrm>
            <a:off x="523875" y="6413919"/>
            <a:ext cx="6164824" cy="141778"/>
          </a:xfrm>
          <a:prstGeom prst="rect">
            <a:avLst/>
          </a:prstGeom>
          <a:noFill/>
          <a:ln w="12700">
            <a:noFill/>
            <a:miter lim="800000"/>
            <a:headEnd type="none" w="sm" len="sm"/>
            <a:tailEnd type="none" w="sm" len="sm"/>
          </a:ln>
          <a:effectLst/>
        </p:spPr>
        <p:txBody>
          <a:bodyPr wrap="square" lIns="0" tIns="0" rIns="0" bIns="0" anchor="b">
            <a:spAutoFit/>
          </a:bodyPr>
          <a:lstStyle/>
          <a:p>
            <a:pPr marL="171573" indent="-171573" defTabSz="820886" fontAlgn="t"/>
            <a:endParaRPr lang="en-CA" sz="900" noProof="0" dirty="0"/>
          </a:p>
        </p:txBody>
      </p:sp>
    </p:spTree>
    <p:extLst>
      <p:ext uri="{BB962C8B-B14F-4D97-AF65-F5344CB8AC3E}">
        <p14:creationId xmlns:p14="http://schemas.microsoft.com/office/powerpoint/2010/main" val="149787712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990600"/>
            <a:ext cx="8229600" cy="4525963"/>
          </a:xfrm>
          <a:prstGeom prst="rect">
            <a:avLst/>
          </a:prstGeom>
        </p:spPr>
        <p:txBody>
          <a:bodyPr/>
          <a:lstStyle/>
          <a:p>
            <a:pPr lvl="0"/>
            <a:endParaRPr lang="en-US" noProof="0" dirty="0"/>
          </a:p>
        </p:txBody>
      </p:sp>
      <p:sp>
        <p:nvSpPr>
          <p:cNvPr id="4" name="Title Placeholder 1"/>
          <p:cNvSpPr>
            <a:spLocks noGrp="1"/>
          </p:cNvSpPr>
          <p:nvPr>
            <p:ph type="title"/>
          </p:nvPr>
        </p:nvSpPr>
        <p:spPr bwMode="auto">
          <a:xfrm>
            <a:off x="457200" y="171450"/>
            <a:ext cx="8280400"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Slide Number Placeholder 5"/>
          <p:cNvSpPr>
            <a:spLocks noGrp="1"/>
          </p:cNvSpPr>
          <p:nvPr>
            <p:ph type="sldNum" sz="quarter" idx="4"/>
          </p:nvPr>
        </p:nvSpPr>
        <p:spPr>
          <a:xfrm>
            <a:off x="3505200" y="6565703"/>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chemeClr val="tx1"/>
                </a:solidFill>
              </a:defRPr>
            </a:lvl1pPr>
          </a:lstStyle>
          <a:p>
            <a:fld id="{CF7D8D27-B507-470B-A3E7-D7920922C5E5}" type="slidenum">
              <a:rPr lang="en-US" smtClean="0"/>
              <a:pPr/>
              <a:t>‹#›</a:t>
            </a:fld>
            <a:endParaRPr lang="en-US" dirty="0"/>
          </a:p>
        </p:txBody>
      </p:sp>
    </p:spTree>
    <p:extLst>
      <p:ext uri="{BB962C8B-B14F-4D97-AF65-F5344CB8AC3E}">
        <p14:creationId xmlns:p14="http://schemas.microsoft.com/office/powerpoint/2010/main" val="2684982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0"/>
            <a:ext cx="8229600" cy="515461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1"/>
            <a:ext cx="2133600" cy="365125"/>
          </a:xfrm>
          <a:prstGeom prst="rect">
            <a:avLst/>
          </a:prstGeom>
        </p:spPr>
        <p:txBody>
          <a:bodyPr/>
          <a:lstStyle>
            <a:lvl1pPr>
              <a:defRPr/>
            </a:lvl1pPr>
          </a:lstStyle>
          <a:p>
            <a:endParaRPr lang="en-US" dirty="0"/>
          </a:p>
        </p:txBody>
      </p:sp>
      <p:sp>
        <p:nvSpPr>
          <p:cNvPr id="6"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6019800" y="6619875"/>
            <a:ext cx="2133600" cy="196851"/>
          </a:xfrm>
          <a:prstGeom prst="rect">
            <a:avLst/>
          </a:prstGeom>
        </p:spPr>
        <p:txBody>
          <a:bodyPr/>
          <a:lstStyle>
            <a:lvl1pPr>
              <a:defRPr sz="800"/>
            </a:lvl1pPr>
          </a:lstStyle>
          <a:p>
            <a:fld id="{BBC4888E-74BF-4AAE-AE66-9825BE13706F}" type="slidenum">
              <a:rPr lang="en-US" smtClean="0"/>
              <a:pPr/>
              <a:t>‹#›</a:t>
            </a:fld>
            <a:endParaRPr lang="en-US" dirty="0"/>
          </a:p>
        </p:txBody>
      </p:sp>
      <p:sp>
        <p:nvSpPr>
          <p:cNvPr id="8" name="Title Placeholder 1"/>
          <p:cNvSpPr>
            <a:spLocks noGrp="1"/>
          </p:cNvSpPr>
          <p:nvPr>
            <p:ph type="title"/>
          </p:nvPr>
        </p:nvSpPr>
        <p:spPr bwMode="auto">
          <a:xfrm>
            <a:off x="457200" y="171450"/>
            <a:ext cx="8280400"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009933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4146034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648200"/>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133819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627021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267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597557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66294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3851232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66294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1253211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417056"/>
            <a:ext cx="5791200" cy="886397"/>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09600" y="1676400"/>
            <a:ext cx="7924800" cy="4114800"/>
          </a:xfrm>
          <a:prstGeom prst="rect">
            <a:avLst/>
          </a:prstGeom>
        </p:spPr>
        <p:txBody>
          <a:bodyPr lIns="0" tIns="0" rIns="0" bIns="0"/>
          <a:lstStyle>
            <a:lvl1pPr marL="0" indent="0">
              <a:spcBef>
                <a:spcPts val="0"/>
              </a:spcBef>
              <a:spcAft>
                <a:spcPts val="600"/>
              </a:spcAft>
              <a:buFontTx/>
              <a:buNone/>
              <a:defRPr sz="2000">
                <a:solidFill>
                  <a:schemeClr val="bg1"/>
                </a:solidFill>
              </a:defRPr>
            </a:lvl1pPr>
            <a:lvl2pPr marL="225425" indent="-225425">
              <a:spcBef>
                <a:spcPts val="0"/>
              </a:spcBef>
              <a:spcAft>
                <a:spcPts val="600"/>
              </a:spcAft>
              <a:buFont typeface="Wingdings" pitchFamily="2" charset="2"/>
              <a:buChar char="§"/>
              <a:defRPr sz="1800">
                <a:solidFill>
                  <a:schemeClr val="bg1"/>
                </a:solidFill>
              </a:defRPr>
            </a:lvl2pPr>
            <a:lvl3pPr marL="465138" indent="-228600">
              <a:spcBef>
                <a:spcPts val="0"/>
              </a:spcBef>
              <a:spcAft>
                <a:spcPts val="600"/>
              </a:spcAft>
              <a:buFont typeface="Arial" pitchFamily="34" charset="0"/>
              <a:buChar char="–"/>
              <a:defRPr sz="1600" i="1">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460583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349693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698936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79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3193878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02997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3380978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lumMod val="65000"/>
                    <a:lumOff val="35000"/>
                  </a:schemeClr>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614888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234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299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614363" y="304800"/>
            <a:ext cx="7901776" cy="1053108"/>
          </a:xfrm>
          <a:prstGeom prst="rect">
            <a:avLst/>
          </a:prstGeom>
        </p:spPr>
        <p:txBody>
          <a:bodyPr/>
          <a:lstStyle/>
          <a:p>
            <a:r>
              <a:rPr lang="en-US" smtClean="0"/>
              <a:t>Click to edit Master title style</a:t>
            </a:r>
            <a:endParaRPr lang="fr-FR" dirty="0"/>
          </a:p>
        </p:txBody>
      </p:sp>
      <p:sp>
        <p:nvSpPr>
          <p:cNvPr id="3" name="Notes"/>
          <p:cNvSpPr txBox="1">
            <a:spLocks noChangeArrowheads="1"/>
          </p:cNvSpPr>
          <p:nvPr/>
        </p:nvSpPr>
        <p:spPr bwMode="auto">
          <a:xfrm>
            <a:off x="523875" y="6413919"/>
            <a:ext cx="6164824" cy="141778"/>
          </a:xfrm>
          <a:prstGeom prst="rect">
            <a:avLst/>
          </a:prstGeom>
          <a:noFill/>
          <a:ln w="12700">
            <a:noFill/>
            <a:miter lim="800000"/>
            <a:headEnd type="none" w="sm" len="sm"/>
            <a:tailEnd type="none" w="sm" len="sm"/>
          </a:ln>
          <a:effectLst/>
        </p:spPr>
        <p:txBody>
          <a:bodyPr wrap="square" lIns="0" tIns="0" rIns="0" bIns="0" anchor="b">
            <a:spAutoFit/>
          </a:bodyPr>
          <a:lstStyle/>
          <a:p>
            <a:pPr marL="171573" indent="-171573" defTabSz="820886" fontAlgn="t"/>
            <a:endParaRPr lang="en-CA" sz="900" dirty="0">
              <a:solidFill>
                <a:prstClr val="black"/>
              </a:solidFill>
            </a:endParaRPr>
          </a:p>
        </p:txBody>
      </p:sp>
    </p:spTree>
    <p:extLst>
      <p:ext uri="{BB962C8B-B14F-4D97-AF65-F5344CB8AC3E}">
        <p14:creationId xmlns:p14="http://schemas.microsoft.com/office/powerpoint/2010/main" val="35648437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860255"/>
            <a:ext cx="7924800" cy="443198"/>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09600" y="1676400"/>
            <a:ext cx="7924800" cy="4114800"/>
          </a:xfrm>
          <a:prstGeom prst="rect">
            <a:avLst/>
          </a:prstGeom>
        </p:spPr>
        <p:txBody>
          <a:bodyPr lIns="0" tIns="0" rIns="0" bIns="0"/>
          <a:lstStyle>
            <a:lvl1pPr marL="0" indent="0">
              <a:spcBef>
                <a:spcPts val="0"/>
              </a:spcBef>
              <a:spcAft>
                <a:spcPts val="600"/>
              </a:spcAft>
              <a:buFontTx/>
              <a:buNone/>
              <a:defRPr sz="2000">
                <a:solidFill>
                  <a:schemeClr val="bg1"/>
                </a:solidFill>
              </a:defRPr>
            </a:lvl1pPr>
            <a:lvl2pPr marL="225425" indent="-225425">
              <a:spcBef>
                <a:spcPts val="0"/>
              </a:spcBef>
              <a:spcAft>
                <a:spcPts val="600"/>
              </a:spcAft>
              <a:buFont typeface="Wingdings" pitchFamily="2" charset="2"/>
              <a:buChar char="§"/>
              <a:defRPr sz="1800">
                <a:solidFill>
                  <a:schemeClr val="bg1"/>
                </a:solidFill>
              </a:defRPr>
            </a:lvl2pPr>
            <a:lvl3pPr marL="465138" indent="-228600">
              <a:spcBef>
                <a:spcPts val="0"/>
              </a:spcBef>
              <a:spcAft>
                <a:spcPts val="600"/>
              </a:spcAft>
              <a:buFont typeface="Arial" pitchFamily="34" charset="0"/>
              <a:buChar char="–"/>
              <a:defRPr sz="1600" i="1">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8817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970967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67230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97777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lumMod val="65000"/>
                    <a:lumOff val="35000"/>
                  </a:schemeClr>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1384251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249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09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614363" y="304800"/>
            <a:ext cx="7901776" cy="1053108"/>
          </a:xfrm>
          <a:prstGeom prst="rect">
            <a:avLst/>
          </a:prstGeom>
        </p:spPr>
        <p:txBody>
          <a:bodyPr/>
          <a:lstStyle/>
          <a:p>
            <a:r>
              <a:rPr lang="en-US" smtClean="0"/>
              <a:t>Click to edit Master title style</a:t>
            </a:r>
            <a:endParaRPr lang="fr-FR" dirty="0"/>
          </a:p>
        </p:txBody>
      </p:sp>
      <p:sp>
        <p:nvSpPr>
          <p:cNvPr id="3" name="Notes"/>
          <p:cNvSpPr txBox="1">
            <a:spLocks noChangeArrowheads="1"/>
          </p:cNvSpPr>
          <p:nvPr/>
        </p:nvSpPr>
        <p:spPr bwMode="auto">
          <a:xfrm>
            <a:off x="523875" y="6413919"/>
            <a:ext cx="6164824" cy="141778"/>
          </a:xfrm>
          <a:prstGeom prst="rect">
            <a:avLst/>
          </a:prstGeom>
          <a:noFill/>
          <a:ln w="12700">
            <a:noFill/>
            <a:miter lim="800000"/>
            <a:headEnd type="none" w="sm" len="sm"/>
            <a:tailEnd type="none" w="sm" len="sm"/>
          </a:ln>
          <a:effectLst/>
        </p:spPr>
        <p:txBody>
          <a:bodyPr wrap="square" lIns="0" tIns="0" rIns="0" bIns="0" anchor="b">
            <a:spAutoFit/>
          </a:bodyPr>
          <a:lstStyle/>
          <a:p>
            <a:pPr marL="171573" indent="-171573" defTabSz="820886" fontAlgn="t"/>
            <a:endParaRPr lang="en-CA" sz="900" dirty="0">
              <a:solidFill>
                <a:prstClr val="black"/>
              </a:solidFill>
            </a:endParaRPr>
          </a:p>
        </p:txBody>
      </p:sp>
    </p:spTree>
    <p:extLst>
      <p:ext uri="{BB962C8B-B14F-4D97-AF65-F5344CB8AC3E}">
        <p14:creationId xmlns:p14="http://schemas.microsoft.com/office/powerpoint/2010/main" val="407988723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970967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67230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97777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860255"/>
            <a:ext cx="6629400" cy="443198"/>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403248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lumMod val="65000"/>
                    <a:lumOff val="35000"/>
                  </a:schemeClr>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1384251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249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09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614363" y="304800"/>
            <a:ext cx="7901776" cy="1053108"/>
          </a:xfrm>
          <a:prstGeom prst="rect">
            <a:avLst/>
          </a:prstGeom>
        </p:spPr>
        <p:txBody>
          <a:bodyPr/>
          <a:lstStyle/>
          <a:p>
            <a:r>
              <a:rPr lang="en-US" smtClean="0"/>
              <a:t>Click to edit Master title style</a:t>
            </a:r>
            <a:endParaRPr lang="fr-FR" dirty="0"/>
          </a:p>
        </p:txBody>
      </p:sp>
      <p:sp>
        <p:nvSpPr>
          <p:cNvPr id="3" name="Notes"/>
          <p:cNvSpPr txBox="1">
            <a:spLocks noChangeArrowheads="1"/>
          </p:cNvSpPr>
          <p:nvPr/>
        </p:nvSpPr>
        <p:spPr bwMode="auto">
          <a:xfrm>
            <a:off x="523875" y="6413919"/>
            <a:ext cx="6164824" cy="141778"/>
          </a:xfrm>
          <a:prstGeom prst="rect">
            <a:avLst/>
          </a:prstGeom>
          <a:noFill/>
          <a:ln w="12700">
            <a:noFill/>
            <a:miter lim="800000"/>
            <a:headEnd type="none" w="sm" len="sm"/>
            <a:tailEnd type="none" w="sm" len="sm"/>
          </a:ln>
          <a:effectLst/>
        </p:spPr>
        <p:txBody>
          <a:bodyPr wrap="square" lIns="0" tIns="0" rIns="0" bIns="0" anchor="b">
            <a:spAutoFit/>
          </a:bodyPr>
          <a:lstStyle/>
          <a:p>
            <a:pPr marL="171573" indent="-171573" defTabSz="820886" fontAlgn="t"/>
            <a:endParaRPr lang="en-CA" sz="900" dirty="0">
              <a:solidFill>
                <a:prstClr val="black"/>
              </a:solidFill>
            </a:endParaRPr>
          </a:p>
        </p:txBody>
      </p:sp>
    </p:spTree>
    <p:extLst>
      <p:ext uri="{BB962C8B-B14F-4D97-AF65-F5344CB8AC3E}">
        <p14:creationId xmlns:p14="http://schemas.microsoft.com/office/powerpoint/2010/main" val="407988723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970967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67230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97777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lumMod val="65000"/>
                    <a:lumOff val="35000"/>
                  </a:schemeClr>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1384251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249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09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solidFill>
                  <a:schemeClr val="bg2"/>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061A9D-F17A-4321-8438-64B63F6DB0B3}" type="datetimeFigureOut">
              <a:rPr lang="en-US" smtClean="0"/>
              <a:t>11/7/2016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861A84-0939-43CF-8B9A-C30268A85BE9}" type="slidenum">
              <a:rPr lang="en-US" smtClean="0"/>
              <a:t>‹#›</a:t>
            </a:fld>
            <a:endParaRPr lang="en-US" dirty="0"/>
          </a:p>
        </p:txBody>
      </p:sp>
    </p:spTree>
    <p:extLst>
      <p:ext uri="{BB962C8B-B14F-4D97-AF65-F5344CB8AC3E}">
        <p14:creationId xmlns:p14="http://schemas.microsoft.com/office/powerpoint/2010/main" val="1768337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614363" y="304800"/>
            <a:ext cx="7901776" cy="1053108"/>
          </a:xfrm>
          <a:prstGeom prst="rect">
            <a:avLst/>
          </a:prstGeom>
        </p:spPr>
        <p:txBody>
          <a:bodyPr/>
          <a:lstStyle/>
          <a:p>
            <a:r>
              <a:rPr lang="en-US" smtClean="0"/>
              <a:t>Click to edit Master title style</a:t>
            </a:r>
            <a:endParaRPr lang="fr-FR" dirty="0"/>
          </a:p>
        </p:txBody>
      </p:sp>
      <p:sp>
        <p:nvSpPr>
          <p:cNvPr id="3" name="Notes"/>
          <p:cNvSpPr txBox="1">
            <a:spLocks noChangeArrowheads="1"/>
          </p:cNvSpPr>
          <p:nvPr/>
        </p:nvSpPr>
        <p:spPr bwMode="auto">
          <a:xfrm>
            <a:off x="523875" y="6413919"/>
            <a:ext cx="6164824" cy="141778"/>
          </a:xfrm>
          <a:prstGeom prst="rect">
            <a:avLst/>
          </a:prstGeom>
          <a:noFill/>
          <a:ln w="12700">
            <a:noFill/>
            <a:miter lim="800000"/>
            <a:headEnd type="none" w="sm" len="sm"/>
            <a:tailEnd type="none" w="sm" len="sm"/>
          </a:ln>
          <a:effectLst/>
        </p:spPr>
        <p:txBody>
          <a:bodyPr wrap="square" lIns="0" tIns="0" rIns="0" bIns="0" anchor="b">
            <a:spAutoFit/>
          </a:bodyPr>
          <a:lstStyle/>
          <a:p>
            <a:pPr marL="171573" indent="-171573" defTabSz="820886" fontAlgn="t"/>
            <a:endParaRPr lang="en-CA" sz="900" dirty="0">
              <a:solidFill>
                <a:prstClr val="black"/>
              </a:solidFill>
            </a:endParaRPr>
          </a:p>
        </p:txBody>
      </p:sp>
    </p:spTree>
    <p:extLst>
      <p:ext uri="{BB962C8B-B14F-4D97-AF65-F5344CB8AC3E}">
        <p14:creationId xmlns:p14="http://schemas.microsoft.com/office/powerpoint/2010/main" val="407988723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970967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67230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97777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lumMod val="65000"/>
                    <a:lumOff val="35000"/>
                  </a:schemeClr>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1384251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249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09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614363" y="304800"/>
            <a:ext cx="7901776" cy="1053108"/>
          </a:xfrm>
          <a:prstGeom prst="rect">
            <a:avLst/>
          </a:prstGeom>
        </p:spPr>
        <p:txBody>
          <a:bodyPr/>
          <a:lstStyle/>
          <a:p>
            <a:r>
              <a:rPr lang="en-US" smtClean="0"/>
              <a:t>Click to edit Master title style</a:t>
            </a:r>
            <a:endParaRPr lang="fr-FR" dirty="0"/>
          </a:p>
        </p:txBody>
      </p:sp>
      <p:sp>
        <p:nvSpPr>
          <p:cNvPr id="3" name="Notes"/>
          <p:cNvSpPr txBox="1">
            <a:spLocks noChangeArrowheads="1"/>
          </p:cNvSpPr>
          <p:nvPr/>
        </p:nvSpPr>
        <p:spPr bwMode="auto">
          <a:xfrm>
            <a:off x="523875" y="6413919"/>
            <a:ext cx="6164824" cy="141778"/>
          </a:xfrm>
          <a:prstGeom prst="rect">
            <a:avLst/>
          </a:prstGeom>
          <a:noFill/>
          <a:ln w="12700">
            <a:noFill/>
            <a:miter lim="800000"/>
            <a:headEnd type="none" w="sm" len="sm"/>
            <a:tailEnd type="none" w="sm" len="sm"/>
          </a:ln>
          <a:effectLst/>
        </p:spPr>
        <p:txBody>
          <a:bodyPr wrap="square" lIns="0" tIns="0" rIns="0" bIns="0" anchor="b">
            <a:spAutoFit/>
          </a:bodyPr>
          <a:lstStyle/>
          <a:p>
            <a:pPr marL="171573" indent="-171573" defTabSz="820886" fontAlgn="t"/>
            <a:endParaRPr lang="en-CA" sz="900" dirty="0">
              <a:solidFill>
                <a:prstClr val="black"/>
              </a:solidFill>
            </a:endParaRPr>
          </a:p>
        </p:txBody>
      </p:sp>
    </p:spTree>
    <p:extLst>
      <p:ext uri="{BB962C8B-B14F-4D97-AF65-F5344CB8AC3E}">
        <p14:creationId xmlns:p14="http://schemas.microsoft.com/office/powerpoint/2010/main" val="407988723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970967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67230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52015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97777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lumMod val="65000"/>
                    <a:lumOff val="35000"/>
                  </a:schemeClr>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1384251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249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09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614363" y="304800"/>
            <a:ext cx="7901776" cy="1053108"/>
          </a:xfrm>
          <a:prstGeom prst="rect">
            <a:avLst/>
          </a:prstGeom>
        </p:spPr>
        <p:txBody>
          <a:bodyPr/>
          <a:lstStyle/>
          <a:p>
            <a:r>
              <a:rPr lang="en-US" smtClean="0"/>
              <a:t>Click to edit Master title style</a:t>
            </a:r>
            <a:endParaRPr lang="fr-FR" dirty="0"/>
          </a:p>
        </p:txBody>
      </p:sp>
      <p:sp>
        <p:nvSpPr>
          <p:cNvPr id="3" name="Notes"/>
          <p:cNvSpPr txBox="1">
            <a:spLocks noChangeArrowheads="1"/>
          </p:cNvSpPr>
          <p:nvPr/>
        </p:nvSpPr>
        <p:spPr bwMode="auto">
          <a:xfrm>
            <a:off x="523875" y="6413919"/>
            <a:ext cx="6164824" cy="141778"/>
          </a:xfrm>
          <a:prstGeom prst="rect">
            <a:avLst/>
          </a:prstGeom>
          <a:noFill/>
          <a:ln w="12700">
            <a:noFill/>
            <a:miter lim="800000"/>
            <a:headEnd type="none" w="sm" len="sm"/>
            <a:tailEnd type="none" w="sm" len="sm"/>
          </a:ln>
          <a:effectLst/>
        </p:spPr>
        <p:txBody>
          <a:bodyPr wrap="square" lIns="0" tIns="0" rIns="0" bIns="0" anchor="b">
            <a:spAutoFit/>
          </a:bodyPr>
          <a:lstStyle/>
          <a:p>
            <a:pPr marL="171573" indent="-171573" defTabSz="820886" fontAlgn="t"/>
            <a:endParaRPr lang="en-CA" sz="900" dirty="0">
              <a:solidFill>
                <a:prstClr val="black"/>
              </a:solidFill>
            </a:endParaRPr>
          </a:p>
        </p:txBody>
      </p:sp>
    </p:spTree>
    <p:extLst>
      <p:ext uri="{BB962C8B-B14F-4D97-AF65-F5344CB8AC3E}">
        <p14:creationId xmlns:p14="http://schemas.microsoft.com/office/powerpoint/2010/main" val="407988723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970967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67230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97777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lumMod val="65000"/>
                    <a:lumOff val="35000"/>
                  </a:schemeClr>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1384251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249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609600" y="860255"/>
            <a:ext cx="7924800" cy="443198"/>
          </a:xfrm>
          <a:prstGeom prst="rect">
            <a:avLst/>
          </a:prstGeom>
        </p:spPr>
        <p:txBody>
          <a:bodyPr wrap="square" lIns="0" tIns="0" rIns="0" bIns="0" anchor="b" anchorCtr="0">
            <a:spAutoFit/>
          </a:bodyPr>
          <a:lstStyle>
            <a:lvl1pPr algn="l">
              <a:lnSpc>
                <a:spcPct val="80000"/>
              </a:lnSpc>
              <a:defRPr sz="3600" b="1">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09600" y="1676400"/>
            <a:ext cx="7924800" cy="4114800"/>
          </a:xfrm>
          <a:prstGeom prst="rect">
            <a:avLst/>
          </a:prstGeom>
        </p:spPr>
        <p:txBody>
          <a:bodyPr lIns="0" tIns="0" rIns="0" bIns="0"/>
          <a:lstStyle>
            <a:lvl1pPr marL="0" indent="0">
              <a:spcBef>
                <a:spcPts val="0"/>
              </a:spcBef>
              <a:spcAft>
                <a:spcPts val="600"/>
              </a:spcAft>
              <a:buFontTx/>
              <a:buNone/>
              <a:defRPr sz="2000">
                <a:solidFill>
                  <a:schemeClr val="bg1"/>
                </a:solidFill>
              </a:defRPr>
            </a:lvl1pPr>
            <a:lvl2pPr marL="225425" indent="-225425">
              <a:spcBef>
                <a:spcPts val="0"/>
              </a:spcBef>
              <a:spcAft>
                <a:spcPts val="600"/>
              </a:spcAft>
              <a:buFont typeface="Wingdings" pitchFamily="2" charset="2"/>
              <a:buChar char="§"/>
              <a:defRPr sz="1800">
                <a:solidFill>
                  <a:schemeClr val="bg1"/>
                </a:solidFill>
              </a:defRPr>
            </a:lvl2pPr>
            <a:lvl3pPr marL="465138" indent="-228600">
              <a:spcBef>
                <a:spcPts val="0"/>
              </a:spcBef>
              <a:spcAft>
                <a:spcPts val="600"/>
              </a:spcAft>
              <a:buFont typeface="Arial" pitchFamily="34" charset="0"/>
              <a:buChar char="–"/>
              <a:defRPr sz="1600" i="1">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8" name="Straight Connector 7"/>
          <p:cNvCxnSpPr/>
          <p:nvPr userDrawn="1"/>
        </p:nvCxnSpPr>
        <p:spPr>
          <a:xfrm>
            <a:off x="609600" y="1371600"/>
            <a:ext cx="792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641443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09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614363" y="304800"/>
            <a:ext cx="7901776" cy="1053108"/>
          </a:xfrm>
          <a:prstGeom prst="rect">
            <a:avLst/>
          </a:prstGeom>
        </p:spPr>
        <p:txBody>
          <a:bodyPr/>
          <a:lstStyle/>
          <a:p>
            <a:r>
              <a:rPr lang="en-US" smtClean="0"/>
              <a:t>Click to edit Master title style</a:t>
            </a:r>
            <a:endParaRPr lang="fr-FR" dirty="0"/>
          </a:p>
        </p:txBody>
      </p:sp>
      <p:sp>
        <p:nvSpPr>
          <p:cNvPr id="3" name="Notes"/>
          <p:cNvSpPr txBox="1">
            <a:spLocks noChangeArrowheads="1"/>
          </p:cNvSpPr>
          <p:nvPr/>
        </p:nvSpPr>
        <p:spPr bwMode="auto">
          <a:xfrm>
            <a:off x="523875" y="6413919"/>
            <a:ext cx="6164824" cy="141778"/>
          </a:xfrm>
          <a:prstGeom prst="rect">
            <a:avLst/>
          </a:prstGeom>
          <a:noFill/>
          <a:ln w="12700">
            <a:noFill/>
            <a:miter lim="800000"/>
            <a:headEnd type="none" w="sm" len="sm"/>
            <a:tailEnd type="none" w="sm" len="sm"/>
          </a:ln>
          <a:effectLst/>
        </p:spPr>
        <p:txBody>
          <a:bodyPr wrap="square" lIns="0" tIns="0" rIns="0" bIns="0" anchor="b">
            <a:spAutoFit/>
          </a:bodyPr>
          <a:lstStyle/>
          <a:p>
            <a:pPr marL="171573" indent="-171573" defTabSz="820886" fontAlgn="t"/>
            <a:endParaRPr lang="en-CA" sz="900" dirty="0">
              <a:solidFill>
                <a:prstClr val="black"/>
              </a:solidFill>
            </a:endParaRPr>
          </a:p>
        </p:txBody>
      </p:sp>
    </p:spTree>
    <p:extLst>
      <p:ext uri="{BB962C8B-B14F-4D97-AF65-F5344CB8AC3E}">
        <p14:creationId xmlns:p14="http://schemas.microsoft.com/office/powerpoint/2010/main" val="407988723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3552609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3981407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438572"/>
            <a:ext cx="6019800" cy="886397"/>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4256827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56663"/>
            <a:ext cx="7924800" cy="4134537"/>
          </a:xfrm>
          <a:prstGeom prst="rect">
            <a:avLst/>
          </a:prstGeom>
        </p:spPr>
        <p:txBody>
          <a:bodyPr lIns="0" tIns="0" rIns="0" bIns="0"/>
          <a:lstStyle>
            <a:lvl1pPr>
              <a:defRPr sz="2000"/>
            </a:lvl1pPr>
            <a:lvl2pPr>
              <a:defRPr sz="1800" b="0"/>
            </a:lvl2pPr>
            <a:lvl3pPr marL="461963" indent="-225425">
              <a:spcBef>
                <a:spcPts val="0"/>
              </a:spcBef>
              <a:spcAft>
                <a:spcPts val="600"/>
              </a:spcAft>
              <a:buFont typeface="Arial" pitchFamily="34" charset="0"/>
              <a:buChar char="–"/>
              <a:defRPr sz="1600" i="0">
                <a:solidFill>
                  <a:schemeClr val="tx1">
                    <a:lumMod val="65000"/>
                    <a:lumOff val="35000"/>
                  </a:schemeClr>
                </a:solidFill>
              </a:defRPr>
            </a:lvl3pPr>
          </a:lstStyle>
          <a:p>
            <a:pPr lvl="0"/>
            <a:r>
              <a:rPr lang="en-US" dirty="0" smtClean="0"/>
              <a:t>Click to edit Master text styles</a:t>
            </a:r>
          </a:p>
          <a:p>
            <a:pPr lvl="1"/>
            <a:r>
              <a:rPr lang="en-US" dirty="0" smtClean="0"/>
              <a:t>Bullets</a:t>
            </a:r>
          </a:p>
          <a:p>
            <a:pPr lvl="2"/>
            <a:r>
              <a:rPr lang="en-US" dirty="0" smtClean="0"/>
              <a:t>2nd Bullets</a:t>
            </a:r>
          </a:p>
          <a:p>
            <a:pPr lvl="2"/>
            <a:endParaRPr lang="en-US" dirty="0" smtClean="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714876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881771"/>
            <a:ext cx="7924800" cy="443198"/>
          </a:xfrm>
          <a:prstGeom prst="rect">
            <a:avLst/>
          </a:prstGeom>
        </p:spPr>
        <p:txBody>
          <a:bodyPr wrap="square" lIns="0" tIns="0" rIns="0" bIns="0" anchor="b" anchorCtr="0">
            <a:spAutoFit/>
          </a:bodyPr>
          <a:lstStyle>
            <a:lvl1pPr>
              <a:lnSpc>
                <a:spcPct val="80000"/>
              </a:lnSpc>
              <a:defRPr sz="3600"/>
            </a:lvl1pPr>
          </a:lstStyle>
          <a:p>
            <a:r>
              <a:rPr lang="en-US" dirty="0" smtClean="0"/>
              <a:t>Click to edit Master title style</a:t>
            </a:r>
            <a:endParaRPr lang="en-US" dirty="0"/>
          </a:p>
        </p:txBody>
      </p:sp>
      <p:cxnSp>
        <p:nvCxnSpPr>
          <p:cNvPr id="5" name="Straight Connector 4"/>
          <p:cNvCxnSpPr/>
          <p:nvPr userDrawn="1"/>
        </p:nvCxnSpPr>
        <p:spPr>
          <a:xfrm>
            <a:off x="609600" y="1371600"/>
            <a:ext cx="7924800" cy="0"/>
          </a:xfrm>
          <a:prstGeom prst="line">
            <a:avLst/>
          </a:prstGeom>
          <a:ln w="19050">
            <a:solidFill>
              <a:srgbClr val="F374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695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50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a:xfrm>
            <a:off x="614363" y="304800"/>
            <a:ext cx="7901776" cy="1053108"/>
          </a:xfrm>
          <a:prstGeom prst="rect">
            <a:avLst/>
          </a:prstGeom>
        </p:spPr>
        <p:txBody>
          <a:bodyPr/>
          <a:lstStyle/>
          <a:p>
            <a:r>
              <a:rPr lang="en-US" smtClean="0"/>
              <a:t>Click to edit Master title style</a:t>
            </a:r>
            <a:endParaRPr lang="fr-FR" dirty="0"/>
          </a:p>
        </p:txBody>
      </p:sp>
      <p:sp>
        <p:nvSpPr>
          <p:cNvPr id="3" name="Notes"/>
          <p:cNvSpPr txBox="1">
            <a:spLocks noChangeArrowheads="1"/>
          </p:cNvSpPr>
          <p:nvPr/>
        </p:nvSpPr>
        <p:spPr bwMode="auto">
          <a:xfrm>
            <a:off x="523875" y="6413919"/>
            <a:ext cx="6164824" cy="141778"/>
          </a:xfrm>
          <a:prstGeom prst="rect">
            <a:avLst/>
          </a:prstGeom>
          <a:noFill/>
          <a:ln w="12700">
            <a:noFill/>
            <a:miter lim="800000"/>
            <a:headEnd type="none" w="sm" len="sm"/>
            <a:tailEnd type="none" w="sm" len="sm"/>
          </a:ln>
          <a:effectLst/>
        </p:spPr>
        <p:txBody>
          <a:bodyPr wrap="square" lIns="0" tIns="0" rIns="0" bIns="0" anchor="b">
            <a:spAutoFit/>
          </a:bodyPr>
          <a:lstStyle/>
          <a:p>
            <a:pPr marL="171573" indent="-171573" defTabSz="820886" fontAlgn="t"/>
            <a:endParaRPr lang="en-CA" sz="900" dirty="0">
              <a:solidFill>
                <a:prstClr val="black"/>
              </a:solidFill>
            </a:endParaRPr>
          </a:p>
        </p:txBody>
      </p:sp>
    </p:spTree>
    <p:extLst>
      <p:ext uri="{BB962C8B-B14F-4D97-AF65-F5344CB8AC3E}">
        <p14:creationId xmlns:p14="http://schemas.microsoft.com/office/powerpoint/2010/main" val="139362300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txBox="1">
            <a:spLocks/>
          </p:cNvSpPr>
          <p:nvPr userDrawn="1"/>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rgbClr val="F37421"/>
                </a:solidFill>
              </a:rPr>
              <a:pPr/>
              <a:t>‹#›</a:t>
            </a:fld>
            <a:endParaRPr lang="en-US" dirty="0">
              <a:solidFill>
                <a:srgbClr val="F37421"/>
              </a:solidFill>
            </a:endParaRPr>
          </a:p>
        </p:txBody>
      </p:sp>
    </p:spTree>
    <p:extLst>
      <p:ext uri="{BB962C8B-B14F-4D97-AF65-F5344CB8AC3E}">
        <p14:creationId xmlns:p14="http://schemas.microsoft.com/office/powerpoint/2010/main" val="2552670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20.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22.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2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7.png"/><Relationship Id="rId5" Type="http://schemas.openxmlformats.org/officeDocument/2006/relationships/slideLayout" Target="../slideLayouts/slideLayout28.xml"/><Relationship Id="rId10" Type="http://schemas.openxmlformats.org/officeDocument/2006/relationships/theme" Target="../theme/theme16.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7.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6.xml"/></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9.xml"/><Relationship Id="rId7" Type="http://schemas.openxmlformats.org/officeDocument/2006/relationships/theme" Target="../theme/theme1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image" Target="../media/image7.pn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7.pn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7.png"/></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image" Target="../media/image7.png"/></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9" Type="http://schemas.openxmlformats.org/officeDocument/2006/relationships/image" Target="../media/image7.png"/></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7.png"/></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7.png"/></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image" Target="../media/image7.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10" Type="http://schemas.openxmlformats.org/officeDocument/2006/relationships/image" Target="../media/image7.png"/><Relationship Id="rId4" Type="http://schemas.openxmlformats.org/officeDocument/2006/relationships/slideLayout" Target="../slideLayouts/slideLayout102.xml"/><Relationship Id="rId9" Type="http://schemas.openxmlformats.org/officeDocument/2006/relationships/theme" Target="../theme/theme2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F3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239000" y="6019800"/>
            <a:ext cx="1905000" cy="838200"/>
          </a:xfrm>
          <a:prstGeom prst="rect">
            <a:avLst/>
          </a:prstGeom>
          <a:solidFill>
            <a:srgbClr val="F3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3" descr="\\Aopgserver3\aopg\AOPG-Production\1499-Direct Energy-IC Comms PPT Slides Formatting &amp; Design\images\DE-Logo-WHT-Stacked-(R).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467600" y="6101255"/>
            <a:ext cx="1436739" cy="51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12350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a:solidFill>
            <a:schemeClr val="accent2"/>
          </a:solidFill>
        </p:grpSpPr>
        <p:sp>
          <p:nvSpPr>
            <p:cNvPr id="13" name="Rectangle 12"/>
            <p:cNvSpPr/>
            <p:nvPr/>
          </p:nvSpPr>
          <p:spPr>
            <a:xfrm>
              <a:off x="0" y="0"/>
              <a:ext cx="9144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239000" y="6019800"/>
              <a:ext cx="19050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3" descr="\\Aopgserver3\aopg\AOPG-Production\1499-Direct Energy-IC Comms PPT Slides Formatting &amp; Design\images\DE-Logo-WHT-Stacked-(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101255"/>
            <a:ext cx="1436739" cy="51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528153"/>
      </p:ext>
    </p:extLst>
  </p:cSld>
  <p:clrMap bg1="lt1" tx1="dk1" bg2="lt2" tx2="dk2" accent1="accent1" accent2="accent2" accent3="accent3" accent4="accent4" accent5="accent5" accent6="accent6" hlink="hlink" folHlink="folHlink"/>
  <p:sldLayoutIdLst>
    <p:sldLayoutId id="2147483741"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a:solidFill>
            <a:schemeClr val="accent2"/>
          </a:solidFill>
        </p:grpSpPr>
        <p:sp>
          <p:nvSpPr>
            <p:cNvPr id="13" name="Rectangle 12"/>
            <p:cNvSpPr/>
            <p:nvPr/>
          </p:nvSpPr>
          <p:spPr>
            <a:xfrm>
              <a:off x="0" y="0"/>
              <a:ext cx="9144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239000" y="6019800"/>
              <a:ext cx="19050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3" descr="\\Aopgserver3\aopg\AOPG-Production\1499-Direct Energy-IC Comms PPT Slides Formatting &amp; Design\images\DE-Logo-WHT-Stacked-(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101255"/>
            <a:ext cx="1436739" cy="51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380512"/>
      </p:ext>
    </p:extLst>
  </p:cSld>
  <p:clrMap bg1="lt1" tx1="dk1" bg2="lt2" tx2="dk2" accent1="accent1" accent2="accent2" accent3="accent3" accent4="accent4" accent5="accent5" accent6="accent6" hlink="hlink" folHlink="folHlink"/>
  <p:sldLayoutIdLst>
    <p:sldLayoutId id="2147483743"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a:solidFill>
            <a:schemeClr val="accent2"/>
          </a:solidFill>
        </p:grpSpPr>
        <p:sp>
          <p:nvSpPr>
            <p:cNvPr id="13" name="Rectangle 12"/>
            <p:cNvSpPr/>
            <p:nvPr/>
          </p:nvSpPr>
          <p:spPr>
            <a:xfrm>
              <a:off x="0" y="0"/>
              <a:ext cx="9144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239000" y="6019800"/>
              <a:ext cx="19050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3" descr="\\Aopgserver3\aopg\AOPG-Production\1499-Direct Energy-IC Comms PPT Slides Formatting &amp; Design\images\DE-Logo-WHT-Stacked-(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101255"/>
            <a:ext cx="1436739" cy="51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72775"/>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a:solidFill>
            <a:schemeClr val="accent4"/>
          </a:solidFill>
        </p:grpSpPr>
        <p:sp>
          <p:nvSpPr>
            <p:cNvPr id="13" name="Rectangle 12"/>
            <p:cNvSpPr/>
            <p:nvPr/>
          </p:nvSpPr>
          <p:spPr>
            <a:xfrm>
              <a:off x="0" y="0"/>
              <a:ext cx="9144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239000" y="6019800"/>
              <a:ext cx="19050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3" descr="\\Aopgserver3\aopg\AOPG-Production\1499-Direct Energy-IC Comms PPT Slides Formatting &amp; Design\images\DE-Logo-WHT-Stacked-(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101255"/>
            <a:ext cx="1436739" cy="51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42129"/>
      </p:ext>
    </p:extLst>
  </p:cSld>
  <p:clrMap bg1="lt1" tx1="dk1" bg2="lt2" tx2="dk2" accent1="accent1" accent2="accent2" accent3="accent3" accent4="accent4" accent5="accent5" accent6="accent6" hlink="hlink" folHlink="folHlink"/>
  <p:sldLayoutIdLst>
    <p:sldLayoutId id="2147483747"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a:solidFill>
            <a:schemeClr val="accent4"/>
          </a:solidFill>
        </p:grpSpPr>
        <p:sp>
          <p:nvSpPr>
            <p:cNvPr id="13" name="Rectangle 12"/>
            <p:cNvSpPr/>
            <p:nvPr/>
          </p:nvSpPr>
          <p:spPr>
            <a:xfrm>
              <a:off x="0" y="0"/>
              <a:ext cx="9144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239000" y="6019800"/>
              <a:ext cx="19050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3" descr="\\Aopgserver3\aopg\AOPG-Production\1499-Direct Energy-IC Comms PPT Slides Formatting &amp; Design\images\DE-Logo-WHT-Stacked-(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101255"/>
            <a:ext cx="1436739" cy="51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76445"/>
      </p:ext>
    </p:extLst>
  </p:cSld>
  <p:clrMap bg1="lt1" tx1="dk1" bg2="lt2" tx2="dk2" accent1="accent1" accent2="accent2" accent3="accent3" accent4="accent4" accent5="accent5" accent6="accent6" hlink="hlink" folHlink="folHlink"/>
  <p:sldLayoutIdLst>
    <p:sldLayoutId id="2147483749"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a:solidFill>
            <a:schemeClr val="accent4"/>
          </a:solidFill>
        </p:grpSpPr>
        <p:sp>
          <p:nvSpPr>
            <p:cNvPr id="13" name="Rectangle 12"/>
            <p:cNvSpPr/>
            <p:nvPr/>
          </p:nvSpPr>
          <p:spPr>
            <a:xfrm>
              <a:off x="0" y="0"/>
              <a:ext cx="9144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239000" y="6019800"/>
              <a:ext cx="19050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3" descr="\\Aopgserver3\aopg\AOPG-Production\1499-Direct Energy-IC Comms PPT Slides Formatting &amp; Design\images\DE-Logo-WHT-Stacked-(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101255"/>
            <a:ext cx="1436739" cy="51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808080"/>
      </p:ext>
    </p:extLst>
  </p:cSld>
  <p:clrMap bg1="lt1" tx1="dk1" bg2="lt2" tx2="dk2" accent1="accent1" accent2="accent2" accent3="accent3" accent4="accent4" accent5="accent5" accent6="accent6" hlink="hlink" folHlink="folHlink"/>
  <p:sldLayoutIdLst>
    <p:sldLayoutId id="2147483751"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04800" y="304800"/>
            <a:ext cx="8534400" cy="6248400"/>
          </a:xfrm>
          <a:prstGeom prst="roundRect">
            <a:avLst>
              <a:gd name="adj" fmla="val 3598"/>
            </a:avLst>
          </a:prstGeom>
          <a:noFill/>
          <a:ln>
            <a:solidFill>
              <a:srgbClr val="F37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239000" y="6019800"/>
            <a:ext cx="1905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3"/>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7467600" y="6101254"/>
            <a:ext cx="1436739" cy="51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79683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72" r:id="rId7"/>
    <p:sldLayoutId id="2147483773" r:id="rId8"/>
    <p:sldLayoutId id="2147483783" r:id="rId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Tx/>
        <a:buNone/>
        <a:defRPr sz="2000" kern="1200">
          <a:solidFill>
            <a:schemeClr val="tx1"/>
          </a:solidFill>
          <a:latin typeface="+mn-lt"/>
          <a:ea typeface="+mn-ea"/>
          <a:cs typeface="+mn-cs"/>
        </a:defRPr>
      </a:lvl1pPr>
      <a:lvl2pPr marL="225425" indent="-220663" algn="l" defTabSz="914400" rtl="0" eaLnBrk="1" latinLnBrk="0" hangingPunct="1">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685800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04800" y="304800"/>
              <a:ext cx="8534400" cy="6248400"/>
            </a:xfrm>
            <a:prstGeom prst="roundRect">
              <a:avLst>
                <a:gd name="adj" fmla="val 3598"/>
              </a:avLst>
            </a:prstGeom>
            <a:noFill/>
            <a:ln>
              <a:solidFill>
                <a:srgbClr val="F37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lide Number Placeholder 5"/>
          <p:cNvSpPr txBox="1">
            <a:spLocks/>
          </p:cNvSpPr>
          <p:nvPr/>
        </p:nvSpPr>
        <p:spPr>
          <a:xfrm>
            <a:off x="0" y="6248400"/>
            <a:ext cx="609600" cy="6096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C698D-9A36-4B26-9125-1AC5E4A8AC9E}" type="slidenum">
              <a:rPr lang="en-US" smtClean="0">
                <a:solidFill>
                  <a:schemeClr val="tx2"/>
                </a:solidFill>
              </a:rPr>
              <a:pPr/>
              <a:t>‹#›</a:t>
            </a:fld>
            <a:endParaRPr lang="en-US" dirty="0">
              <a:solidFill>
                <a:schemeClr val="tx2"/>
              </a:solidFill>
            </a:endParaRPr>
          </a:p>
        </p:txBody>
      </p:sp>
      <p:sp>
        <p:nvSpPr>
          <p:cNvPr id="13" name="Rectangle 12"/>
          <p:cNvSpPr/>
          <p:nvPr userDrawn="1"/>
        </p:nvSpPr>
        <p:spPr>
          <a:xfrm>
            <a:off x="7239000" y="6019800"/>
            <a:ext cx="1905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3"/>
          <p:cNvPicPr>
            <a:picLocks noChangeAspect="1" noChangeArrowheads="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467600" y="6101254"/>
            <a:ext cx="1436739" cy="51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5138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Tx/>
        <a:buNone/>
        <a:defRPr sz="2000" kern="1200">
          <a:solidFill>
            <a:schemeClr val="tx1"/>
          </a:solidFill>
          <a:latin typeface="+mn-lt"/>
          <a:ea typeface="+mn-ea"/>
          <a:cs typeface="+mn-cs"/>
        </a:defRPr>
      </a:lvl1pPr>
      <a:lvl2pPr marL="225425" indent="-220663" algn="l" defTabSz="914400" rtl="0" eaLnBrk="1" latinLnBrk="0" hangingPunct="1">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222757"/>
      </p:ext>
    </p:extLst>
  </p:cSld>
  <p:clrMap bg1="lt1" tx1="dk1" bg2="lt2" tx2="dk2" accent1="accent1" accent2="accent2" accent3="accent3" accent4="accent4" accent5="accent5" accent6="accent6" hlink="hlink" folHlink="folHlink"/>
  <p:sldLayoutIdLst>
    <p:sldLayoutId id="2147483764"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p:nvSpPr>
          <p:spPr>
            <a:xfrm>
              <a:off x="304800" y="304800"/>
              <a:ext cx="8534400" cy="6248400"/>
            </a:xfrm>
            <a:prstGeom prst="roundRect">
              <a:avLst>
                <a:gd name="adj" fmla="val 3598"/>
              </a:avLst>
            </a:prstGeom>
            <a:noFill/>
            <a:ln>
              <a:solidFill>
                <a:srgbClr val="F37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239000" y="6019800"/>
              <a:ext cx="1905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3"/>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7467600" y="6101254"/>
              <a:ext cx="1436739" cy="5119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673902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Tx/>
        <a:buNone/>
        <a:defRPr sz="2000" kern="1200">
          <a:solidFill>
            <a:schemeClr val="tx1"/>
          </a:solidFill>
          <a:latin typeface="+mn-lt"/>
          <a:ea typeface="+mn-ea"/>
          <a:cs typeface="+mn-cs"/>
        </a:defRPr>
      </a:lvl1pPr>
      <a:lvl2pPr marL="225425" indent="-220663" algn="l" defTabSz="914400" rtl="0" eaLnBrk="1" latinLnBrk="0" hangingPunct="1">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F3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239000" y="6019800"/>
            <a:ext cx="1905000" cy="838200"/>
          </a:xfrm>
          <a:prstGeom prst="rect">
            <a:avLst/>
          </a:prstGeom>
          <a:solidFill>
            <a:srgbClr val="F3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3" descr="\\Aopgserver3\aopg\AOPG-Production\1499-Direct Energy-IC Comms PPT Slides Formatting &amp; Design\images\DE-Logo-WHT-Stacked-(R).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467600" y="6101255"/>
            <a:ext cx="1436739" cy="51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38062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p:nvSpPr>
        <p:spPr>
          <a:xfrm>
            <a:off x="304800" y="304800"/>
            <a:ext cx="8534400" cy="6248400"/>
          </a:xfrm>
          <a:prstGeom prst="roundRect">
            <a:avLst>
              <a:gd name="adj" fmla="val 3598"/>
            </a:avLst>
          </a:prstGeom>
          <a:noFill/>
          <a:ln>
            <a:solidFill>
              <a:srgbClr val="F37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239000" y="6019800"/>
            <a:ext cx="1905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3"/>
          <p:cNvPicPr>
            <a:picLocks noChangeAspect="1" noChangeArrowheads="1"/>
          </p:cNvPicPr>
          <p:nvPr/>
        </p:nvPicPr>
        <p:blipFill>
          <a:blip r:embed="rId9" cstate="email">
            <a:extLst>
              <a:ext uri="{28A0092B-C50C-407E-A947-70E740481C1C}">
                <a14:useLocalDpi xmlns:a14="http://schemas.microsoft.com/office/drawing/2010/main" val="0"/>
              </a:ext>
            </a:extLst>
          </a:blip>
          <a:stretch>
            <a:fillRect/>
          </a:stretch>
        </p:blipFill>
        <p:spPr bwMode="auto">
          <a:xfrm>
            <a:off x="7467600" y="6101254"/>
            <a:ext cx="1436739" cy="51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95994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Tx/>
        <a:buNone/>
        <a:defRPr sz="2000" kern="1200">
          <a:solidFill>
            <a:schemeClr val="tx1"/>
          </a:solidFill>
          <a:latin typeface="+mn-lt"/>
          <a:ea typeface="+mn-ea"/>
          <a:cs typeface="+mn-cs"/>
        </a:defRPr>
      </a:lvl1pPr>
      <a:lvl2pPr marL="225425" indent="-220663" algn="l" defTabSz="914400" rtl="0" eaLnBrk="1" latinLnBrk="0" hangingPunct="1">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p:nvSpPr>
        <p:spPr>
          <a:xfrm>
            <a:off x="304800" y="304800"/>
            <a:ext cx="8534400" cy="6248400"/>
          </a:xfrm>
          <a:prstGeom prst="roundRect">
            <a:avLst>
              <a:gd name="adj" fmla="val 3598"/>
            </a:avLst>
          </a:prstGeom>
          <a:noFill/>
          <a:ln>
            <a:solidFill>
              <a:srgbClr val="F37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239000" y="6019800"/>
            <a:ext cx="1905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3"/>
          <p:cNvPicPr>
            <a:picLocks noChangeAspect="1" noChangeArrowheads="1"/>
          </p:cNvPicPr>
          <p:nvPr/>
        </p:nvPicPr>
        <p:blipFill>
          <a:blip r:embed="rId9" cstate="email">
            <a:extLst>
              <a:ext uri="{28A0092B-C50C-407E-A947-70E740481C1C}">
                <a14:useLocalDpi xmlns:a14="http://schemas.microsoft.com/office/drawing/2010/main" val="0"/>
              </a:ext>
            </a:extLst>
          </a:blip>
          <a:stretch>
            <a:fillRect/>
          </a:stretch>
        </p:blipFill>
        <p:spPr bwMode="auto">
          <a:xfrm>
            <a:off x="7467600" y="6101254"/>
            <a:ext cx="1436739" cy="51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9268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Tx/>
        <a:buNone/>
        <a:defRPr sz="2000" kern="1200">
          <a:solidFill>
            <a:schemeClr val="tx1"/>
          </a:solidFill>
          <a:latin typeface="+mn-lt"/>
          <a:ea typeface="+mn-ea"/>
          <a:cs typeface="+mn-cs"/>
        </a:defRPr>
      </a:lvl1pPr>
      <a:lvl2pPr marL="225425" indent="-220663" algn="l" defTabSz="914400" rtl="0" eaLnBrk="1" latinLnBrk="0" hangingPunct="1">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p:nvSpPr>
        <p:spPr>
          <a:xfrm>
            <a:off x="304800" y="304800"/>
            <a:ext cx="8534400" cy="6248400"/>
          </a:xfrm>
          <a:prstGeom prst="roundRect">
            <a:avLst>
              <a:gd name="adj" fmla="val 3598"/>
            </a:avLst>
          </a:prstGeom>
          <a:noFill/>
          <a:ln>
            <a:solidFill>
              <a:srgbClr val="F37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239000" y="6019800"/>
            <a:ext cx="1905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3"/>
          <p:cNvPicPr>
            <a:picLocks noChangeAspect="1" noChangeArrowheads="1"/>
          </p:cNvPicPr>
          <p:nvPr/>
        </p:nvPicPr>
        <p:blipFill>
          <a:blip r:embed="rId9" cstate="email">
            <a:extLst>
              <a:ext uri="{28A0092B-C50C-407E-A947-70E740481C1C}">
                <a14:useLocalDpi xmlns:a14="http://schemas.microsoft.com/office/drawing/2010/main" val="0"/>
              </a:ext>
            </a:extLst>
          </a:blip>
          <a:stretch>
            <a:fillRect/>
          </a:stretch>
        </p:blipFill>
        <p:spPr bwMode="auto">
          <a:xfrm>
            <a:off x="7467600" y="6101254"/>
            <a:ext cx="1436739" cy="51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9268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Tx/>
        <a:buNone/>
        <a:defRPr sz="2000" kern="1200">
          <a:solidFill>
            <a:schemeClr val="tx1"/>
          </a:solidFill>
          <a:latin typeface="+mn-lt"/>
          <a:ea typeface="+mn-ea"/>
          <a:cs typeface="+mn-cs"/>
        </a:defRPr>
      </a:lvl1pPr>
      <a:lvl2pPr marL="225425" indent="-220663" algn="l" defTabSz="914400" rtl="0" eaLnBrk="1" latinLnBrk="0" hangingPunct="1">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p:nvSpPr>
        <p:spPr>
          <a:xfrm>
            <a:off x="304800" y="304800"/>
            <a:ext cx="8534400" cy="6248400"/>
          </a:xfrm>
          <a:prstGeom prst="roundRect">
            <a:avLst>
              <a:gd name="adj" fmla="val 3598"/>
            </a:avLst>
          </a:prstGeom>
          <a:noFill/>
          <a:ln>
            <a:solidFill>
              <a:srgbClr val="F37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239000" y="6019800"/>
            <a:ext cx="1905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3"/>
          <p:cNvPicPr>
            <a:picLocks noChangeAspect="1" noChangeArrowheads="1"/>
          </p:cNvPicPr>
          <p:nvPr/>
        </p:nvPicPr>
        <p:blipFill>
          <a:blip r:embed="rId9" cstate="email">
            <a:extLst>
              <a:ext uri="{28A0092B-C50C-407E-A947-70E740481C1C}">
                <a14:useLocalDpi xmlns:a14="http://schemas.microsoft.com/office/drawing/2010/main" val="0"/>
              </a:ext>
            </a:extLst>
          </a:blip>
          <a:stretch>
            <a:fillRect/>
          </a:stretch>
        </p:blipFill>
        <p:spPr bwMode="auto">
          <a:xfrm>
            <a:off x="7467600" y="6101254"/>
            <a:ext cx="1436739" cy="51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9268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Tx/>
        <a:buNone/>
        <a:defRPr sz="2000" kern="1200">
          <a:solidFill>
            <a:schemeClr val="tx1"/>
          </a:solidFill>
          <a:latin typeface="+mn-lt"/>
          <a:ea typeface="+mn-ea"/>
          <a:cs typeface="+mn-cs"/>
        </a:defRPr>
      </a:lvl1pPr>
      <a:lvl2pPr marL="225425" indent="-220663" algn="l" defTabSz="914400" rtl="0" eaLnBrk="1" latinLnBrk="0" hangingPunct="1">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p:nvSpPr>
        <p:spPr>
          <a:xfrm>
            <a:off x="304800" y="304800"/>
            <a:ext cx="8534400" cy="6248400"/>
          </a:xfrm>
          <a:prstGeom prst="roundRect">
            <a:avLst>
              <a:gd name="adj" fmla="val 3598"/>
            </a:avLst>
          </a:prstGeom>
          <a:noFill/>
          <a:ln>
            <a:solidFill>
              <a:srgbClr val="F37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239000" y="6019800"/>
            <a:ext cx="1905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3"/>
          <p:cNvPicPr>
            <a:picLocks noChangeAspect="1" noChangeArrowheads="1"/>
          </p:cNvPicPr>
          <p:nvPr/>
        </p:nvPicPr>
        <p:blipFill>
          <a:blip r:embed="rId9" cstate="email">
            <a:extLst>
              <a:ext uri="{28A0092B-C50C-407E-A947-70E740481C1C}">
                <a14:useLocalDpi xmlns:a14="http://schemas.microsoft.com/office/drawing/2010/main" val="0"/>
              </a:ext>
            </a:extLst>
          </a:blip>
          <a:stretch>
            <a:fillRect/>
          </a:stretch>
        </p:blipFill>
        <p:spPr bwMode="auto">
          <a:xfrm>
            <a:off x="7467600" y="6101254"/>
            <a:ext cx="1436739" cy="51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9268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Tx/>
        <a:buNone/>
        <a:defRPr sz="2000" kern="1200">
          <a:solidFill>
            <a:schemeClr val="tx1"/>
          </a:solidFill>
          <a:latin typeface="+mn-lt"/>
          <a:ea typeface="+mn-ea"/>
          <a:cs typeface="+mn-cs"/>
        </a:defRPr>
      </a:lvl1pPr>
      <a:lvl2pPr marL="225425" indent="-220663" algn="l" defTabSz="914400" rtl="0" eaLnBrk="1" latinLnBrk="0" hangingPunct="1">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p:nvSpPr>
        <p:spPr>
          <a:xfrm>
            <a:off x="304800" y="304800"/>
            <a:ext cx="8534400" cy="6248400"/>
          </a:xfrm>
          <a:prstGeom prst="roundRect">
            <a:avLst>
              <a:gd name="adj" fmla="val 3598"/>
            </a:avLst>
          </a:prstGeom>
          <a:noFill/>
          <a:ln>
            <a:solidFill>
              <a:srgbClr val="F37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239000" y="6019800"/>
            <a:ext cx="1905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3"/>
          <p:cNvPicPr>
            <a:picLocks noChangeAspect="1" noChangeArrowheads="1"/>
          </p:cNvPicPr>
          <p:nvPr/>
        </p:nvPicPr>
        <p:blipFill>
          <a:blip r:embed="rId9" cstate="email">
            <a:extLst>
              <a:ext uri="{28A0092B-C50C-407E-A947-70E740481C1C}">
                <a14:useLocalDpi xmlns:a14="http://schemas.microsoft.com/office/drawing/2010/main" val="0"/>
              </a:ext>
            </a:extLst>
          </a:blip>
          <a:stretch>
            <a:fillRect/>
          </a:stretch>
        </p:blipFill>
        <p:spPr bwMode="auto">
          <a:xfrm>
            <a:off x="7467600" y="6101254"/>
            <a:ext cx="1436739" cy="51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9268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Tx/>
        <a:buNone/>
        <a:defRPr sz="2000" kern="1200">
          <a:solidFill>
            <a:schemeClr val="tx1"/>
          </a:solidFill>
          <a:latin typeface="+mn-lt"/>
          <a:ea typeface="+mn-ea"/>
          <a:cs typeface="+mn-cs"/>
        </a:defRPr>
      </a:lvl1pPr>
      <a:lvl2pPr marL="225425" indent="-220663" algn="l" defTabSz="914400" rtl="0" eaLnBrk="1" latinLnBrk="0" hangingPunct="1">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p:nvSpPr>
        <p:spPr>
          <a:xfrm>
            <a:off x="304800" y="304800"/>
            <a:ext cx="8534400" cy="6248400"/>
          </a:xfrm>
          <a:prstGeom prst="roundRect">
            <a:avLst>
              <a:gd name="adj" fmla="val 3598"/>
            </a:avLst>
          </a:prstGeom>
          <a:noFill/>
          <a:ln>
            <a:solidFill>
              <a:srgbClr val="F37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239000" y="6019800"/>
            <a:ext cx="1905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3"/>
          <p:cNvPicPr>
            <a:picLocks noChangeAspect="1" noChangeArrowheads="1"/>
          </p:cNvPicPr>
          <p:nvPr/>
        </p:nvPicPr>
        <p:blipFill>
          <a:blip r:embed="rId9" cstate="email">
            <a:extLst>
              <a:ext uri="{28A0092B-C50C-407E-A947-70E740481C1C}">
                <a14:useLocalDpi xmlns:a14="http://schemas.microsoft.com/office/drawing/2010/main" val="0"/>
              </a:ext>
            </a:extLst>
          </a:blip>
          <a:stretch>
            <a:fillRect/>
          </a:stretch>
        </p:blipFill>
        <p:spPr bwMode="auto">
          <a:xfrm>
            <a:off x="7467600" y="6101254"/>
            <a:ext cx="1436739" cy="51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9268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Tx/>
        <a:buNone/>
        <a:defRPr sz="2000" kern="1200">
          <a:solidFill>
            <a:schemeClr val="tx1"/>
          </a:solidFill>
          <a:latin typeface="+mn-lt"/>
          <a:ea typeface="+mn-ea"/>
          <a:cs typeface="+mn-cs"/>
        </a:defRPr>
      </a:lvl1pPr>
      <a:lvl2pPr marL="225425" indent="-220663" algn="l" defTabSz="914400" rtl="0" eaLnBrk="1" latinLnBrk="0" hangingPunct="1">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p:nvSpPr>
        <p:spPr>
          <a:xfrm>
            <a:off x="304800" y="304800"/>
            <a:ext cx="8534400" cy="6248400"/>
          </a:xfrm>
          <a:prstGeom prst="roundRect">
            <a:avLst>
              <a:gd name="adj" fmla="val 3598"/>
            </a:avLst>
          </a:prstGeom>
          <a:noFill/>
          <a:ln>
            <a:solidFill>
              <a:srgbClr val="F37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239000" y="6019800"/>
            <a:ext cx="1905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3"/>
          <p:cNvPicPr>
            <a:picLocks noChangeAspect="1" noChangeArrowheads="1"/>
          </p:cNvPicPr>
          <p:nvPr/>
        </p:nvPicPr>
        <p:blipFill>
          <a:blip r:embed="rId9" cstate="email">
            <a:extLst>
              <a:ext uri="{28A0092B-C50C-407E-A947-70E740481C1C}">
                <a14:useLocalDpi xmlns:a14="http://schemas.microsoft.com/office/drawing/2010/main" val="0"/>
              </a:ext>
            </a:extLst>
          </a:blip>
          <a:stretch>
            <a:fillRect/>
          </a:stretch>
        </p:blipFill>
        <p:spPr bwMode="auto">
          <a:xfrm>
            <a:off x="7467600" y="6101254"/>
            <a:ext cx="1436739" cy="51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49422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Tx/>
        <a:buNone/>
        <a:defRPr sz="2000" kern="1200">
          <a:solidFill>
            <a:schemeClr val="tx1"/>
          </a:solidFill>
          <a:latin typeface="+mn-lt"/>
          <a:ea typeface="+mn-ea"/>
          <a:cs typeface="+mn-cs"/>
        </a:defRPr>
      </a:lvl1pPr>
      <a:lvl2pPr marL="225425" indent="-220663" algn="l" defTabSz="914400" rtl="0" eaLnBrk="1" latinLnBrk="0" hangingPunct="1">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p:nvSpPr>
        <p:spPr>
          <a:xfrm>
            <a:off x="304800" y="304800"/>
            <a:ext cx="8534400" cy="6248400"/>
          </a:xfrm>
          <a:prstGeom prst="roundRect">
            <a:avLst>
              <a:gd name="adj" fmla="val 3598"/>
            </a:avLst>
          </a:prstGeom>
          <a:noFill/>
          <a:ln>
            <a:solidFill>
              <a:srgbClr val="F37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239000" y="6019800"/>
            <a:ext cx="1905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3"/>
          <p:cNvPicPr>
            <a:picLocks noChangeAspect="1" noChangeArrowheads="1"/>
          </p:cNvPicPr>
          <p:nvPr/>
        </p:nvPicPr>
        <p:blipFill>
          <a:blip r:embed="rId10" cstate="email">
            <a:extLst>
              <a:ext uri="{28A0092B-C50C-407E-A947-70E740481C1C}">
                <a14:useLocalDpi xmlns:a14="http://schemas.microsoft.com/office/drawing/2010/main" val="0"/>
              </a:ext>
            </a:extLst>
          </a:blip>
          <a:stretch>
            <a:fillRect/>
          </a:stretch>
        </p:blipFill>
        <p:spPr bwMode="auto">
          <a:xfrm>
            <a:off x="7467600" y="6101254"/>
            <a:ext cx="1436739" cy="51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35568"/>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Tx/>
        <a:buNone/>
        <a:defRPr sz="2000" kern="1200">
          <a:solidFill>
            <a:schemeClr val="tx1"/>
          </a:solidFill>
          <a:latin typeface="+mn-lt"/>
          <a:ea typeface="+mn-ea"/>
          <a:cs typeface="+mn-cs"/>
        </a:defRPr>
      </a:lvl1pPr>
      <a:lvl2pPr marL="225425" indent="-220663" algn="l" defTabSz="914400" rtl="0" eaLnBrk="1" latinLnBrk="0" hangingPunct="1">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a:solidFill>
            <a:schemeClr val="tx2"/>
          </a:solidFill>
        </p:grpSpPr>
        <p:sp>
          <p:nvSpPr>
            <p:cNvPr id="13" name="Rectangle 12"/>
            <p:cNvSpPr/>
            <p:nvPr/>
          </p:nvSpPr>
          <p:spPr>
            <a:xfrm>
              <a:off x="0" y="0"/>
              <a:ext cx="9144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239000" y="6019800"/>
              <a:ext cx="19050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067550" y="5162550"/>
            <a:ext cx="20764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817209"/>
      </p:ext>
    </p:extLst>
  </p:cSld>
  <p:clrMap bg1="lt1" tx1="dk1" bg2="lt2" tx2="dk2" accent1="accent1" accent2="accent2" accent3="accent3" accent4="accent4" accent5="accent5" accent6="accent6" hlink="hlink" folHlink="folHlink"/>
  <p:sldLayoutIdLst>
    <p:sldLayoutId id="2147483727"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a:solidFill>
            <a:schemeClr val="accent2"/>
          </a:solidFill>
        </p:grpSpPr>
        <p:sp>
          <p:nvSpPr>
            <p:cNvPr id="13" name="Rectangle 12"/>
            <p:cNvSpPr/>
            <p:nvPr/>
          </p:nvSpPr>
          <p:spPr>
            <a:xfrm>
              <a:off x="0" y="0"/>
              <a:ext cx="9144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239000" y="6019800"/>
              <a:ext cx="19050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098" name="Picture 2" descr="F:\AOPG\AOPG-Clients\Direct Energy\Logos\Our Charge Simple Friendly Direct Icons\simple_icon-w-outline.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067550" y="5162550"/>
            <a:ext cx="20764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503844"/>
      </p:ext>
    </p:extLst>
  </p:cSld>
  <p:clrMap bg1="lt1" tx1="dk1" bg2="lt2" tx2="dk2" accent1="accent1" accent2="accent2" accent3="accent3" accent4="accent4" accent5="accent5" accent6="accent6" hlink="hlink" folHlink="folHlink"/>
  <p:sldLayoutIdLst>
    <p:sldLayoutId id="2147483729"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a:solidFill>
            <a:schemeClr val="accent4"/>
          </a:solidFill>
        </p:grpSpPr>
        <p:sp>
          <p:nvSpPr>
            <p:cNvPr id="13" name="Rectangle 12"/>
            <p:cNvSpPr/>
            <p:nvPr/>
          </p:nvSpPr>
          <p:spPr>
            <a:xfrm>
              <a:off x="0" y="0"/>
              <a:ext cx="9144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239000" y="6019800"/>
              <a:ext cx="19050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067550" y="5162550"/>
            <a:ext cx="20764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366733"/>
      </p:ext>
    </p:extLst>
  </p:cSld>
  <p:clrMap bg1="lt1" tx1="dk1" bg2="lt2" tx2="dk2" accent1="accent1" accent2="accent2" accent3="accent3" accent4="accent4" accent5="accent5" accent6="accent6" hlink="hlink" folHlink="folHlink"/>
  <p:sldLayoutIdLst>
    <p:sldLayoutId id="2147483731"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a:solidFill>
            <a:schemeClr val="accent3"/>
          </a:solidFill>
        </p:grpSpPr>
        <p:sp>
          <p:nvSpPr>
            <p:cNvPr id="13" name="Rectangle 12"/>
            <p:cNvSpPr/>
            <p:nvPr/>
          </p:nvSpPr>
          <p:spPr>
            <a:xfrm>
              <a:off x="0" y="0"/>
              <a:ext cx="9144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239000" y="6019800"/>
              <a:ext cx="19050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067550" y="5162550"/>
            <a:ext cx="20764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84433"/>
      </p:ext>
    </p:extLst>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a:solidFill>
            <a:schemeClr val="accent3"/>
          </a:solidFill>
        </p:grpSpPr>
        <p:sp>
          <p:nvSpPr>
            <p:cNvPr id="13" name="Rectangle 12"/>
            <p:cNvSpPr/>
            <p:nvPr/>
          </p:nvSpPr>
          <p:spPr>
            <a:xfrm>
              <a:off x="0" y="0"/>
              <a:ext cx="9144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239000" y="6019800"/>
              <a:ext cx="19050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3" descr="\\Aopgserver3\aopg\AOPG-Production\1499-Direct Energy-IC Comms PPT Slides Formatting &amp; Design\images\DE-Logo-WHT-Stacked-(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101255"/>
            <a:ext cx="1436739" cy="51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345517"/>
      </p:ext>
    </p:extLst>
  </p:cSld>
  <p:clrMap bg1="lt1" tx1="dk1" bg2="lt2" tx2="dk2" accent1="accent1" accent2="accent2" accent3="accent3" accent4="accent4" accent5="accent5" accent6="accent6" hlink="hlink" folHlink="folHlink"/>
  <p:sldLayoutIdLst>
    <p:sldLayoutId id="2147483735"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a:solidFill>
            <a:schemeClr val="accent3"/>
          </a:solidFill>
        </p:grpSpPr>
        <p:sp>
          <p:nvSpPr>
            <p:cNvPr id="13" name="Rectangle 12"/>
            <p:cNvSpPr/>
            <p:nvPr/>
          </p:nvSpPr>
          <p:spPr>
            <a:xfrm>
              <a:off x="0" y="0"/>
              <a:ext cx="9144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239000" y="6019800"/>
              <a:ext cx="19050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3" descr="\\Aopgserver3\aopg\AOPG-Production\1499-Direct Energy-IC Comms PPT Slides Formatting &amp; Design\images\DE-Logo-WHT-Stacked-(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101255"/>
            <a:ext cx="1436739" cy="51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122490"/>
      </p:ext>
    </p:extLst>
  </p:cSld>
  <p:clrMap bg1="lt1" tx1="dk1" bg2="lt2" tx2="dk2" accent1="accent1" accent2="accent2" accent3="accent3" accent4="accent4" accent5="accent5" accent6="accent6" hlink="hlink" folHlink="folHlink"/>
  <p:sldLayoutIdLst>
    <p:sldLayoutId id="2147483737"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a:solidFill>
            <a:schemeClr val="accent3"/>
          </a:solidFill>
        </p:grpSpPr>
        <p:sp>
          <p:nvSpPr>
            <p:cNvPr id="13" name="Rectangle 12"/>
            <p:cNvSpPr/>
            <p:nvPr/>
          </p:nvSpPr>
          <p:spPr>
            <a:xfrm>
              <a:off x="0" y="0"/>
              <a:ext cx="9144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4800" y="304800"/>
              <a:ext cx="8534400" cy="6248400"/>
            </a:xfrm>
            <a:prstGeom prst="roundRect">
              <a:avLst>
                <a:gd name="adj" fmla="val 359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239000" y="6019800"/>
              <a:ext cx="19050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3" descr="\\Aopgserver3\aopg\AOPG-Production\1499-Direct Energy-IC Comms PPT Slides Formatting &amp; Design\images\DE-Logo-WHT-Stacked-(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467600" y="6101255"/>
            <a:ext cx="1436739" cy="51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470373"/>
      </p:ext>
    </p:extLst>
  </p:cSld>
  <p:clrMap bg1="lt1" tx1="dk1" bg2="lt2" tx2="dk2" accent1="accent1" accent2="accent2" accent3="accent3" accent4="accent4" accent5="accent5" accent6="accent6" hlink="hlink" folHlink="folHlink"/>
  <p:sldLayoutIdLst>
    <p:sldLayoutId id="2147483739"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591593" y="1944073"/>
            <a:ext cx="7883008" cy="13603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457200" fontAlgn="base">
              <a:spcBef>
                <a:spcPct val="20000"/>
              </a:spcBef>
              <a:spcAft>
                <a:spcPct val="0"/>
              </a:spcAft>
              <a:buFont typeface="Arial" pitchFamily="34" charset="0"/>
              <a:buNone/>
              <a:defRPr/>
            </a:pPr>
            <a:r>
              <a:rPr lang="en-US" sz="4400" b="1" dirty="0" smtClean="0">
                <a:solidFill>
                  <a:prstClr val="white"/>
                </a:solidFill>
              </a:rPr>
              <a:t>Energy Market Update</a:t>
            </a:r>
          </a:p>
          <a:p>
            <a:pPr algn="ctr" defTabSz="457200" fontAlgn="base">
              <a:spcBef>
                <a:spcPct val="20000"/>
              </a:spcBef>
              <a:spcAft>
                <a:spcPct val="0"/>
              </a:spcAft>
              <a:buFont typeface="Arial" pitchFamily="34" charset="0"/>
              <a:buNone/>
              <a:defRPr/>
            </a:pPr>
            <a:endParaRPr lang="en-US" sz="800" i="1" dirty="0" smtClean="0">
              <a:solidFill>
                <a:prstClr val="white"/>
              </a:solidFill>
            </a:endParaRPr>
          </a:p>
          <a:p>
            <a:pPr algn="ctr" defTabSz="457200" fontAlgn="base">
              <a:spcBef>
                <a:spcPct val="20000"/>
              </a:spcBef>
              <a:spcAft>
                <a:spcPct val="0"/>
              </a:spcAft>
              <a:buFont typeface="Arial" pitchFamily="34" charset="0"/>
              <a:buNone/>
              <a:defRPr/>
            </a:pPr>
            <a:r>
              <a:rPr lang="en-US" sz="2400" i="1" dirty="0" smtClean="0">
                <a:solidFill>
                  <a:prstClr val="white"/>
                </a:solidFill>
              </a:rPr>
              <a:t>September 18, 2015</a:t>
            </a:r>
            <a:endParaRPr lang="en-US" sz="2400" i="1" dirty="0">
              <a:solidFill>
                <a:prstClr val="white"/>
              </a:solidFill>
            </a:endParaRPr>
          </a:p>
        </p:txBody>
      </p:sp>
      <p:sp>
        <p:nvSpPr>
          <p:cNvPr id="9" name="TextBox 8"/>
          <p:cNvSpPr txBox="1"/>
          <p:nvPr/>
        </p:nvSpPr>
        <p:spPr>
          <a:xfrm>
            <a:off x="1333500" y="4673600"/>
            <a:ext cx="2261966" cy="830997"/>
          </a:xfrm>
          <a:prstGeom prst="rect">
            <a:avLst/>
          </a:prstGeom>
          <a:noFill/>
        </p:spPr>
        <p:txBody>
          <a:bodyPr wrap="none" rtlCol="0">
            <a:spAutoFit/>
          </a:bodyPr>
          <a:lstStyle/>
          <a:p>
            <a:r>
              <a:rPr lang="en-US" sz="2400" b="1" dirty="0" smtClean="0">
                <a:solidFill>
                  <a:schemeClr val="bg1"/>
                </a:solidFill>
              </a:rPr>
              <a:t>Chris Dubay</a:t>
            </a:r>
          </a:p>
          <a:p>
            <a:r>
              <a:rPr lang="en-US" sz="2400" i="1" dirty="0" smtClean="0">
                <a:solidFill>
                  <a:schemeClr val="bg1"/>
                </a:solidFill>
              </a:rPr>
              <a:t>Energy Advisor</a:t>
            </a:r>
            <a:endParaRPr lang="en-US" sz="2400" i="1" dirty="0">
              <a:solidFill>
                <a:schemeClr val="bg1"/>
              </a:solidFill>
            </a:endParaRPr>
          </a:p>
        </p:txBody>
      </p:sp>
    </p:spTree>
    <p:extLst>
      <p:ext uri="{BB962C8B-B14F-4D97-AF65-F5344CB8AC3E}">
        <p14:creationId xmlns:p14="http://schemas.microsoft.com/office/powerpoint/2010/main" val="1849457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88950"/>
            <a:ext cx="8280400" cy="582612"/>
          </a:xfrm>
        </p:spPr>
        <p:txBody>
          <a:bodyPr/>
          <a:lstStyle/>
          <a:p>
            <a:r>
              <a:rPr lang="en-US" sz="2800" b="1" dirty="0" smtClean="0"/>
              <a:t>Marcellus, Utica Provide 85% of U.S. Shale Gas Production Growth since 2012</a:t>
            </a:r>
            <a:endParaRPr lang="en-US" sz="2800" b="1" dirty="0"/>
          </a:p>
        </p:txBody>
      </p:sp>
      <p:pic>
        <p:nvPicPr>
          <p:cNvPr id="1028" name="Picture 4" descr="graph of natural gas production in selected regions, as explained in the article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666" y="1217612"/>
            <a:ext cx="7198034" cy="35927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400" y="4933652"/>
            <a:ext cx="8382000" cy="1477328"/>
          </a:xfrm>
          <a:prstGeom prst="rect">
            <a:avLst/>
          </a:prstGeom>
          <a:noFill/>
        </p:spPr>
        <p:txBody>
          <a:bodyPr wrap="square" rtlCol="0">
            <a:spAutoFit/>
          </a:bodyPr>
          <a:lstStyle/>
          <a:p>
            <a:pPr marL="228600" indent="-228600">
              <a:buSzPct val="150000"/>
              <a:buFont typeface="Arial" panose="020B0604020202020204" pitchFamily="34" charset="0"/>
              <a:buChar char="•"/>
            </a:pPr>
            <a:r>
              <a:rPr lang="en-US" sz="2000" dirty="0" smtClean="0"/>
              <a:t>Increased efficiency: average new-well gas production per rig went from 3.2 </a:t>
            </a:r>
            <a:r>
              <a:rPr lang="en-US" sz="2000" dirty="0" err="1" smtClean="0"/>
              <a:t>MMcf</a:t>
            </a:r>
            <a:r>
              <a:rPr lang="en-US" sz="2000" dirty="0" smtClean="0"/>
              <a:t>/d in Jan ‘12 to 8.3 </a:t>
            </a:r>
            <a:r>
              <a:rPr lang="en-US" sz="2000" dirty="0" err="1" smtClean="0"/>
              <a:t>MMcf</a:t>
            </a:r>
            <a:r>
              <a:rPr lang="en-US" sz="2000" dirty="0" smtClean="0"/>
              <a:t>/d in Jul ’15, 159% increase!</a:t>
            </a:r>
          </a:p>
          <a:p>
            <a:endParaRPr lang="en-US" sz="1000" dirty="0" smtClean="0"/>
          </a:p>
          <a:p>
            <a:pPr marL="228600" indent="-228600">
              <a:buSzPct val="150000"/>
              <a:buFont typeface="Arial" panose="020B0604020202020204" pitchFamily="34" charset="0"/>
              <a:buChar char="•"/>
            </a:pPr>
            <a:r>
              <a:rPr lang="en-US" sz="2000" dirty="0"/>
              <a:t>U.S. shale basins now account for 56% of U.S. dry natural gas </a:t>
            </a:r>
            <a:r>
              <a:rPr lang="en-US" sz="2000" dirty="0" smtClean="0"/>
              <a:t>production</a:t>
            </a:r>
            <a:endParaRPr lang="en-US" dirty="0"/>
          </a:p>
        </p:txBody>
      </p:sp>
    </p:spTree>
    <p:extLst>
      <p:ext uri="{BB962C8B-B14F-4D97-AF65-F5344CB8AC3E}">
        <p14:creationId xmlns:p14="http://schemas.microsoft.com/office/powerpoint/2010/main" val="2229282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60546"/>
            <a:ext cx="8242300" cy="787908"/>
          </a:xfrm>
        </p:spPr>
        <p:txBody>
          <a:bodyPr/>
          <a:lstStyle/>
          <a:p>
            <a:r>
              <a:rPr lang="en-US" sz="3200" dirty="0" smtClean="0"/>
              <a:t>Surplus to 5YA Continues to Grow,</a:t>
            </a:r>
            <a:br>
              <a:rPr lang="en-US" sz="3200" dirty="0" smtClean="0"/>
            </a:br>
            <a:r>
              <a:rPr lang="en-US" sz="3200" dirty="0" smtClean="0"/>
              <a:t>Surplus to Last Year Large, But Shrinking</a:t>
            </a:r>
            <a:endParaRPr lang="en-US" sz="3200" dirty="0"/>
          </a:p>
        </p:txBody>
      </p:sp>
      <p:cxnSp>
        <p:nvCxnSpPr>
          <p:cNvPr id="7" name="Straight Connector 6"/>
          <p:cNvCxnSpPr/>
          <p:nvPr/>
        </p:nvCxnSpPr>
        <p:spPr>
          <a:xfrm flipH="1">
            <a:off x="8506150" y="3913556"/>
            <a:ext cx="11997"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8506147" y="5229736"/>
            <a:ext cx="11999"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937981" y="6045959"/>
            <a:ext cx="4922758" cy="461665"/>
          </a:xfrm>
          <a:prstGeom prst="rect">
            <a:avLst/>
          </a:prstGeom>
          <a:noFill/>
        </p:spPr>
        <p:txBody>
          <a:bodyPr wrap="none" rtlCol="0">
            <a:spAutoFit/>
          </a:bodyPr>
          <a:lstStyle/>
          <a:p>
            <a:r>
              <a:rPr lang="en-US" sz="2400" b="1" dirty="0" smtClean="0"/>
              <a:t>End-of-season level ~ 3.9-4.0 </a:t>
            </a:r>
            <a:r>
              <a:rPr lang="en-US" sz="2400" b="1" dirty="0" err="1" smtClean="0"/>
              <a:t>Tcf</a:t>
            </a:r>
            <a:endParaRPr lang="en-US" sz="2400" b="1" dirty="0"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03" y="1429567"/>
            <a:ext cx="7794105" cy="472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741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44" y="636112"/>
            <a:ext cx="7924800" cy="443198"/>
          </a:xfrm>
        </p:spPr>
        <p:txBody>
          <a:bodyPr/>
          <a:lstStyle/>
          <a:p>
            <a:r>
              <a:rPr lang="en-US" dirty="0" smtClean="0"/>
              <a:t>End-of-Season Storage Projection </a:t>
            </a:r>
            <a:endParaRPr lang="en-US" dirty="0"/>
          </a:p>
        </p:txBody>
      </p:sp>
      <p:sp>
        <p:nvSpPr>
          <p:cNvPr id="3" name="TextBox 2"/>
          <p:cNvSpPr txBox="1"/>
          <p:nvPr/>
        </p:nvSpPr>
        <p:spPr>
          <a:xfrm>
            <a:off x="383084" y="1569684"/>
            <a:ext cx="8419721" cy="4770537"/>
          </a:xfrm>
          <a:prstGeom prst="rect">
            <a:avLst/>
          </a:prstGeom>
          <a:noFill/>
        </p:spPr>
        <p:txBody>
          <a:bodyPr wrap="square" rtlCol="0">
            <a:spAutoFit/>
          </a:bodyPr>
          <a:lstStyle/>
          <a:p>
            <a:pPr marL="231775" indent="-231775">
              <a:spcBef>
                <a:spcPts val="0"/>
              </a:spcBef>
              <a:buFont typeface="Arial" panose="020B0604020202020204" pitchFamily="34" charset="0"/>
              <a:buChar char="•"/>
            </a:pPr>
            <a:r>
              <a:rPr lang="en-US" sz="2400" dirty="0" smtClean="0"/>
              <a:t>22 out of the last 25 storage injections &gt; five-year average (5YA)</a:t>
            </a:r>
          </a:p>
          <a:p>
            <a:pPr marL="231775" indent="-231775">
              <a:spcBef>
                <a:spcPts val="0"/>
              </a:spcBef>
              <a:buFont typeface="Arial" panose="020B0604020202020204" pitchFamily="34" charset="0"/>
              <a:buChar char="•"/>
            </a:pPr>
            <a:endParaRPr lang="en-US" sz="2000" dirty="0"/>
          </a:p>
          <a:p>
            <a:pPr marL="231775" indent="-231775">
              <a:spcBef>
                <a:spcPts val="0"/>
              </a:spcBef>
              <a:buFont typeface="Arial" panose="020B0604020202020204" pitchFamily="34" charset="0"/>
              <a:buChar char="•"/>
            </a:pPr>
            <a:r>
              <a:rPr lang="en-US" sz="2400" dirty="0" smtClean="0"/>
              <a:t>Current weather forecasts indicate a strong finish to this year’s injection season</a:t>
            </a:r>
          </a:p>
          <a:p>
            <a:pPr marL="231775" indent="-231775">
              <a:spcBef>
                <a:spcPts val="0"/>
              </a:spcBef>
              <a:buFont typeface="Arial" panose="020B0604020202020204" pitchFamily="34" charset="0"/>
              <a:buChar char="•"/>
            </a:pPr>
            <a:endParaRPr lang="en-US" sz="800" dirty="0" smtClean="0"/>
          </a:p>
          <a:p>
            <a:pPr marL="800100" lvl="1" indent="-342900">
              <a:buSzPct val="75000"/>
              <a:buFont typeface="Courier New" panose="02070309020205020404" pitchFamily="49" charset="0"/>
              <a:buChar char="o"/>
            </a:pPr>
            <a:r>
              <a:rPr lang="en-US" sz="2000" i="1" dirty="0" smtClean="0"/>
              <a:t>Through 9/4, net storage injections totaled 1,800 </a:t>
            </a:r>
            <a:r>
              <a:rPr lang="en-US" sz="2000" i="1" dirty="0" err="1" smtClean="0"/>
              <a:t>Bcf</a:t>
            </a:r>
            <a:r>
              <a:rPr lang="en-US" sz="2000" i="1" dirty="0" smtClean="0"/>
              <a:t>, 155 </a:t>
            </a:r>
            <a:r>
              <a:rPr lang="en-US" sz="2000" i="1" dirty="0" err="1" smtClean="0"/>
              <a:t>Bcf</a:t>
            </a:r>
            <a:r>
              <a:rPr lang="en-US" sz="2000" i="1" dirty="0" smtClean="0"/>
              <a:t> less than last year, but 317 </a:t>
            </a:r>
            <a:r>
              <a:rPr lang="en-US" sz="2000" i="1" dirty="0" err="1" smtClean="0"/>
              <a:t>Bcf</a:t>
            </a:r>
            <a:r>
              <a:rPr lang="en-US" sz="2000" i="1" dirty="0" smtClean="0"/>
              <a:t> more than 5YA</a:t>
            </a:r>
          </a:p>
          <a:p>
            <a:pPr marL="688975" lvl="1" indent="-231775">
              <a:buSzPct val="75000"/>
              <a:buFont typeface="Courier New" panose="02070309020205020404" pitchFamily="49" charset="0"/>
              <a:buChar char="o"/>
            </a:pPr>
            <a:endParaRPr lang="en-US" sz="800" i="1" dirty="0" smtClean="0"/>
          </a:p>
          <a:p>
            <a:pPr marL="800100" lvl="1" indent="-342900">
              <a:buSzPct val="75000"/>
              <a:buFont typeface="Courier New" panose="02070309020205020404" pitchFamily="49" charset="0"/>
              <a:buChar char="o"/>
            </a:pPr>
            <a:r>
              <a:rPr lang="en-US" sz="2000" i="1" dirty="0" smtClean="0"/>
              <a:t>Storage building expected to continue into November</a:t>
            </a:r>
          </a:p>
          <a:p>
            <a:pPr marL="688975" lvl="1" indent="-231775">
              <a:buFont typeface="Arial" panose="020B0604020202020204" pitchFamily="34" charset="0"/>
              <a:buChar char="•"/>
            </a:pPr>
            <a:endParaRPr lang="en-US" sz="2000" dirty="0"/>
          </a:p>
          <a:p>
            <a:pPr marL="342900" lvl="1" indent="-342900">
              <a:buFont typeface="Arial" panose="020B0604020202020204" pitchFamily="34" charset="0"/>
              <a:buChar char="•"/>
            </a:pPr>
            <a:r>
              <a:rPr lang="en-US" sz="2400" dirty="0"/>
              <a:t>EIA projects end-of-season (Oct. 31) levels = </a:t>
            </a:r>
            <a:r>
              <a:rPr lang="en-US" sz="2400" dirty="0" smtClean="0"/>
              <a:t>3,840 </a:t>
            </a:r>
            <a:r>
              <a:rPr lang="en-US" sz="2400" dirty="0" err="1" smtClean="0"/>
              <a:t>Bcf</a:t>
            </a:r>
            <a:endParaRPr lang="en-US" sz="2400" dirty="0" smtClean="0"/>
          </a:p>
          <a:p>
            <a:pPr marL="342900" lvl="1" indent="-342900">
              <a:buFont typeface="Arial" panose="020B0604020202020204" pitchFamily="34" charset="0"/>
              <a:buChar char="•"/>
            </a:pPr>
            <a:endParaRPr lang="en-US" sz="2000" dirty="0"/>
          </a:p>
          <a:p>
            <a:pPr marL="342900" lvl="1" indent="-342900">
              <a:buFont typeface="Arial" panose="020B0604020202020204" pitchFamily="34" charset="0"/>
              <a:buChar char="•"/>
            </a:pPr>
            <a:r>
              <a:rPr lang="en-US" sz="2400" dirty="0" err="1" smtClean="0"/>
              <a:t>Bentek</a:t>
            </a:r>
            <a:r>
              <a:rPr lang="en-US" sz="2400" dirty="0" smtClean="0"/>
              <a:t> Energy’s forecast for next three weeks: 73, 91, 89 </a:t>
            </a:r>
            <a:r>
              <a:rPr lang="en-US" sz="2400" dirty="0" err="1" smtClean="0"/>
              <a:t>Bcf</a:t>
            </a:r>
            <a:endParaRPr lang="en-US" sz="2400" dirty="0"/>
          </a:p>
        </p:txBody>
      </p:sp>
    </p:spTree>
    <p:extLst>
      <p:ext uri="{BB962C8B-B14F-4D97-AF65-F5344CB8AC3E}">
        <p14:creationId xmlns:p14="http://schemas.microsoft.com/office/powerpoint/2010/main" val="3241799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25450"/>
            <a:ext cx="8509000" cy="582612"/>
          </a:xfrm>
        </p:spPr>
        <p:txBody>
          <a:bodyPr/>
          <a:lstStyle/>
          <a:p>
            <a:r>
              <a:rPr lang="en-US" sz="2800" b="1" dirty="0" smtClean="0"/>
              <a:t>Long-Term Gas Bullish Factor:  EPA Regulations</a:t>
            </a:r>
            <a:endParaRPr lang="en-US" sz="2800" b="1" dirty="0"/>
          </a:p>
        </p:txBody>
      </p:sp>
      <p:pic>
        <p:nvPicPr>
          <p:cNvPr id="10242" name="Picture 2" descr="graph of Projected retirements of coal-fired generators through 2020, as described in the article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53" y="1138451"/>
            <a:ext cx="6781278" cy="33315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431" y="4672842"/>
            <a:ext cx="7892935" cy="1754326"/>
          </a:xfrm>
          <a:prstGeom prst="rect">
            <a:avLst/>
          </a:prstGeom>
          <a:noFill/>
        </p:spPr>
        <p:txBody>
          <a:bodyPr wrap="square" rtlCol="0">
            <a:spAutoFit/>
          </a:bodyPr>
          <a:lstStyle/>
          <a:p>
            <a:pPr>
              <a:spcBef>
                <a:spcPct val="0"/>
              </a:spcBef>
              <a:buClrTx/>
              <a:buFontTx/>
              <a:buNone/>
            </a:pPr>
            <a:r>
              <a:rPr lang="en-US" sz="2400" dirty="0" smtClean="0">
                <a:ea typeface="ＭＳ Ｐゴシック" charset="-128"/>
              </a:rPr>
              <a:t>Two biggest reasons for coal plant retirements:</a:t>
            </a:r>
          </a:p>
          <a:p>
            <a:pPr marL="231775" indent="-231775">
              <a:spcBef>
                <a:spcPct val="0"/>
              </a:spcBef>
              <a:buClrTx/>
              <a:buFont typeface="Arial" pitchFamily="34" charset="0"/>
              <a:buChar char="•"/>
            </a:pPr>
            <a:endParaRPr lang="en-US" sz="1200" b="0" i="1" dirty="0" smtClean="0">
              <a:ea typeface="ＭＳ Ｐゴシック" charset="-128"/>
            </a:endParaRPr>
          </a:p>
          <a:p>
            <a:pPr marL="231775" indent="-231775">
              <a:spcBef>
                <a:spcPct val="0"/>
              </a:spcBef>
              <a:buClrTx/>
              <a:buFont typeface="Arial" pitchFamily="34" charset="0"/>
              <a:buChar char="•"/>
            </a:pPr>
            <a:r>
              <a:rPr lang="en-US" sz="2000" b="0" i="1" dirty="0" smtClean="0">
                <a:ea typeface="ＭＳ Ｐゴシック" charset="-128"/>
              </a:rPr>
              <a:t>EPA’s Mercury and Air Toxic Standards (MATS) that began implementation in 2015</a:t>
            </a:r>
          </a:p>
          <a:p>
            <a:pPr marL="231775" indent="-231775">
              <a:spcBef>
                <a:spcPct val="0"/>
              </a:spcBef>
              <a:buClrTx/>
              <a:buFont typeface="Arial" pitchFamily="34" charset="0"/>
              <a:buChar char="•"/>
            </a:pPr>
            <a:endParaRPr lang="en-US" sz="1200" i="1" dirty="0">
              <a:ea typeface="ＭＳ Ｐゴシック" charset="-128"/>
            </a:endParaRPr>
          </a:p>
          <a:p>
            <a:pPr marL="231775" indent="-231775">
              <a:spcBef>
                <a:spcPct val="0"/>
              </a:spcBef>
              <a:buClrTx/>
              <a:buFont typeface="Arial" pitchFamily="34" charset="0"/>
              <a:buChar char="•"/>
            </a:pPr>
            <a:r>
              <a:rPr lang="en-US" sz="2000" i="1" dirty="0">
                <a:ea typeface="ＭＳ Ｐゴシック" charset="-128"/>
              </a:rPr>
              <a:t>Low natural gas prices due to </a:t>
            </a:r>
            <a:r>
              <a:rPr lang="en-US" sz="2000" i="1" dirty="0" smtClean="0">
                <a:ea typeface="ＭＳ Ｐゴシック" charset="-128"/>
              </a:rPr>
              <a:t>shale</a:t>
            </a:r>
            <a:endParaRPr lang="en-US" sz="2000" i="1" dirty="0">
              <a:ea typeface="ＭＳ Ｐゴシック" charset="-128"/>
            </a:endParaRPr>
          </a:p>
        </p:txBody>
      </p:sp>
    </p:spTree>
    <p:extLst>
      <p:ext uri="{BB962C8B-B14F-4D97-AF65-F5344CB8AC3E}">
        <p14:creationId xmlns:p14="http://schemas.microsoft.com/office/powerpoint/2010/main" val="2736541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1574"/>
            <a:ext cx="8280400" cy="906723"/>
          </a:xfrm>
        </p:spPr>
        <p:txBody>
          <a:bodyPr/>
          <a:lstStyle/>
          <a:p>
            <a:r>
              <a:rPr lang="en-US" sz="3000" dirty="0"/>
              <a:t>U.S. Demand/Mexico/Canada/LNG/LPG </a:t>
            </a:r>
            <a:r>
              <a:rPr lang="en-US" sz="3000" dirty="0" smtClean="0"/>
              <a:t>Exports Support </a:t>
            </a:r>
            <a:r>
              <a:rPr lang="en-US" sz="3000" dirty="0"/>
              <a:t>Future U.S. Production </a:t>
            </a: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6" t="6996" r="3431" b="2364"/>
          <a:stretch/>
        </p:blipFill>
        <p:spPr bwMode="auto">
          <a:xfrm>
            <a:off x="685799" y="1323832"/>
            <a:ext cx="7861301" cy="498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874758" y="5609230"/>
            <a:ext cx="313898" cy="163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038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80400" cy="582612"/>
          </a:xfrm>
        </p:spPr>
        <p:txBody>
          <a:bodyPr/>
          <a:lstStyle/>
          <a:p>
            <a:r>
              <a:rPr lang="en-US" sz="2800" b="1" dirty="0" smtClean="0"/>
              <a:t>Long-Term Gas Bullish Factor:  LNG Exports</a:t>
            </a:r>
            <a:endParaRPr lang="en-US" sz="2800" b="1" dirty="0"/>
          </a:p>
        </p:txBody>
      </p:sp>
      <p:sp>
        <p:nvSpPr>
          <p:cNvPr id="5" name="TextBox 4"/>
          <p:cNvSpPr txBox="1"/>
          <p:nvPr/>
        </p:nvSpPr>
        <p:spPr>
          <a:xfrm>
            <a:off x="1519311" y="745586"/>
            <a:ext cx="618978" cy="215444"/>
          </a:xfrm>
          <a:prstGeom prst="rect">
            <a:avLst/>
          </a:prstGeom>
          <a:solidFill>
            <a:schemeClr val="bg1"/>
          </a:solidFill>
        </p:spPr>
        <p:txBody>
          <a:bodyPr wrap="square" rtlCol="0">
            <a:spAutoFit/>
          </a:bodyPr>
          <a:lstStyle/>
          <a:p>
            <a:pPr algn="ctr">
              <a:spcBef>
                <a:spcPct val="0"/>
              </a:spcBef>
              <a:buClrTx/>
              <a:buFontTx/>
              <a:buNone/>
            </a:pPr>
            <a:endParaRPr lang="en-US" sz="800" b="0" dirty="0">
              <a:solidFill>
                <a:prstClr val="black"/>
              </a:solidFill>
              <a:ea typeface="ＭＳ Ｐゴシック" charset="-128"/>
            </a:endParaRPr>
          </a:p>
        </p:txBody>
      </p:sp>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08" y="851847"/>
            <a:ext cx="7100270" cy="385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81652" y="4749165"/>
            <a:ext cx="7404912" cy="1631216"/>
          </a:xfrm>
          <a:prstGeom prst="rect">
            <a:avLst/>
          </a:prstGeom>
          <a:noFill/>
        </p:spPr>
        <p:txBody>
          <a:bodyPr wrap="none" rtlCol="0">
            <a:spAutoFit/>
          </a:bodyPr>
          <a:lstStyle/>
          <a:p>
            <a:pPr>
              <a:spcBef>
                <a:spcPct val="0"/>
              </a:spcBef>
              <a:buClrTx/>
              <a:buFontTx/>
              <a:buNone/>
            </a:pPr>
            <a:r>
              <a:rPr lang="en-US" sz="2000" b="1" dirty="0" smtClean="0">
                <a:solidFill>
                  <a:prstClr val="black"/>
                </a:solidFill>
                <a:ea typeface="ＭＳ Ｐゴシック" charset="-128"/>
              </a:rPr>
              <a:t>Four terminals have approval to export to non-FTA nations:</a:t>
            </a:r>
          </a:p>
          <a:p>
            <a:pPr>
              <a:spcBef>
                <a:spcPct val="0"/>
              </a:spcBef>
              <a:buClrTx/>
            </a:pPr>
            <a:endParaRPr lang="en-US" sz="800" dirty="0">
              <a:solidFill>
                <a:prstClr val="black"/>
              </a:solidFill>
              <a:ea typeface="ＭＳ Ｐゴシック" charset="-128"/>
            </a:endParaRPr>
          </a:p>
          <a:p>
            <a:pPr lvl="1">
              <a:spcBef>
                <a:spcPct val="0"/>
              </a:spcBef>
            </a:pPr>
            <a:r>
              <a:rPr lang="en-US" b="0" dirty="0" smtClean="0">
                <a:solidFill>
                  <a:prstClr val="black"/>
                </a:solidFill>
                <a:ea typeface="ＭＳ Ｐゴシック" charset="-128"/>
              </a:rPr>
              <a:t>Sabine Pass, LA (under construction)</a:t>
            </a:r>
          </a:p>
          <a:p>
            <a:pPr lvl="1">
              <a:spcBef>
                <a:spcPct val="0"/>
              </a:spcBef>
            </a:pPr>
            <a:r>
              <a:rPr lang="en-US" b="0" dirty="0" smtClean="0">
                <a:solidFill>
                  <a:prstClr val="black"/>
                </a:solidFill>
                <a:ea typeface="ＭＳ Ｐゴシック" charset="-128"/>
              </a:rPr>
              <a:t>Lake Charles, LA</a:t>
            </a:r>
          </a:p>
          <a:p>
            <a:pPr lvl="1">
              <a:spcBef>
                <a:spcPct val="0"/>
              </a:spcBef>
            </a:pPr>
            <a:r>
              <a:rPr lang="en-US" b="0" dirty="0" smtClean="0">
                <a:solidFill>
                  <a:prstClr val="black"/>
                </a:solidFill>
                <a:ea typeface="ＭＳ Ｐゴシック" charset="-128"/>
              </a:rPr>
              <a:t>Freeport, TX</a:t>
            </a:r>
          </a:p>
          <a:p>
            <a:pPr lvl="1">
              <a:spcBef>
                <a:spcPct val="0"/>
              </a:spcBef>
            </a:pPr>
            <a:r>
              <a:rPr lang="en-US" b="0" dirty="0" smtClean="0">
                <a:solidFill>
                  <a:prstClr val="black"/>
                </a:solidFill>
                <a:ea typeface="ＭＳ Ｐゴシック" charset="-128"/>
              </a:rPr>
              <a:t>Cove Point, MD</a:t>
            </a:r>
            <a:endParaRPr lang="en-US" b="0" dirty="0">
              <a:solidFill>
                <a:prstClr val="black"/>
              </a:solidFill>
              <a:ea typeface="ＭＳ Ｐゴシック" charset="-128"/>
            </a:endParaRPr>
          </a:p>
        </p:txBody>
      </p:sp>
      <p:sp>
        <p:nvSpPr>
          <p:cNvPr id="4" name="Right Brace 3"/>
          <p:cNvSpPr/>
          <p:nvPr/>
        </p:nvSpPr>
        <p:spPr>
          <a:xfrm>
            <a:off x="5453418" y="5186655"/>
            <a:ext cx="444500" cy="12042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spcBef>
                <a:spcPct val="0"/>
              </a:spcBef>
              <a:buClrTx/>
              <a:buFontTx/>
              <a:buNone/>
            </a:pPr>
            <a:endParaRPr lang="en-US" sz="1800" b="0">
              <a:solidFill>
                <a:prstClr val="black"/>
              </a:solidFill>
            </a:endParaRPr>
          </a:p>
        </p:txBody>
      </p:sp>
      <p:sp>
        <p:nvSpPr>
          <p:cNvPr id="6" name="TextBox 5"/>
          <p:cNvSpPr txBox="1"/>
          <p:nvPr/>
        </p:nvSpPr>
        <p:spPr>
          <a:xfrm>
            <a:off x="5844828" y="5547955"/>
            <a:ext cx="1661442" cy="400110"/>
          </a:xfrm>
          <a:prstGeom prst="rect">
            <a:avLst/>
          </a:prstGeom>
          <a:noFill/>
        </p:spPr>
        <p:txBody>
          <a:bodyPr wrap="square" rtlCol="0">
            <a:spAutoFit/>
          </a:bodyPr>
          <a:lstStyle/>
          <a:p>
            <a:pPr algn="ctr">
              <a:spcBef>
                <a:spcPct val="0"/>
              </a:spcBef>
              <a:buClrTx/>
              <a:buFontTx/>
              <a:buNone/>
            </a:pPr>
            <a:r>
              <a:rPr lang="en-US" sz="2000" dirty="0" smtClean="0">
                <a:solidFill>
                  <a:prstClr val="black"/>
                </a:solidFill>
                <a:ea typeface="ＭＳ Ｐゴシック" charset="-128"/>
              </a:rPr>
              <a:t>6.37 </a:t>
            </a:r>
            <a:r>
              <a:rPr lang="en-US" sz="2000" dirty="0" err="1" smtClean="0">
                <a:solidFill>
                  <a:prstClr val="black"/>
                </a:solidFill>
                <a:ea typeface="ＭＳ Ｐゴシック" charset="-128"/>
              </a:rPr>
              <a:t>Bcf</a:t>
            </a:r>
            <a:r>
              <a:rPr lang="en-US" sz="2000" dirty="0" smtClean="0">
                <a:solidFill>
                  <a:prstClr val="black"/>
                </a:solidFill>
                <a:ea typeface="ＭＳ Ｐゴシック" charset="-128"/>
              </a:rPr>
              <a:t>/d  </a:t>
            </a:r>
            <a:endParaRPr lang="en-US" sz="2000" dirty="0">
              <a:solidFill>
                <a:prstClr val="black"/>
              </a:solidFill>
              <a:ea typeface="ＭＳ Ｐゴシック" charset="-128"/>
            </a:endParaRPr>
          </a:p>
        </p:txBody>
      </p:sp>
      <p:sp>
        <p:nvSpPr>
          <p:cNvPr id="7" name="TextBox 6"/>
          <p:cNvSpPr txBox="1"/>
          <p:nvPr/>
        </p:nvSpPr>
        <p:spPr>
          <a:xfrm>
            <a:off x="7409242" y="1419367"/>
            <a:ext cx="1485899" cy="1938992"/>
          </a:xfrm>
          <a:prstGeom prst="rect">
            <a:avLst/>
          </a:prstGeom>
          <a:noFill/>
        </p:spPr>
        <p:txBody>
          <a:bodyPr wrap="square" rtlCol="0">
            <a:spAutoFit/>
          </a:bodyPr>
          <a:lstStyle/>
          <a:p>
            <a:pPr algn="ctr">
              <a:spcBef>
                <a:spcPct val="0"/>
              </a:spcBef>
              <a:buClrTx/>
              <a:buFontTx/>
              <a:buNone/>
            </a:pPr>
            <a:r>
              <a:rPr lang="en-US" sz="2000" b="0" dirty="0" smtClean="0">
                <a:solidFill>
                  <a:prstClr val="black"/>
                </a:solidFill>
                <a:ea typeface="ＭＳ Ｐゴシック" charset="-128"/>
              </a:rPr>
              <a:t>U.S. is one of the lowest cost natural gas providers in the world</a:t>
            </a:r>
            <a:endParaRPr lang="en-US" sz="2000" b="0" dirty="0">
              <a:solidFill>
                <a:prstClr val="black"/>
              </a:solidFill>
              <a:ea typeface="ＭＳ Ｐゴシック" charset="-128"/>
            </a:endParaRPr>
          </a:p>
        </p:txBody>
      </p:sp>
    </p:spTree>
    <p:extLst>
      <p:ext uri="{BB962C8B-B14F-4D97-AF65-F5344CB8AC3E}">
        <p14:creationId xmlns:p14="http://schemas.microsoft.com/office/powerpoint/2010/main" val="3224813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848" y="294564"/>
            <a:ext cx="8280400" cy="641445"/>
          </a:xfrm>
        </p:spPr>
        <p:txBody>
          <a:bodyPr/>
          <a:lstStyle/>
          <a:p>
            <a:r>
              <a:rPr lang="en-US" sz="3000" dirty="0"/>
              <a:t>Low Coal </a:t>
            </a:r>
            <a:r>
              <a:rPr lang="en-US" sz="3000" dirty="0" smtClean="0"/>
              <a:t>Prices - For </a:t>
            </a:r>
            <a:r>
              <a:rPr lang="en-US" sz="3000" dirty="0"/>
              <a:t>How Much Longer</a:t>
            </a:r>
            <a:r>
              <a:rPr lang="en-US" sz="3000" dirty="0" smtClean="0"/>
              <a:t>?</a:t>
            </a:r>
            <a:endParaRPr lang="en-US" sz="3000" dirty="0"/>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672"/>
          <a:stretch/>
        </p:blipFill>
        <p:spPr bwMode="auto">
          <a:xfrm>
            <a:off x="457200" y="1003300"/>
            <a:ext cx="8228013" cy="423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0251" y="5240741"/>
            <a:ext cx="8733801" cy="923330"/>
          </a:xfrm>
          <a:prstGeom prst="rect">
            <a:avLst/>
          </a:prstGeom>
          <a:noFill/>
        </p:spPr>
        <p:txBody>
          <a:bodyPr wrap="none" rtlCol="0">
            <a:spAutoFit/>
          </a:bodyPr>
          <a:lstStyle/>
          <a:p>
            <a:pPr marL="109538" indent="-109538">
              <a:buFont typeface="Arial" panose="020B0604020202020204" pitchFamily="34" charset="0"/>
              <a:buChar char="•"/>
            </a:pPr>
            <a:r>
              <a:rPr lang="en-US" dirty="0"/>
              <a:t>Market forces, not environmentalists – coal prices down 70% in last 4 </a:t>
            </a:r>
            <a:r>
              <a:rPr lang="en-US" dirty="0" smtClean="0"/>
              <a:t>years</a:t>
            </a:r>
          </a:p>
          <a:p>
            <a:pPr marL="109538" indent="-109538">
              <a:buFont typeface="Arial" panose="020B0604020202020204" pitchFamily="34" charset="0"/>
              <a:buChar char="•"/>
            </a:pPr>
            <a:r>
              <a:rPr lang="en-US" dirty="0" smtClean="0"/>
              <a:t>Alpha Natural Resources, 4</a:t>
            </a:r>
            <a:r>
              <a:rPr lang="en-US" baseline="30000" dirty="0" smtClean="0"/>
              <a:t>th</a:t>
            </a:r>
            <a:r>
              <a:rPr lang="en-US" dirty="0" smtClean="0"/>
              <a:t> largest coal producer , filed for bankruptcy last month</a:t>
            </a:r>
          </a:p>
          <a:p>
            <a:pPr marL="109538" indent="-109538">
              <a:buFont typeface="Arial" panose="020B0604020202020204" pitchFamily="34" charset="0"/>
              <a:buChar char="•"/>
            </a:pPr>
            <a:r>
              <a:rPr lang="en-US" dirty="0" smtClean="0"/>
              <a:t>2 largest - Peabody Energy shares: $16 LY &gt; $0.99;  Arch Coal: $33 LY &gt; $1</a:t>
            </a:r>
          </a:p>
        </p:txBody>
      </p:sp>
    </p:spTree>
    <p:extLst>
      <p:ext uri="{BB962C8B-B14F-4D97-AF65-F5344CB8AC3E}">
        <p14:creationId xmlns:p14="http://schemas.microsoft.com/office/powerpoint/2010/main" val="369480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36550"/>
            <a:ext cx="8280400" cy="582612"/>
          </a:xfrm>
        </p:spPr>
        <p:txBody>
          <a:bodyPr/>
          <a:lstStyle/>
          <a:p>
            <a:r>
              <a:rPr lang="en-US" sz="2800" dirty="0" smtClean="0"/>
              <a:t>Shale Remains Dominant Market Factor</a:t>
            </a:r>
            <a:endParaRPr lang="en-US" sz="2800" dirty="0"/>
          </a:p>
        </p:txBody>
      </p:sp>
      <p:sp>
        <p:nvSpPr>
          <p:cNvPr id="4" name="TextBox 3"/>
          <p:cNvSpPr txBox="1"/>
          <p:nvPr/>
        </p:nvSpPr>
        <p:spPr>
          <a:xfrm>
            <a:off x="927100" y="1841500"/>
            <a:ext cx="3492500" cy="1498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oAutofit/>
          </a:bodyPr>
          <a:lstStyle/>
          <a:p>
            <a:pPr>
              <a:spcBef>
                <a:spcPts val="200"/>
              </a:spcBef>
              <a:buClrTx/>
              <a:buFont typeface="Arial" pitchFamily="34" charset="0"/>
              <a:buChar char="•"/>
            </a:pPr>
            <a:r>
              <a:rPr lang="en-CA" sz="1800" b="0" dirty="0" smtClean="0">
                <a:solidFill>
                  <a:prstClr val="white"/>
                </a:solidFill>
              </a:rPr>
              <a:t> Weather risk</a:t>
            </a:r>
          </a:p>
          <a:p>
            <a:pPr>
              <a:spcBef>
                <a:spcPts val="200"/>
              </a:spcBef>
              <a:buClrTx/>
              <a:buFont typeface="Arial" pitchFamily="34" charset="0"/>
              <a:buChar char="•"/>
            </a:pPr>
            <a:r>
              <a:rPr lang="en-CA" sz="1800" b="0" dirty="0" smtClean="0">
                <a:solidFill>
                  <a:prstClr val="white"/>
                </a:solidFill>
              </a:rPr>
              <a:t> Drilling  economics (supply)</a:t>
            </a:r>
          </a:p>
          <a:p>
            <a:pPr>
              <a:spcBef>
                <a:spcPts val="200"/>
              </a:spcBef>
              <a:buClrTx/>
              <a:buFont typeface="Arial" pitchFamily="34" charset="0"/>
              <a:buChar char="•"/>
            </a:pPr>
            <a:r>
              <a:rPr lang="en-US" sz="1800" b="0" dirty="0" smtClean="0">
                <a:solidFill>
                  <a:prstClr val="white"/>
                </a:solidFill>
              </a:rPr>
              <a:t> Generation economics (demand)</a:t>
            </a:r>
          </a:p>
        </p:txBody>
      </p:sp>
      <p:sp>
        <p:nvSpPr>
          <p:cNvPr id="5" name="TextBox 4"/>
          <p:cNvSpPr txBox="1"/>
          <p:nvPr/>
        </p:nvSpPr>
        <p:spPr>
          <a:xfrm>
            <a:off x="4800600" y="1827913"/>
            <a:ext cx="3632200" cy="149948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oAutofit/>
          </a:bodyPr>
          <a:lstStyle/>
          <a:p>
            <a:pPr>
              <a:spcBef>
                <a:spcPct val="0"/>
              </a:spcBef>
              <a:buClrTx/>
              <a:buFont typeface="Arial" pitchFamily="34" charset="0"/>
              <a:buChar char="•"/>
            </a:pPr>
            <a:r>
              <a:rPr lang="en-CA" sz="1800" b="0" dirty="0" smtClean="0">
                <a:solidFill>
                  <a:prstClr val="white"/>
                </a:solidFill>
              </a:rPr>
              <a:t> Coal plant </a:t>
            </a:r>
            <a:r>
              <a:rPr lang="en-CA" dirty="0">
                <a:solidFill>
                  <a:prstClr val="white"/>
                </a:solidFill>
              </a:rPr>
              <a:t>r</a:t>
            </a:r>
            <a:r>
              <a:rPr lang="en-CA" sz="1800" b="0" dirty="0" smtClean="0">
                <a:solidFill>
                  <a:prstClr val="white"/>
                </a:solidFill>
              </a:rPr>
              <a:t>etirements due to EPA regulations </a:t>
            </a:r>
          </a:p>
          <a:p>
            <a:pPr>
              <a:spcBef>
                <a:spcPct val="0"/>
              </a:spcBef>
              <a:buClrTx/>
              <a:buFont typeface="Arial" pitchFamily="34" charset="0"/>
              <a:buChar char="•"/>
            </a:pPr>
            <a:r>
              <a:rPr lang="en-CA" sz="1800" b="0" dirty="0" smtClean="0">
                <a:solidFill>
                  <a:prstClr val="white"/>
                </a:solidFill>
              </a:rPr>
              <a:t> LNG exports</a:t>
            </a:r>
          </a:p>
          <a:p>
            <a:pPr>
              <a:spcBef>
                <a:spcPct val="0"/>
              </a:spcBef>
              <a:buClrTx/>
              <a:buFont typeface="Arial" pitchFamily="34" charset="0"/>
              <a:buChar char="•"/>
            </a:pPr>
            <a:r>
              <a:rPr lang="en-CA" sz="1800" b="0" dirty="0" smtClean="0">
                <a:solidFill>
                  <a:prstClr val="white"/>
                </a:solidFill>
              </a:rPr>
              <a:t> Growing industrial demand</a:t>
            </a:r>
          </a:p>
          <a:p>
            <a:pPr>
              <a:spcBef>
                <a:spcPct val="0"/>
              </a:spcBef>
              <a:buClrTx/>
              <a:buFont typeface="Arial" pitchFamily="34" charset="0"/>
              <a:buChar char="•"/>
            </a:pPr>
            <a:r>
              <a:rPr lang="en-CA" dirty="0">
                <a:solidFill>
                  <a:prstClr val="white"/>
                </a:solidFill>
              </a:rPr>
              <a:t> </a:t>
            </a:r>
            <a:r>
              <a:rPr lang="en-CA" dirty="0" smtClean="0">
                <a:solidFill>
                  <a:prstClr val="white"/>
                </a:solidFill>
              </a:rPr>
              <a:t>Exports to Mexico</a:t>
            </a:r>
            <a:endParaRPr lang="en-CA" sz="1800" b="0" dirty="0" smtClean="0">
              <a:solidFill>
                <a:prstClr val="white"/>
              </a:solidFill>
            </a:endParaRPr>
          </a:p>
        </p:txBody>
      </p:sp>
      <p:sp>
        <p:nvSpPr>
          <p:cNvPr id="7" name="TextBox 6"/>
          <p:cNvSpPr txBox="1"/>
          <p:nvPr/>
        </p:nvSpPr>
        <p:spPr>
          <a:xfrm>
            <a:off x="914400" y="3530600"/>
            <a:ext cx="3492500" cy="14732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oAutofit/>
          </a:bodyPr>
          <a:lstStyle/>
          <a:p>
            <a:pPr>
              <a:spcBef>
                <a:spcPct val="0"/>
              </a:spcBef>
              <a:buClrTx/>
              <a:buFont typeface="Arial" pitchFamily="34" charset="0"/>
              <a:buChar char="•"/>
            </a:pPr>
            <a:r>
              <a:rPr lang="en-CA" sz="1800" b="0" dirty="0" smtClean="0">
                <a:solidFill>
                  <a:prstClr val="white"/>
                </a:solidFill>
              </a:rPr>
              <a:t> </a:t>
            </a:r>
            <a:r>
              <a:rPr lang="en-CA" b="1" dirty="0" smtClean="0">
                <a:solidFill>
                  <a:prstClr val="white"/>
                </a:solidFill>
              </a:rPr>
              <a:t>Abundant shale</a:t>
            </a:r>
            <a:endParaRPr lang="en-CA" sz="1800" b="1" dirty="0" smtClean="0">
              <a:solidFill>
                <a:prstClr val="white"/>
              </a:solidFill>
            </a:endParaRPr>
          </a:p>
          <a:p>
            <a:pPr>
              <a:spcBef>
                <a:spcPct val="0"/>
              </a:spcBef>
              <a:buClrTx/>
              <a:buFont typeface="Arial" pitchFamily="34" charset="0"/>
              <a:buChar char="•"/>
            </a:pPr>
            <a:r>
              <a:rPr lang="en-CA" sz="1800" b="0" dirty="0" smtClean="0">
                <a:solidFill>
                  <a:prstClr val="white"/>
                </a:solidFill>
              </a:rPr>
              <a:t> </a:t>
            </a:r>
            <a:r>
              <a:rPr lang="en-CA" dirty="0" smtClean="0">
                <a:solidFill>
                  <a:prstClr val="white"/>
                </a:solidFill>
              </a:rPr>
              <a:t>Record injection season </a:t>
            </a:r>
            <a:r>
              <a:rPr lang="en-CA" sz="1800" b="0" dirty="0" smtClean="0">
                <a:solidFill>
                  <a:prstClr val="white"/>
                </a:solidFill>
              </a:rPr>
              <a:t> </a:t>
            </a:r>
          </a:p>
          <a:p>
            <a:pPr>
              <a:spcBef>
                <a:spcPct val="0"/>
              </a:spcBef>
              <a:buClrTx/>
              <a:buFont typeface="Arial" pitchFamily="34" charset="0"/>
              <a:buChar char="•"/>
            </a:pPr>
            <a:r>
              <a:rPr lang="en-CA" sz="1800" b="0" dirty="0" smtClean="0">
                <a:solidFill>
                  <a:prstClr val="white"/>
                </a:solidFill>
              </a:rPr>
              <a:t> Reduced hurricane risk</a:t>
            </a:r>
          </a:p>
          <a:p>
            <a:pPr>
              <a:spcBef>
                <a:spcPct val="0"/>
              </a:spcBef>
              <a:buClrTx/>
              <a:buFont typeface="Arial" pitchFamily="34" charset="0"/>
              <a:buChar char="•"/>
            </a:pPr>
            <a:r>
              <a:rPr lang="en-CA" dirty="0">
                <a:solidFill>
                  <a:prstClr val="white"/>
                </a:solidFill>
              </a:rPr>
              <a:t> </a:t>
            </a:r>
            <a:r>
              <a:rPr lang="en-CA" dirty="0" smtClean="0">
                <a:solidFill>
                  <a:prstClr val="white"/>
                </a:solidFill>
              </a:rPr>
              <a:t>Production near all-time high</a:t>
            </a:r>
          </a:p>
          <a:p>
            <a:pPr>
              <a:spcBef>
                <a:spcPct val="0"/>
              </a:spcBef>
              <a:buClrTx/>
              <a:buFont typeface="Arial" pitchFamily="34" charset="0"/>
              <a:buChar char="•"/>
            </a:pPr>
            <a:r>
              <a:rPr lang="en-CA" sz="1800" b="0" dirty="0">
                <a:solidFill>
                  <a:prstClr val="white"/>
                </a:solidFill>
              </a:rPr>
              <a:t> </a:t>
            </a:r>
            <a:r>
              <a:rPr lang="en-CA" sz="1800" b="0" dirty="0" smtClean="0">
                <a:solidFill>
                  <a:prstClr val="white"/>
                </a:solidFill>
              </a:rPr>
              <a:t>Increased Canadian imports</a:t>
            </a:r>
          </a:p>
        </p:txBody>
      </p:sp>
      <p:sp>
        <p:nvSpPr>
          <p:cNvPr id="8" name="TextBox 7"/>
          <p:cNvSpPr txBox="1"/>
          <p:nvPr/>
        </p:nvSpPr>
        <p:spPr>
          <a:xfrm>
            <a:off x="4813300" y="3543954"/>
            <a:ext cx="3606800" cy="148524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oAutofit/>
          </a:bodyPr>
          <a:lstStyle/>
          <a:p>
            <a:pPr>
              <a:spcBef>
                <a:spcPct val="0"/>
              </a:spcBef>
              <a:buClrTx/>
              <a:buFont typeface="Arial" pitchFamily="34" charset="0"/>
              <a:buChar char="•"/>
            </a:pPr>
            <a:r>
              <a:rPr lang="en-CA" sz="1800" b="0" dirty="0" smtClean="0">
                <a:solidFill>
                  <a:prstClr val="white"/>
                </a:solidFill>
              </a:rPr>
              <a:t> </a:t>
            </a:r>
            <a:r>
              <a:rPr lang="en-CA" b="1" dirty="0" smtClean="0">
                <a:solidFill>
                  <a:prstClr val="white"/>
                </a:solidFill>
              </a:rPr>
              <a:t>Abundant shale</a:t>
            </a:r>
            <a:endParaRPr lang="en-CA" sz="1800" b="1" dirty="0" smtClean="0">
              <a:solidFill>
                <a:prstClr val="white"/>
              </a:solidFill>
            </a:endParaRPr>
          </a:p>
          <a:p>
            <a:pPr>
              <a:spcBef>
                <a:spcPct val="0"/>
              </a:spcBef>
              <a:buClrTx/>
              <a:buFont typeface="Arial" pitchFamily="34" charset="0"/>
              <a:buChar char="•"/>
            </a:pPr>
            <a:r>
              <a:rPr lang="en-CA" sz="1800" b="0" dirty="0" smtClean="0">
                <a:solidFill>
                  <a:prstClr val="white"/>
                </a:solidFill>
              </a:rPr>
              <a:t> </a:t>
            </a:r>
            <a:r>
              <a:rPr lang="en-CA" dirty="0" smtClean="0">
                <a:solidFill>
                  <a:prstClr val="white"/>
                </a:solidFill>
              </a:rPr>
              <a:t>NG drilling efficiencies</a:t>
            </a:r>
            <a:r>
              <a:rPr lang="en-CA" sz="1800" b="0" dirty="0" smtClean="0">
                <a:solidFill>
                  <a:prstClr val="white"/>
                </a:solidFill>
              </a:rPr>
              <a:t> </a:t>
            </a:r>
          </a:p>
          <a:p>
            <a:pPr>
              <a:spcBef>
                <a:spcPct val="0"/>
              </a:spcBef>
              <a:buClrTx/>
              <a:buFont typeface="Arial" pitchFamily="34" charset="0"/>
              <a:buChar char="•"/>
            </a:pPr>
            <a:r>
              <a:rPr lang="en-CA" sz="1800" b="0" dirty="0" smtClean="0">
                <a:solidFill>
                  <a:prstClr val="white"/>
                </a:solidFill>
              </a:rPr>
              <a:t> End-user efficiency</a:t>
            </a:r>
          </a:p>
          <a:p>
            <a:pPr>
              <a:spcBef>
                <a:spcPct val="0"/>
              </a:spcBef>
              <a:buClrTx/>
              <a:buFont typeface="Arial" pitchFamily="34" charset="0"/>
              <a:buChar char="•"/>
            </a:pPr>
            <a:r>
              <a:rPr lang="en-CA" dirty="0">
                <a:solidFill>
                  <a:prstClr val="white"/>
                </a:solidFill>
              </a:rPr>
              <a:t> </a:t>
            </a:r>
            <a:r>
              <a:rPr lang="en-CA" dirty="0" smtClean="0">
                <a:solidFill>
                  <a:prstClr val="white"/>
                </a:solidFill>
              </a:rPr>
              <a:t>Improved pipeline infrastructure</a:t>
            </a:r>
            <a:endParaRPr lang="en-CA" sz="1800" b="0" dirty="0" smtClean="0">
              <a:solidFill>
                <a:prstClr val="white"/>
              </a:solidFill>
            </a:endParaRPr>
          </a:p>
          <a:p>
            <a:pPr>
              <a:spcBef>
                <a:spcPct val="0"/>
              </a:spcBef>
              <a:buClrTx/>
              <a:buFont typeface="Arial" pitchFamily="34" charset="0"/>
              <a:buChar char="•"/>
            </a:pPr>
            <a:endParaRPr lang="en-US" sz="2400" b="0" dirty="0">
              <a:solidFill>
                <a:prstClr val="white"/>
              </a:solidFill>
            </a:endParaRPr>
          </a:p>
        </p:txBody>
      </p:sp>
      <p:sp>
        <p:nvSpPr>
          <p:cNvPr id="9" name="Text Placeholder 2"/>
          <p:cNvSpPr txBox="1">
            <a:spLocks/>
          </p:cNvSpPr>
          <p:nvPr/>
        </p:nvSpPr>
        <p:spPr>
          <a:xfrm>
            <a:off x="585735" y="5074719"/>
            <a:ext cx="7924800" cy="1494471"/>
          </a:xfrm>
          <a:prstGeom prst="rect">
            <a:avLst/>
          </a:prstGeom>
        </p:spPr>
        <p:txBody>
          <a:bodyPr vert="horz" wrap="square" lIns="91440" tIns="45720" rIns="91440" bIns="45720" numCol="1" anchor="ctr" anchorCtr="0" compatLnSpc="1">
            <a:prstTxWarp prst="textNoShape">
              <a:avLst/>
            </a:prstTxWarp>
          </a:bodyPr>
          <a:lstStyle>
            <a:defPPr>
              <a:defRPr lang="en-CA"/>
            </a:defPPr>
            <a:lvl1pPr algn="ctr" rtl="0" fontAlgn="base">
              <a:spcBef>
                <a:spcPct val="0"/>
              </a:spcBef>
              <a:spcAft>
                <a:spcPct val="0"/>
              </a:spcAft>
              <a:defRPr sz="1200" kern="1200">
                <a:solidFill>
                  <a:srgbClr val="898989"/>
                </a:solidFill>
                <a:latin typeface="Arial" charset="0"/>
                <a:ea typeface="ＭＳ Ｐゴシック" charset="-128"/>
                <a:cs typeface="+mn-cs"/>
              </a:defRPr>
            </a:lvl1pPr>
            <a:lvl2pPr marL="457200" algn="ctr" rtl="0" fontAlgn="base">
              <a:spcBef>
                <a:spcPct val="0"/>
              </a:spcBef>
              <a:spcAft>
                <a:spcPct val="0"/>
              </a:spcAft>
              <a:defRPr kern="1200">
                <a:solidFill>
                  <a:schemeClr val="tx1"/>
                </a:solidFill>
                <a:latin typeface="Arial" charset="0"/>
                <a:ea typeface="ＭＳ Ｐゴシック" charset="-128"/>
                <a:cs typeface="+mn-cs"/>
              </a:defRPr>
            </a:lvl2pPr>
            <a:lvl3pPr marL="914400" algn="ctr" rtl="0" fontAlgn="base">
              <a:spcBef>
                <a:spcPct val="0"/>
              </a:spcBef>
              <a:spcAft>
                <a:spcPct val="0"/>
              </a:spcAft>
              <a:defRPr kern="1200">
                <a:solidFill>
                  <a:schemeClr val="tx1"/>
                </a:solidFill>
                <a:latin typeface="Arial" charset="0"/>
                <a:ea typeface="ＭＳ Ｐゴシック" charset="-128"/>
                <a:cs typeface="+mn-cs"/>
              </a:defRPr>
            </a:lvl3pPr>
            <a:lvl4pPr marL="1371600" algn="ctr" rtl="0" fontAlgn="base">
              <a:spcBef>
                <a:spcPct val="0"/>
              </a:spcBef>
              <a:spcAft>
                <a:spcPct val="0"/>
              </a:spcAft>
              <a:defRPr kern="1200">
                <a:solidFill>
                  <a:schemeClr val="tx1"/>
                </a:solidFill>
                <a:latin typeface="Arial" charset="0"/>
                <a:ea typeface="ＭＳ Ｐゴシック" charset="-128"/>
                <a:cs typeface="+mn-cs"/>
              </a:defRPr>
            </a:lvl4pPr>
            <a:lvl5pPr marL="1828800" algn="ctr"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marL="342900" indent="-342900" algn="l">
              <a:buClrTx/>
              <a:buFont typeface="Arial" pitchFamily="34" charset="0"/>
              <a:buChar char="•"/>
            </a:pPr>
            <a:r>
              <a:rPr lang="en-US" sz="1800" b="1" dirty="0" smtClean="0">
                <a:solidFill>
                  <a:srgbClr val="0070C0"/>
                </a:solidFill>
              </a:rPr>
              <a:t>Wildcards</a:t>
            </a:r>
            <a:r>
              <a:rPr lang="en-US" sz="1800" b="0" dirty="0" smtClean="0">
                <a:solidFill>
                  <a:srgbClr val="0070C0"/>
                </a:solidFill>
              </a:rPr>
              <a:t> </a:t>
            </a:r>
            <a:r>
              <a:rPr lang="en-US" sz="1800" b="0" dirty="0" smtClean="0">
                <a:solidFill>
                  <a:prstClr val="black"/>
                </a:solidFill>
              </a:rPr>
              <a:t>include </a:t>
            </a:r>
            <a:r>
              <a:rPr lang="en-US" sz="1800" dirty="0" smtClean="0">
                <a:solidFill>
                  <a:prstClr val="black"/>
                </a:solidFill>
              </a:rPr>
              <a:t>weather</a:t>
            </a:r>
            <a:r>
              <a:rPr lang="en-US" sz="1800" b="0" dirty="0" smtClean="0">
                <a:solidFill>
                  <a:prstClr val="black"/>
                </a:solidFill>
              </a:rPr>
              <a:t>, financial markets &amp; speculators, U.S. and global economies, and geopolitical events</a:t>
            </a:r>
          </a:p>
          <a:p>
            <a:pPr marL="342900" indent="-342900" algn="l">
              <a:buClrTx/>
              <a:buFont typeface="Arial" pitchFamily="34" charset="0"/>
              <a:buChar char="•"/>
            </a:pPr>
            <a:endParaRPr lang="en-US" sz="800" b="0" dirty="0" smtClean="0">
              <a:solidFill>
                <a:prstClr val="black"/>
              </a:solidFill>
            </a:endParaRPr>
          </a:p>
          <a:p>
            <a:pPr marL="342900" indent="-342900" algn="l">
              <a:buClrTx/>
              <a:buFont typeface="Arial" pitchFamily="34" charset="0"/>
              <a:buChar char="•"/>
            </a:pPr>
            <a:r>
              <a:rPr lang="en-US" sz="1800" b="0" dirty="0" smtClean="0">
                <a:solidFill>
                  <a:prstClr val="black"/>
                </a:solidFill>
              </a:rPr>
              <a:t>Repeat of 2008 highs or 2012 lows are unlikely</a:t>
            </a:r>
          </a:p>
          <a:p>
            <a:pPr marL="342900" indent="-342900" algn="l">
              <a:buClrTx/>
              <a:buFont typeface="Arial" pitchFamily="34" charset="0"/>
              <a:buChar char="•"/>
            </a:pPr>
            <a:endParaRPr lang="en-US" sz="800" b="0" dirty="0" smtClean="0">
              <a:solidFill>
                <a:prstClr val="black"/>
              </a:solidFill>
            </a:endParaRPr>
          </a:p>
          <a:p>
            <a:pPr marL="342900" indent="-342900" algn="l">
              <a:buClrTx/>
              <a:buFont typeface="Arial" pitchFamily="34" charset="0"/>
              <a:buChar char="•"/>
            </a:pPr>
            <a:r>
              <a:rPr lang="en-US" sz="1800" b="0" dirty="0" smtClean="0">
                <a:solidFill>
                  <a:prstClr val="black"/>
                </a:solidFill>
              </a:rPr>
              <a:t>Long-term looks bullish compared to near-term</a:t>
            </a:r>
          </a:p>
        </p:txBody>
      </p:sp>
      <p:sp>
        <p:nvSpPr>
          <p:cNvPr id="10" name="TextBox 9"/>
          <p:cNvSpPr txBox="1"/>
          <p:nvPr/>
        </p:nvSpPr>
        <p:spPr>
          <a:xfrm rot="16200000">
            <a:off x="-104357" y="2360341"/>
            <a:ext cx="1472454" cy="461665"/>
          </a:xfrm>
          <a:prstGeom prst="rect">
            <a:avLst/>
          </a:prstGeom>
          <a:noFill/>
        </p:spPr>
        <p:txBody>
          <a:bodyPr wrap="square" rtlCol="0">
            <a:spAutoFit/>
          </a:bodyPr>
          <a:lstStyle/>
          <a:p>
            <a:pPr algn="ctr">
              <a:spcBef>
                <a:spcPct val="0"/>
              </a:spcBef>
              <a:buClrTx/>
              <a:buFontTx/>
              <a:buNone/>
            </a:pPr>
            <a:r>
              <a:rPr lang="en-US" sz="2400" b="1" dirty="0" smtClean="0">
                <a:solidFill>
                  <a:prstClr val="black"/>
                </a:solidFill>
                <a:ea typeface="ＭＳ Ｐゴシック" charset="-128"/>
              </a:rPr>
              <a:t>Bullish</a:t>
            </a:r>
            <a:endParaRPr lang="en-US" sz="2400" b="1" dirty="0">
              <a:solidFill>
                <a:prstClr val="black"/>
              </a:solidFill>
              <a:ea typeface="ＭＳ Ｐゴシック" charset="-128"/>
            </a:endParaRPr>
          </a:p>
        </p:txBody>
      </p:sp>
      <p:sp>
        <p:nvSpPr>
          <p:cNvPr id="11" name="TextBox 10"/>
          <p:cNvSpPr txBox="1"/>
          <p:nvPr/>
        </p:nvSpPr>
        <p:spPr>
          <a:xfrm>
            <a:off x="4800600" y="1443837"/>
            <a:ext cx="3619500" cy="461665"/>
          </a:xfrm>
          <a:prstGeom prst="rect">
            <a:avLst/>
          </a:prstGeom>
          <a:noFill/>
        </p:spPr>
        <p:txBody>
          <a:bodyPr wrap="square" rtlCol="0">
            <a:spAutoFit/>
          </a:bodyPr>
          <a:lstStyle/>
          <a:p>
            <a:pPr algn="ctr">
              <a:spcBef>
                <a:spcPct val="0"/>
              </a:spcBef>
              <a:buClrTx/>
              <a:buFontTx/>
              <a:buNone/>
            </a:pPr>
            <a:r>
              <a:rPr lang="en-CA" sz="2400" b="1" dirty="0" smtClean="0">
                <a:solidFill>
                  <a:prstClr val="black"/>
                </a:solidFill>
                <a:ea typeface="ＭＳ Ｐゴシック" charset="-128"/>
              </a:rPr>
              <a:t>Long-Term</a:t>
            </a:r>
            <a:endParaRPr lang="en-US" sz="2400" b="1" dirty="0">
              <a:solidFill>
                <a:prstClr val="black"/>
              </a:solidFill>
              <a:ea typeface="ＭＳ Ｐゴシック" charset="-128"/>
            </a:endParaRPr>
          </a:p>
        </p:txBody>
      </p:sp>
      <p:sp>
        <p:nvSpPr>
          <p:cNvPr id="13" name="TextBox 12"/>
          <p:cNvSpPr txBox="1"/>
          <p:nvPr/>
        </p:nvSpPr>
        <p:spPr>
          <a:xfrm rot="16200000">
            <a:off x="-111080" y="4030019"/>
            <a:ext cx="1485902" cy="461665"/>
          </a:xfrm>
          <a:prstGeom prst="rect">
            <a:avLst/>
          </a:prstGeom>
          <a:noFill/>
        </p:spPr>
        <p:txBody>
          <a:bodyPr wrap="square" rtlCol="0">
            <a:spAutoFit/>
          </a:bodyPr>
          <a:lstStyle/>
          <a:p>
            <a:pPr algn="ctr">
              <a:spcBef>
                <a:spcPct val="0"/>
              </a:spcBef>
              <a:buClrTx/>
              <a:buFontTx/>
              <a:buNone/>
            </a:pPr>
            <a:r>
              <a:rPr lang="en-US" sz="2400" b="1" dirty="0" smtClean="0">
                <a:solidFill>
                  <a:prstClr val="black"/>
                </a:solidFill>
                <a:ea typeface="ＭＳ Ｐゴシック" charset="-128"/>
              </a:rPr>
              <a:t>Bearish</a:t>
            </a:r>
            <a:endParaRPr lang="en-US" sz="2400" b="1" dirty="0">
              <a:solidFill>
                <a:prstClr val="black"/>
              </a:solidFill>
              <a:ea typeface="ＭＳ Ｐゴシック" charset="-128"/>
            </a:endParaRPr>
          </a:p>
        </p:txBody>
      </p:sp>
      <p:sp>
        <p:nvSpPr>
          <p:cNvPr id="14" name="TextBox 13"/>
          <p:cNvSpPr txBox="1"/>
          <p:nvPr/>
        </p:nvSpPr>
        <p:spPr>
          <a:xfrm>
            <a:off x="927100" y="1443837"/>
            <a:ext cx="3505200" cy="461665"/>
          </a:xfrm>
          <a:prstGeom prst="rect">
            <a:avLst/>
          </a:prstGeom>
          <a:noFill/>
        </p:spPr>
        <p:txBody>
          <a:bodyPr wrap="square" rtlCol="0">
            <a:spAutoFit/>
          </a:bodyPr>
          <a:lstStyle/>
          <a:p>
            <a:pPr algn="ctr">
              <a:spcBef>
                <a:spcPct val="0"/>
              </a:spcBef>
              <a:buClrTx/>
              <a:buFontTx/>
              <a:buNone/>
            </a:pPr>
            <a:r>
              <a:rPr lang="en-CA" sz="2400" b="1" dirty="0" smtClean="0">
                <a:solidFill>
                  <a:prstClr val="black"/>
                </a:solidFill>
                <a:ea typeface="ＭＳ Ｐゴシック" charset="-128"/>
              </a:rPr>
              <a:t>Near-Term</a:t>
            </a:r>
            <a:endParaRPr lang="en-US" sz="2400" b="1" dirty="0">
              <a:solidFill>
                <a:prstClr val="black"/>
              </a:solidFill>
              <a:ea typeface="ＭＳ Ｐゴシック" charset="-128"/>
            </a:endParaRPr>
          </a:p>
        </p:txBody>
      </p:sp>
      <p:sp>
        <p:nvSpPr>
          <p:cNvPr id="12" name="TextBox 11"/>
          <p:cNvSpPr txBox="1"/>
          <p:nvPr/>
        </p:nvSpPr>
        <p:spPr>
          <a:xfrm>
            <a:off x="1358901" y="947700"/>
            <a:ext cx="6972299" cy="461665"/>
          </a:xfrm>
          <a:prstGeom prst="rect">
            <a:avLst/>
          </a:prstGeom>
          <a:noFill/>
        </p:spPr>
        <p:txBody>
          <a:bodyPr wrap="square" rtlCol="0">
            <a:spAutoFit/>
          </a:bodyPr>
          <a:lstStyle/>
          <a:p>
            <a:pPr algn="ctr">
              <a:spcBef>
                <a:spcPct val="0"/>
              </a:spcBef>
              <a:buClrTx/>
              <a:buFontTx/>
              <a:buNone/>
            </a:pPr>
            <a:r>
              <a:rPr lang="en-US" sz="2400" i="1" dirty="0" smtClean="0">
                <a:ea typeface="ＭＳ Ｐゴシック" charset="-128"/>
              </a:rPr>
              <a:t>Balanced Bulls &amp; Bears Limit </a:t>
            </a:r>
            <a:r>
              <a:rPr lang="en-US" sz="2400" i="1" dirty="0">
                <a:ea typeface="ＭＳ Ｐゴシック" charset="-128"/>
              </a:rPr>
              <a:t>M</a:t>
            </a:r>
            <a:r>
              <a:rPr lang="en-US" sz="2400" i="1" dirty="0" smtClean="0">
                <a:ea typeface="ＭＳ Ｐゴシック" charset="-128"/>
              </a:rPr>
              <a:t>arket </a:t>
            </a:r>
            <a:r>
              <a:rPr lang="en-US" sz="2400" i="1" dirty="0">
                <a:ea typeface="ＭＳ Ｐゴシック" charset="-128"/>
              </a:rPr>
              <a:t>R</a:t>
            </a:r>
            <a:r>
              <a:rPr lang="en-US" sz="2400" i="1" dirty="0" smtClean="0">
                <a:ea typeface="ＭＳ Ｐゴシック" charset="-128"/>
              </a:rPr>
              <a:t>ange</a:t>
            </a:r>
            <a:endParaRPr lang="en-US" sz="2400" i="1" dirty="0">
              <a:ea typeface="ＭＳ Ｐゴシック" charset="-128"/>
            </a:endParaRPr>
          </a:p>
        </p:txBody>
      </p:sp>
    </p:spTree>
    <p:extLst>
      <p:ext uri="{BB962C8B-B14F-4D97-AF65-F5344CB8AC3E}">
        <p14:creationId xmlns:p14="http://schemas.microsoft.com/office/powerpoint/2010/main" val="1244482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3" y="699803"/>
            <a:ext cx="8139297" cy="443198"/>
          </a:xfrm>
        </p:spPr>
        <p:txBody>
          <a:bodyPr/>
          <a:lstStyle/>
          <a:p>
            <a:r>
              <a:rPr lang="en-US" dirty="0" smtClean="0"/>
              <a:t>Extended Weather Outlook</a:t>
            </a:r>
            <a:endParaRPr lang="en-US" dirty="0"/>
          </a:p>
        </p:txBody>
      </p:sp>
      <p:cxnSp>
        <p:nvCxnSpPr>
          <p:cNvPr id="7" name="Straight Connector 6"/>
          <p:cNvCxnSpPr/>
          <p:nvPr/>
        </p:nvCxnSpPr>
        <p:spPr>
          <a:xfrm flipH="1">
            <a:off x="8506150" y="3913556"/>
            <a:ext cx="11997"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8506147" y="5229736"/>
            <a:ext cx="11999"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1444" y="5013403"/>
            <a:ext cx="8159655" cy="1446550"/>
          </a:xfrm>
          <a:prstGeom prst="rect">
            <a:avLst/>
          </a:prstGeom>
          <a:noFill/>
        </p:spPr>
        <p:txBody>
          <a:bodyPr wrap="square" rtlCol="0">
            <a:spAutoFit/>
          </a:bodyPr>
          <a:lstStyle/>
          <a:p>
            <a:r>
              <a:rPr lang="en-US" sz="2000" i="1" dirty="0" smtClean="0"/>
              <a:t>October:   warmer than normal West, northern Rockies, Southeast, and Mid-Atlantic – </a:t>
            </a:r>
            <a:r>
              <a:rPr lang="en-US" sz="2000" i="1" dirty="0" smtClean="0">
                <a:solidFill>
                  <a:srgbClr val="FF0000"/>
                </a:solidFill>
              </a:rPr>
              <a:t>Ohio to be </a:t>
            </a:r>
            <a:r>
              <a:rPr lang="en-US" sz="2000" i="1" dirty="0">
                <a:solidFill>
                  <a:srgbClr val="FF0000"/>
                </a:solidFill>
              </a:rPr>
              <a:t>a</a:t>
            </a:r>
            <a:r>
              <a:rPr lang="en-US" sz="2000" i="1" dirty="0" smtClean="0">
                <a:solidFill>
                  <a:srgbClr val="FF0000"/>
                </a:solidFill>
              </a:rPr>
              <a:t>t normal temperatures</a:t>
            </a:r>
          </a:p>
          <a:p>
            <a:endParaRPr lang="en-US" sz="800" i="1" dirty="0"/>
          </a:p>
          <a:p>
            <a:r>
              <a:rPr lang="en-US" sz="2000" i="1" dirty="0" smtClean="0"/>
              <a:t>November:  warm West and northern New England, cool Texas – </a:t>
            </a:r>
            <a:endParaRPr lang="en-US" sz="2000" i="1" dirty="0">
              <a:solidFill>
                <a:srgbClr val="FF0000"/>
              </a:solidFill>
            </a:endParaRPr>
          </a:p>
          <a:p>
            <a:r>
              <a:rPr lang="en-US" sz="2000" i="1" dirty="0">
                <a:solidFill>
                  <a:srgbClr val="FF0000"/>
                </a:solidFill>
              </a:rPr>
              <a:t>NE Ohio slightly warmer than </a:t>
            </a:r>
            <a:r>
              <a:rPr lang="en-US" sz="2000" i="1" dirty="0" smtClean="0">
                <a:solidFill>
                  <a:srgbClr val="FF0000"/>
                </a:solidFill>
              </a:rPr>
              <a:t>normal</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345" y="513496"/>
            <a:ext cx="2006219" cy="78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193" y="1569280"/>
            <a:ext cx="8460261" cy="335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472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44" y="636112"/>
            <a:ext cx="7924800" cy="443198"/>
          </a:xfrm>
        </p:spPr>
        <p:txBody>
          <a:bodyPr/>
          <a:lstStyle/>
          <a:p>
            <a:r>
              <a:rPr lang="en-US" dirty="0" smtClean="0"/>
              <a:t>Preliminary Winter Outlook</a:t>
            </a:r>
            <a:endParaRPr lang="en-US" dirty="0"/>
          </a:p>
        </p:txBody>
      </p:sp>
      <p:sp>
        <p:nvSpPr>
          <p:cNvPr id="4" name="TextBox 3"/>
          <p:cNvSpPr txBox="1"/>
          <p:nvPr/>
        </p:nvSpPr>
        <p:spPr>
          <a:xfrm>
            <a:off x="393700" y="1333500"/>
            <a:ext cx="8293100" cy="4955203"/>
          </a:xfrm>
          <a:prstGeom prst="rect">
            <a:avLst/>
          </a:prstGeom>
          <a:noFill/>
        </p:spPr>
        <p:txBody>
          <a:bodyPr wrap="square" rtlCol="0">
            <a:spAutoFit/>
          </a:bodyPr>
          <a:lstStyle/>
          <a:p>
            <a:pPr marL="342900" indent="-342900">
              <a:buSzPct val="150000"/>
              <a:buFont typeface="Arial" panose="020B0604020202020204" pitchFamily="34" charset="0"/>
              <a:buChar char="•"/>
            </a:pPr>
            <a:r>
              <a:rPr lang="en-US" sz="2400" dirty="0" smtClean="0"/>
              <a:t>Strong El Nino expected through winter</a:t>
            </a:r>
            <a:endParaRPr lang="en-US" sz="800" dirty="0" smtClean="0"/>
          </a:p>
          <a:p>
            <a:pPr marL="685800" lvl="1" indent="-228600">
              <a:buSzPct val="75000"/>
              <a:buFont typeface="Courier New" panose="02070309020205020404" pitchFamily="49" charset="0"/>
              <a:buChar char="o"/>
            </a:pPr>
            <a:r>
              <a:rPr lang="en-US" sz="2000" i="1" dirty="0" smtClean="0"/>
              <a:t>1997-98 </a:t>
            </a:r>
            <a:r>
              <a:rPr lang="en-US" sz="2000" i="1" dirty="0"/>
              <a:t>El Nino was strongest on record so </a:t>
            </a:r>
            <a:r>
              <a:rPr lang="en-US" sz="2000" i="1" dirty="0" smtClean="0"/>
              <a:t>far</a:t>
            </a:r>
            <a:endParaRPr lang="en-US" sz="800" i="1" dirty="0" smtClean="0"/>
          </a:p>
          <a:p>
            <a:pPr marL="685800" lvl="1" indent="-228600">
              <a:buSzPct val="75000"/>
              <a:buFont typeface="Courier New" panose="02070309020205020404" pitchFamily="49" charset="0"/>
              <a:buChar char="o"/>
            </a:pPr>
            <a:r>
              <a:rPr lang="en-US" sz="2000" i="1" dirty="0" smtClean="0"/>
              <a:t>U.S. </a:t>
            </a:r>
            <a:r>
              <a:rPr lang="en-US" sz="2000" i="1" dirty="0"/>
              <a:t>f</a:t>
            </a:r>
            <a:r>
              <a:rPr lang="en-US" sz="2000" i="1" dirty="0" smtClean="0"/>
              <a:t>orecasters predict strongest since El Nino since record-keeping began in 1950</a:t>
            </a:r>
            <a:endParaRPr lang="en-US" sz="800" i="1" dirty="0" smtClean="0"/>
          </a:p>
          <a:p>
            <a:pPr marL="685800" lvl="1" indent="-228600">
              <a:buSzPct val="75000"/>
              <a:buFont typeface="Courier New" panose="02070309020205020404" pitchFamily="49" charset="0"/>
              <a:buChar char="o"/>
            </a:pPr>
            <a:r>
              <a:rPr lang="en-US" sz="2000" i="1" dirty="0" smtClean="0"/>
              <a:t>Further warming in central Pacific Ocean in coming months</a:t>
            </a:r>
          </a:p>
          <a:p>
            <a:endParaRPr lang="en-US" sz="1200" dirty="0"/>
          </a:p>
          <a:p>
            <a:pPr marL="342900" indent="-342900">
              <a:buSzPct val="150000"/>
              <a:buFont typeface="Arial" panose="020B0604020202020204" pitchFamily="34" charset="0"/>
              <a:buChar char="•"/>
            </a:pPr>
            <a:r>
              <a:rPr lang="en-US" sz="2400" dirty="0" smtClean="0"/>
              <a:t>For Ohio, expect warmer-than-normal temperatures</a:t>
            </a:r>
            <a:endParaRPr lang="en-US" sz="800" dirty="0" smtClean="0"/>
          </a:p>
          <a:p>
            <a:pPr marL="685800" lvl="1" indent="-228600">
              <a:buSzPct val="75000"/>
              <a:buFont typeface="Courier New" panose="02070309020205020404" pitchFamily="49" charset="0"/>
              <a:buChar char="o"/>
            </a:pPr>
            <a:r>
              <a:rPr lang="en-US" sz="2000" i="1" dirty="0" smtClean="0"/>
              <a:t>Slow start to winter</a:t>
            </a:r>
            <a:endParaRPr lang="en-US" sz="800" i="1" dirty="0" smtClean="0"/>
          </a:p>
          <a:p>
            <a:pPr marL="685800" lvl="1" indent="-228600">
              <a:buSzPct val="75000"/>
              <a:buFont typeface="Courier New" panose="02070309020205020404" pitchFamily="49" charset="0"/>
              <a:buChar char="o"/>
            </a:pPr>
            <a:r>
              <a:rPr lang="en-US" sz="2000" i="1" dirty="0" smtClean="0"/>
              <a:t>Snow and ice should be less than normal</a:t>
            </a:r>
            <a:endParaRPr lang="en-US" sz="800" i="1" dirty="0"/>
          </a:p>
          <a:p>
            <a:pPr marL="685800" lvl="1" indent="-228600">
              <a:buSzPct val="75000"/>
              <a:buFont typeface="Courier New" panose="02070309020205020404" pitchFamily="49" charset="0"/>
              <a:buChar char="o"/>
            </a:pPr>
            <a:r>
              <a:rPr lang="en-US" sz="2000" i="1" dirty="0" smtClean="0"/>
              <a:t>Farmers’ Almanac:  snowy and frigid!</a:t>
            </a:r>
          </a:p>
          <a:p>
            <a:pPr marL="800100" lvl="1" indent="-342900">
              <a:buSzPct val="75000"/>
              <a:buFont typeface="Courier New" panose="02070309020205020404" pitchFamily="49" charset="0"/>
              <a:buChar char="o"/>
            </a:pPr>
            <a:endParaRPr lang="en-US" sz="1200" i="1" dirty="0"/>
          </a:p>
          <a:p>
            <a:pPr marL="342900" lvl="1" indent="-342900">
              <a:buSzPct val="150000"/>
              <a:buFont typeface="Arial" panose="020B0604020202020204" pitchFamily="34" charset="0"/>
              <a:buChar char="•"/>
            </a:pPr>
            <a:r>
              <a:rPr lang="en-US" sz="2400" dirty="0"/>
              <a:t>However, too many wildcards right </a:t>
            </a:r>
            <a:r>
              <a:rPr lang="en-US" sz="2400" dirty="0" smtClean="0"/>
              <a:t>now, too early</a:t>
            </a:r>
            <a:endParaRPr lang="en-US" sz="2400" dirty="0"/>
          </a:p>
          <a:p>
            <a:pPr marL="685800" lvl="1" indent="-228600">
              <a:buSzPct val="75000"/>
              <a:buFont typeface="Courier New" panose="02070309020205020404" pitchFamily="49" charset="0"/>
              <a:buChar char="o"/>
            </a:pPr>
            <a:r>
              <a:rPr lang="en-US" sz="2000" i="1" dirty="0" smtClean="0"/>
              <a:t>Snowpack across Eurasia – favors early and late winter cold</a:t>
            </a:r>
          </a:p>
          <a:p>
            <a:pPr marL="685800" lvl="1" indent="-228600">
              <a:buSzPct val="75000"/>
              <a:buFont typeface="Courier New" panose="02070309020205020404" pitchFamily="49" charset="0"/>
              <a:buChar char="o"/>
            </a:pPr>
            <a:r>
              <a:rPr lang="en-US" sz="2000" i="1" dirty="0" smtClean="0"/>
              <a:t>Early fall Arctic Sea </a:t>
            </a:r>
            <a:r>
              <a:rPr lang="en-US" sz="2000" i="1" dirty="0"/>
              <a:t>i</a:t>
            </a:r>
            <a:r>
              <a:rPr lang="en-US" sz="2000" i="1" dirty="0" smtClean="0"/>
              <a:t>ce </a:t>
            </a:r>
            <a:r>
              <a:rPr lang="en-US" sz="2000" i="1" dirty="0"/>
              <a:t>i</a:t>
            </a:r>
            <a:r>
              <a:rPr lang="en-US" sz="2000" i="1" dirty="0" smtClean="0"/>
              <a:t>ncrease – influences cold air mass traffic</a:t>
            </a:r>
          </a:p>
          <a:p>
            <a:pPr marL="685800" lvl="1" indent="-228600">
              <a:buSzPct val="75000"/>
              <a:buFont typeface="Courier New" panose="02070309020205020404" pitchFamily="49" charset="0"/>
              <a:buChar char="o"/>
            </a:pPr>
            <a:r>
              <a:rPr lang="en-US" sz="2000" i="1" dirty="0" smtClean="0"/>
              <a:t>PDO (waters off West Coast) &amp; NAO (North Atlantic Oscillation) changes between now and winter</a:t>
            </a:r>
          </a:p>
        </p:txBody>
      </p:sp>
    </p:spTree>
    <p:extLst>
      <p:ext uri="{BB962C8B-B14F-4D97-AF65-F5344CB8AC3E}">
        <p14:creationId xmlns:p14="http://schemas.microsoft.com/office/powerpoint/2010/main" val="2642623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44" y="636112"/>
            <a:ext cx="7924800" cy="443198"/>
          </a:xfrm>
        </p:spPr>
        <p:txBody>
          <a:bodyPr/>
          <a:lstStyle/>
          <a:p>
            <a:r>
              <a:rPr lang="en-US" dirty="0" smtClean="0"/>
              <a:t>Market Dynamics</a:t>
            </a:r>
            <a:endParaRPr lang="en-US" dirty="0"/>
          </a:p>
        </p:txBody>
      </p:sp>
      <p:sp>
        <p:nvSpPr>
          <p:cNvPr id="3" name="TextBox 2"/>
          <p:cNvSpPr txBox="1"/>
          <p:nvPr/>
        </p:nvSpPr>
        <p:spPr>
          <a:xfrm>
            <a:off x="698499" y="1429984"/>
            <a:ext cx="8118901" cy="4893647"/>
          </a:xfrm>
          <a:prstGeom prst="rect">
            <a:avLst/>
          </a:prstGeom>
          <a:noFill/>
        </p:spPr>
        <p:txBody>
          <a:bodyPr wrap="square" rtlCol="0">
            <a:spAutoFit/>
          </a:bodyPr>
          <a:lstStyle/>
          <a:p>
            <a:pPr marL="231775" indent="-231775">
              <a:spcBef>
                <a:spcPts val="0"/>
              </a:spcBef>
              <a:buFont typeface="Arial" panose="020B0604020202020204" pitchFamily="34" charset="0"/>
              <a:buChar char="•"/>
            </a:pPr>
            <a:r>
              <a:rPr lang="en-US" sz="2400" dirty="0" smtClean="0"/>
              <a:t>Power burn at record levels, mostly due to coal plant retirements</a:t>
            </a:r>
          </a:p>
          <a:p>
            <a:pPr marL="231775" indent="-231775">
              <a:spcBef>
                <a:spcPts val="0"/>
              </a:spcBef>
              <a:buFont typeface="Arial" panose="020B0604020202020204" pitchFamily="34" charset="0"/>
              <a:buChar char="•"/>
            </a:pPr>
            <a:endParaRPr lang="en-US" dirty="0" smtClean="0"/>
          </a:p>
          <a:p>
            <a:pPr marL="231775" indent="-231775">
              <a:spcBef>
                <a:spcPts val="0"/>
              </a:spcBef>
              <a:buFont typeface="Arial" panose="020B0604020202020204" pitchFamily="34" charset="0"/>
              <a:buChar char="•"/>
            </a:pPr>
            <a:r>
              <a:rPr lang="en-US" sz="2400" dirty="0" smtClean="0"/>
              <a:t>Production flat for most of 2015 so far at 71.5-73.5 </a:t>
            </a:r>
            <a:r>
              <a:rPr lang="en-US" sz="2400" dirty="0" err="1" smtClean="0"/>
              <a:t>Bcf</a:t>
            </a:r>
            <a:r>
              <a:rPr lang="en-US" sz="2400" dirty="0" smtClean="0"/>
              <a:t>/d, near-record levels despite falling rig counts</a:t>
            </a:r>
          </a:p>
          <a:p>
            <a:pPr marL="231775" indent="-231775">
              <a:spcBef>
                <a:spcPts val="0"/>
              </a:spcBef>
              <a:buFont typeface="Arial" panose="020B0604020202020204" pitchFamily="34" charset="0"/>
              <a:buChar char="•"/>
            </a:pPr>
            <a:endParaRPr lang="en-US" dirty="0" smtClean="0"/>
          </a:p>
          <a:p>
            <a:pPr marL="231775" lvl="2" indent="-231775">
              <a:spcBef>
                <a:spcPts val="0"/>
              </a:spcBef>
              <a:buFont typeface="Arial" panose="020B0604020202020204" pitchFamily="34" charset="0"/>
              <a:buChar char="•"/>
            </a:pPr>
            <a:r>
              <a:rPr lang="en-US" sz="2400" dirty="0" smtClean="0"/>
              <a:t>Mexican exports at all-time highs, to double by 2018 as Mexico’s industrial demand grows, will add 7.1 </a:t>
            </a:r>
            <a:r>
              <a:rPr lang="en-US" sz="2400" dirty="0" err="1" smtClean="0"/>
              <a:t>Bcf</a:t>
            </a:r>
            <a:r>
              <a:rPr lang="en-US" sz="2400" dirty="0" smtClean="0"/>
              <a:t>/d of import capacity</a:t>
            </a:r>
          </a:p>
          <a:p>
            <a:pPr marL="231775" lvl="2" indent="-231775">
              <a:spcBef>
                <a:spcPts val="0"/>
              </a:spcBef>
              <a:buFont typeface="Arial" panose="020B0604020202020204" pitchFamily="34" charset="0"/>
              <a:buChar char="•"/>
            </a:pPr>
            <a:endParaRPr lang="en-US" dirty="0" smtClean="0"/>
          </a:p>
          <a:p>
            <a:pPr marL="231775" lvl="2" indent="-231775">
              <a:spcBef>
                <a:spcPts val="0"/>
              </a:spcBef>
              <a:buFont typeface="Arial" panose="020B0604020202020204" pitchFamily="34" charset="0"/>
              <a:buChar char="•"/>
            </a:pPr>
            <a:r>
              <a:rPr lang="en-US" sz="2400" dirty="0" smtClean="0"/>
              <a:t>LNG exports may disappoint initially due to limited global demand</a:t>
            </a:r>
          </a:p>
          <a:p>
            <a:pPr marL="231775" lvl="2" indent="-231775">
              <a:spcBef>
                <a:spcPts val="0"/>
              </a:spcBef>
              <a:buFont typeface="Arial" panose="020B0604020202020204" pitchFamily="34" charset="0"/>
              <a:buChar char="•"/>
            </a:pPr>
            <a:endParaRPr lang="en-US" dirty="0"/>
          </a:p>
          <a:p>
            <a:pPr marL="231775" lvl="2" indent="-231775">
              <a:spcBef>
                <a:spcPts val="0"/>
              </a:spcBef>
              <a:buFont typeface="Arial" panose="020B0604020202020204" pitchFamily="34" charset="0"/>
              <a:buChar char="•"/>
            </a:pPr>
            <a:r>
              <a:rPr lang="en-US" sz="2400" dirty="0" smtClean="0"/>
              <a:t>Coal market collapsing</a:t>
            </a:r>
          </a:p>
        </p:txBody>
      </p:sp>
    </p:spTree>
    <p:extLst>
      <p:ext uri="{BB962C8B-B14F-4D97-AF65-F5344CB8AC3E}">
        <p14:creationId xmlns:p14="http://schemas.microsoft.com/office/powerpoint/2010/main" val="26215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31800" y="371428"/>
            <a:ext cx="8280400" cy="582612"/>
          </a:xfrm>
        </p:spPr>
        <p:txBody>
          <a:bodyPr/>
          <a:lstStyle/>
          <a:p>
            <a:r>
              <a:rPr lang="en-US" sz="2800" dirty="0" smtClean="0"/>
              <a:t>AEP Wholesale Calendar Strip Power Prices</a:t>
            </a:r>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48" r="2305" b="1331"/>
          <a:stretch/>
        </p:blipFill>
        <p:spPr bwMode="auto">
          <a:xfrm>
            <a:off x="627797" y="982639"/>
            <a:ext cx="7980499" cy="507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813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31800" y="371428"/>
            <a:ext cx="8280400" cy="582612"/>
          </a:xfrm>
        </p:spPr>
        <p:txBody>
          <a:bodyPr/>
          <a:lstStyle/>
          <a:p>
            <a:r>
              <a:rPr lang="en-US" sz="3200" dirty="0" smtClean="0"/>
              <a:t>AEP Wholesale Power Price Analysis</a:t>
            </a: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5" t="3507" r="2453"/>
          <a:stretch/>
        </p:blipFill>
        <p:spPr bwMode="auto">
          <a:xfrm>
            <a:off x="641444" y="955343"/>
            <a:ext cx="7905830" cy="513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474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90" y="1419912"/>
            <a:ext cx="8434316" cy="275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16979" y="436728"/>
            <a:ext cx="8117588" cy="608076"/>
          </a:xfrm>
        </p:spPr>
        <p:txBody>
          <a:bodyPr/>
          <a:lstStyle/>
          <a:p>
            <a:r>
              <a:rPr lang="en-US" sz="3200" dirty="0" smtClean="0"/>
              <a:t>AEP Around-the-Clock Wholesale Pricing</a:t>
            </a:r>
            <a:endParaRPr lang="en-US" sz="3200" dirty="0"/>
          </a:p>
        </p:txBody>
      </p:sp>
      <p:cxnSp>
        <p:nvCxnSpPr>
          <p:cNvPr id="7" name="Straight Connector 6"/>
          <p:cNvCxnSpPr/>
          <p:nvPr/>
        </p:nvCxnSpPr>
        <p:spPr>
          <a:xfrm flipH="1">
            <a:off x="8506150" y="3913556"/>
            <a:ext cx="11997"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8506147" y="5229736"/>
            <a:ext cx="11999"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496571" y="2413380"/>
            <a:ext cx="951576" cy="873456"/>
          </a:xfrm>
          <a:prstGeom prst="ellipse">
            <a:avLst/>
          </a:prstGeom>
          <a:noFill/>
          <a:ln w="254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005016" y="2307988"/>
            <a:ext cx="2852382" cy="1091821"/>
          </a:xfrm>
          <a:prstGeom prst="ellipse">
            <a:avLst/>
          </a:prstGeom>
          <a:noFill/>
          <a:ln w="254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48754" y="4234179"/>
            <a:ext cx="7970292" cy="2062103"/>
          </a:xfrm>
          <a:prstGeom prst="rect">
            <a:avLst/>
          </a:prstGeom>
          <a:noFill/>
        </p:spPr>
        <p:txBody>
          <a:bodyPr wrap="square" rtlCol="0">
            <a:spAutoFit/>
          </a:bodyPr>
          <a:lstStyle/>
          <a:p>
            <a:pPr marL="285750" indent="-285750" algn="l">
              <a:buFont typeface="Arial" panose="020B0604020202020204" pitchFamily="34" charset="0"/>
              <a:buChar char="•"/>
            </a:pPr>
            <a:r>
              <a:rPr lang="en-US" sz="2400" dirty="0" smtClean="0"/>
              <a:t>Summer 2016</a:t>
            </a:r>
            <a:r>
              <a:rPr lang="en-US" sz="2400" dirty="0" smtClean="0">
                <a:latin typeface="+mn-lt"/>
              </a:rPr>
              <a:t> </a:t>
            </a:r>
            <a:r>
              <a:rPr lang="en-US" sz="2400" dirty="0" smtClean="0"/>
              <a:t>near</a:t>
            </a:r>
            <a:r>
              <a:rPr lang="en-US" sz="2400" dirty="0" smtClean="0">
                <a:latin typeface="+mn-lt"/>
              </a:rPr>
              <a:t> all-time low, winter still elevated</a:t>
            </a:r>
          </a:p>
          <a:p>
            <a:pPr marL="676275" lvl="2" indent="-231775">
              <a:buSzPct val="75000"/>
              <a:buFont typeface="Courier New" panose="02070309020205020404" pitchFamily="49" charset="0"/>
              <a:buChar char="o"/>
            </a:pPr>
            <a:r>
              <a:rPr lang="en-US" sz="2000" i="1" dirty="0">
                <a:solidFill>
                  <a:prstClr val="black"/>
                </a:solidFill>
              </a:rPr>
              <a:t>Winter		</a:t>
            </a:r>
            <a:r>
              <a:rPr lang="en-US" sz="2000" i="1" dirty="0" smtClean="0">
                <a:solidFill>
                  <a:prstClr val="black"/>
                </a:solidFill>
              </a:rPr>
              <a:t>$47.70 on-peak</a:t>
            </a:r>
            <a:r>
              <a:rPr lang="en-US" sz="2000" i="1" dirty="0">
                <a:solidFill>
                  <a:prstClr val="black"/>
                </a:solidFill>
              </a:rPr>
              <a:t>		</a:t>
            </a:r>
            <a:r>
              <a:rPr lang="en-US" sz="2000" i="1" dirty="0" smtClean="0">
                <a:solidFill>
                  <a:prstClr val="black"/>
                </a:solidFill>
              </a:rPr>
              <a:t>$37.92 off-</a:t>
            </a:r>
            <a:r>
              <a:rPr lang="en-US" sz="2000" i="1" dirty="0" err="1" smtClean="0">
                <a:solidFill>
                  <a:prstClr val="black"/>
                </a:solidFill>
              </a:rPr>
              <a:t>pk</a:t>
            </a:r>
            <a:endParaRPr lang="en-US" sz="2000" i="1" dirty="0" smtClean="0">
              <a:solidFill>
                <a:prstClr val="black"/>
              </a:solidFill>
            </a:endParaRPr>
          </a:p>
          <a:p>
            <a:pPr marL="676275" lvl="2" indent="-231775">
              <a:buSzPct val="75000"/>
              <a:buFont typeface="Courier New" panose="02070309020205020404" pitchFamily="49" charset="0"/>
              <a:buChar char="o"/>
            </a:pPr>
            <a:r>
              <a:rPr lang="en-US" sz="2000" i="1" dirty="0" smtClean="0">
                <a:solidFill>
                  <a:prstClr val="black"/>
                </a:solidFill>
              </a:rPr>
              <a:t>Summer		$43.33 on-peak		$27.30 off-</a:t>
            </a:r>
            <a:r>
              <a:rPr lang="en-US" sz="2000" i="1" dirty="0" err="1" smtClean="0">
                <a:solidFill>
                  <a:prstClr val="black"/>
                </a:solidFill>
              </a:rPr>
              <a:t>pk</a:t>
            </a:r>
            <a:endParaRPr lang="en-US" sz="2000" i="1" dirty="0" smtClean="0">
              <a:solidFill>
                <a:prstClr val="black"/>
              </a:solidFill>
            </a:endParaRPr>
          </a:p>
          <a:p>
            <a:pPr marL="285750" indent="-285750" algn="l">
              <a:buFont typeface="Arial" panose="020B0604020202020204" pitchFamily="34" charset="0"/>
              <a:buChar char="•"/>
            </a:pPr>
            <a:endParaRPr lang="en-US" sz="800" dirty="0" smtClean="0">
              <a:latin typeface="+mn-lt"/>
            </a:endParaRPr>
          </a:p>
          <a:p>
            <a:pPr marL="285750" indent="-285750">
              <a:buFont typeface="Arial" panose="020B0604020202020204" pitchFamily="34" charset="0"/>
              <a:buChar char="•"/>
            </a:pPr>
            <a:r>
              <a:rPr lang="en-US" sz="2400" dirty="0" smtClean="0"/>
              <a:t>2017 - 2019 </a:t>
            </a:r>
            <a:r>
              <a:rPr lang="en-US" sz="2400" dirty="0" smtClean="0">
                <a:latin typeface="+mn-lt"/>
              </a:rPr>
              <a:t>near all-time lows, present excellent value</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2016 </a:t>
            </a:r>
            <a:r>
              <a:rPr lang="en-US" sz="2400" dirty="0"/>
              <a:t>- 2019 prices </a:t>
            </a:r>
            <a:r>
              <a:rPr lang="en-US" sz="2400" dirty="0" err="1"/>
              <a:t>backwardated</a:t>
            </a:r>
            <a:endParaRPr lang="en-US" sz="2400" dirty="0" smtClean="0">
              <a:latin typeface="+mn-lt"/>
            </a:endParaRPr>
          </a:p>
        </p:txBody>
      </p:sp>
      <p:sp>
        <p:nvSpPr>
          <p:cNvPr id="12" name="Oval 11"/>
          <p:cNvSpPr/>
          <p:nvPr/>
        </p:nvSpPr>
        <p:spPr>
          <a:xfrm>
            <a:off x="4232112" y="2402007"/>
            <a:ext cx="951576" cy="873456"/>
          </a:xfrm>
          <a:prstGeom prst="ellipse">
            <a:avLst/>
          </a:prstGeom>
          <a:noFill/>
          <a:ln w="254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295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31800" y="371428"/>
            <a:ext cx="8280400" cy="582612"/>
          </a:xfrm>
        </p:spPr>
        <p:txBody>
          <a:bodyPr/>
          <a:lstStyle/>
          <a:p>
            <a:r>
              <a:rPr lang="en-US" sz="3200" dirty="0" smtClean="0"/>
              <a:t>ATSI Wholesale Power Price Analysis</a:t>
            </a:r>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3" t="6542" r="413" b="2198"/>
          <a:stretch/>
        </p:blipFill>
        <p:spPr bwMode="auto">
          <a:xfrm>
            <a:off x="491318" y="968990"/>
            <a:ext cx="8079734" cy="507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868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169" y="1447207"/>
            <a:ext cx="8426285" cy="272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57922" y="488908"/>
            <a:ext cx="7860225" cy="787908"/>
          </a:xfrm>
        </p:spPr>
        <p:txBody>
          <a:bodyPr/>
          <a:lstStyle/>
          <a:p>
            <a:r>
              <a:rPr lang="en-US" sz="3200" dirty="0" smtClean="0"/>
              <a:t>PJM ATSI Around-the-Clock</a:t>
            </a:r>
            <a:br>
              <a:rPr lang="en-US" sz="3200" dirty="0" smtClean="0"/>
            </a:br>
            <a:r>
              <a:rPr lang="en-US" sz="3200" dirty="0" smtClean="0"/>
              <a:t>Wholesale Pricing – </a:t>
            </a:r>
            <a:r>
              <a:rPr lang="en-US" sz="3200" i="1" dirty="0" smtClean="0"/>
              <a:t>Similar to AEP</a:t>
            </a:r>
            <a:endParaRPr lang="en-US" sz="3200" i="1" dirty="0"/>
          </a:p>
        </p:txBody>
      </p:sp>
      <p:cxnSp>
        <p:nvCxnSpPr>
          <p:cNvPr id="7" name="Straight Connector 6"/>
          <p:cNvCxnSpPr/>
          <p:nvPr/>
        </p:nvCxnSpPr>
        <p:spPr>
          <a:xfrm flipH="1">
            <a:off x="8506150" y="3913556"/>
            <a:ext cx="11997"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8506147" y="5229736"/>
            <a:ext cx="11999"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496571" y="2413380"/>
            <a:ext cx="951576" cy="873456"/>
          </a:xfrm>
          <a:prstGeom prst="ellipse">
            <a:avLst/>
          </a:prstGeom>
          <a:noFill/>
          <a:ln w="254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100548" y="2307988"/>
            <a:ext cx="2756849" cy="1049361"/>
          </a:xfrm>
          <a:prstGeom prst="ellipse">
            <a:avLst/>
          </a:prstGeom>
          <a:noFill/>
          <a:ln w="254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48754" y="4234179"/>
            <a:ext cx="7970292" cy="2062103"/>
          </a:xfrm>
          <a:prstGeom prst="rect">
            <a:avLst/>
          </a:prstGeom>
          <a:noFill/>
        </p:spPr>
        <p:txBody>
          <a:bodyPr wrap="square" rtlCol="0">
            <a:spAutoFit/>
          </a:bodyPr>
          <a:lstStyle/>
          <a:p>
            <a:pPr marL="285750" indent="-285750" algn="l">
              <a:buFont typeface="Arial" panose="020B0604020202020204" pitchFamily="34" charset="0"/>
              <a:buChar char="•"/>
            </a:pPr>
            <a:r>
              <a:rPr lang="en-US" sz="2400" dirty="0" smtClean="0"/>
              <a:t>Summer 2016</a:t>
            </a:r>
            <a:r>
              <a:rPr lang="en-US" sz="2400" dirty="0" smtClean="0">
                <a:latin typeface="+mn-lt"/>
              </a:rPr>
              <a:t> </a:t>
            </a:r>
            <a:r>
              <a:rPr lang="en-US" sz="2400" dirty="0" smtClean="0"/>
              <a:t>near</a:t>
            </a:r>
            <a:r>
              <a:rPr lang="en-US" sz="2400" dirty="0" smtClean="0">
                <a:latin typeface="+mn-lt"/>
              </a:rPr>
              <a:t> all-time low, winter still elevated</a:t>
            </a:r>
          </a:p>
          <a:p>
            <a:pPr marL="676275" lvl="2" indent="-231775">
              <a:buSzPct val="75000"/>
              <a:buFont typeface="Courier New" panose="02070309020205020404" pitchFamily="49" charset="0"/>
              <a:buChar char="o"/>
            </a:pPr>
            <a:r>
              <a:rPr lang="en-US" sz="2000" i="1" dirty="0">
                <a:solidFill>
                  <a:prstClr val="black"/>
                </a:solidFill>
              </a:rPr>
              <a:t>Winter		</a:t>
            </a:r>
            <a:r>
              <a:rPr lang="en-US" sz="2000" i="1" dirty="0" smtClean="0">
                <a:solidFill>
                  <a:prstClr val="black"/>
                </a:solidFill>
              </a:rPr>
              <a:t>$50.48 on-peak</a:t>
            </a:r>
            <a:r>
              <a:rPr lang="en-US" sz="2000" i="1" dirty="0">
                <a:solidFill>
                  <a:prstClr val="black"/>
                </a:solidFill>
              </a:rPr>
              <a:t>		</a:t>
            </a:r>
            <a:r>
              <a:rPr lang="en-US" sz="2000" i="1" dirty="0" smtClean="0">
                <a:solidFill>
                  <a:prstClr val="black"/>
                </a:solidFill>
              </a:rPr>
              <a:t>$38.68 off-</a:t>
            </a:r>
            <a:r>
              <a:rPr lang="en-US" sz="2000" i="1" dirty="0" err="1" smtClean="0">
                <a:solidFill>
                  <a:prstClr val="black"/>
                </a:solidFill>
              </a:rPr>
              <a:t>pk</a:t>
            </a:r>
            <a:endParaRPr lang="en-US" sz="2000" i="1" dirty="0" smtClean="0">
              <a:solidFill>
                <a:prstClr val="black"/>
              </a:solidFill>
            </a:endParaRPr>
          </a:p>
          <a:p>
            <a:pPr marL="676275" lvl="2" indent="-231775">
              <a:buSzPct val="75000"/>
              <a:buFont typeface="Courier New" panose="02070309020205020404" pitchFamily="49" charset="0"/>
              <a:buChar char="o"/>
            </a:pPr>
            <a:r>
              <a:rPr lang="en-US" sz="2000" i="1" dirty="0" smtClean="0">
                <a:solidFill>
                  <a:prstClr val="black"/>
                </a:solidFill>
              </a:rPr>
              <a:t>Summer		$47.05 on-peak		$27.82 off-</a:t>
            </a:r>
            <a:r>
              <a:rPr lang="en-US" sz="2000" i="1" dirty="0" err="1" smtClean="0">
                <a:solidFill>
                  <a:prstClr val="black"/>
                </a:solidFill>
              </a:rPr>
              <a:t>pk</a:t>
            </a:r>
            <a:endParaRPr lang="en-US" sz="2000" i="1" dirty="0" smtClean="0">
              <a:solidFill>
                <a:prstClr val="black"/>
              </a:solidFill>
            </a:endParaRPr>
          </a:p>
          <a:p>
            <a:pPr marL="285750" indent="-285750" algn="l">
              <a:buFont typeface="Arial" panose="020B0604020202020204" pitchFamily="34" charset="0"/>
              <a:buChar char="•"/>
            </a:pPr>
            <a:endParaRPr lang="en-US" sz="800" dirty="0" smtClean="0">
              <a:latin typeface="+mn-lt"/>
            </a:endParaRPr>
          </a:p>
          <a:p>
            <a:pPr marL="285750" indent="-285750">
              <a:buFont typeface="Arial" panose="020B0604020202020204" pitchFamily="34" charset="0"/>
              <a:buChar char="•"/>
            </a:pPr>
            <a:r>
              <a:rPr lang="en-US" sz="2400" dirty="0" smtClean="0"/>
              <a:t>2017 - 2019 </a:t>
            </a:r>
            <a:r>
              <a:rPr lang="en-US" sz="2400" dirty="0" smtClean="0">
                <a:latin typeface="+mn-lt"/>
              </a:rPr>
              <a:t>near all-time lows, present excellent value</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2016 </a:t>
            </a:r>
            <a:r>
              <a:rPr lang="en-US" sz="2400" dirty="0"/>
              <a:t>- 2019 prices </a:t>
            </a:r>
            <a:r>
              <a:rPr lang="en-US" sz="2400" dirty="0" err="1"/>
              <a:t>backwardated</a:t>
            </a:r>
            <a:endParaRPr lang="en-US" sz="2400" dirty="0" smtClean="0">
              <a:latin typeface="+mn-lt"/>
            </a:endParaRPr>
          </a:p>
        </p:txBody>
      </p:sp>
      <p:sp>
        <p:nvSpPr>
          <p:cNvPr id="12" name="Oval 11"/>
          <p:cNvSpPr/>
          <p:nvPr/>
        </p:nvSpPr>
        <p:spPr>
          <a:xfrm>
            <a:off x="4232111" y="2415656"/>
            <a:ext cx="951576" cy="873456"/>
          </a:xfrm>
          <a:prstGeom prst="ellipse">
            <a:avLst/>
          </a:prstGeom>
          <a:noFill/>
          <a:ln w="254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257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604293" y="2286973"/>
            <a:ext cx="7883008" cy="7694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defTabSz="457200" fontAlgn="base">
              <a:spcBef>
                <a:spcPct val="20000"/>
              </a:spcBef>
              <a:spcAft>
                <a:spcPct val="0"/>
              </a:spcAft>
              <a:buFont typeface="Arial" pitchFamily="34" charset="0"/>
              <a:buNone/>
              <a:defRPr/>
            </a:pPr>
            <a:r>
              <a:rPr lang="en-US" sz="4400" b="1" dirty="0" smtClean="0">
                <a:solidFill>
                  <a:prstClr val="white"/>
                </a:solidFill>
              </a:rPr>
              <a:t>Questions?</a:t>
            </a:r>
            <a:endParaRPr lang="en-US" sz="2800" i="1" dirty="0">
              <a:solidFill>
                <a:prstClr val="white"/>
              </a:solidFill>
            </a:endParaRPr>
          </a:p>
        </p:txBody>
      </p:sp>
    </p:spTree>
    <p:extLst>
      <p:ext uri="{BB962C8B-B14F-4D97-AF65-F5344CB8AC3E}">
        <p14:creationId xmlns:p14="http://schemas.microsoft.com/office/powerpoint/2010/main" val="646253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44" y="636112"/>
            <a:ext cx="7924800" cy="443198"/>
          </a:xfrm>
        </p:spPr>
        <p:txBody>
          <a:bodyPr/>
          <a:lstStyle/>
          <a:p>
            <a:r>
              <a:rPr lang="en-US" dirty="0" smtClean="0"/>
              <a:t>A Summer of Records . . .</a:t>
            </a:r>
            <a:endParaRPr lang="en-US" dirty="0"/>
          </a:p>
        </p:txBody>
      </p:sp>
      <p:sp>
        <p:nvSpPr>
          <p:cNvPr id="3" name="TextBox 2"/>
          <p:cNvSpPr txBox="1"/>
          <p:nvPr/>
        </p:nvSpPr>
        <p:spPr>
          <a:xfrm>
            <a:off x="675185" y="1620484"/>
            <a:ext cx="7897315" cy="4524315"/>
          </a:xfrm>
          <a:prstGeom prst="rect">
            <a:avLst/>
          </a:prstGeom>
          <a:noFill/>
        </p:spPr>
        <p:txBody>
          <a:bodyPr wrap="square" rtlCol="0">
            <a:spAutoFit/>
          </a:bodyPr>
          <a:lstStyle/>
          <a:p>
            <a:pPr marL="231775" indent="-231775">
              <a:spcBef>
                <a:spcPts val="0"/>
              </a:spcBef>
              <a:buFont typeface="Arial" panose="020B0604020202020204" pitchFamily="34" charset="0"/>
              <a:buChar char="•"/>
            </a:pPr>
            <a:r>
              <a:rPr lang="en-US" sz="2400" dirty="0" smtClean="0"/>
              <a:t>Power burn:  38.6 </a:t>
            </a:r>
            <a:r>
              <a:rPr lang="en-US" sz="2400" dirty="0" err="1" smtClean="0"/>
              <a:t>Bcf</a:t>
            </a:r>
            <a:r>
              <a:rPr lang="en-US" sz="2400" dirty="0" smtClean="0"/>
              <a:t>/d on Jul. 29</a:t>
            </a:r>
          </a:p>
          <a:p>
            <a:pPr marL="231775" indent="-231775">
              <a:spcBef>
                <a:spcPts val="0"/>
              </a:spcBef>
              <a:buFont typeface="Arial" panose="020B0604020202020204" pitchFamily="34" charset="0"/>
              <a:buChar char="•"/>
            </a:pPr>
            <a:endParaRPr lang="en-US" sz="2400" dirty="0" smtClean="0"/>
          </a:p>
          <a:p>
            <a:pPr marL="231775" indent="-231775">
              <a:spcBef>
                <a:spcPts val="0"/>
              </a:spcBef>
              <a:buFont typeface="Arial" panose="020B0604020202020204" pitchFamily="34" charset="0"/>
              <a:buChar char="•"/>
            </a:pPr>
            <a:r>
              <a:rPr lang="en-US" sz="2400" dirty="0" smtClean="0"/>
              <a:t>Total U.S. dry production:  73.4 </a:t>
            </a:r>
            <a:r>
              <a:rPr lang="en-US" sz="2400" dirty="0" err="1" smtClean="0"/>
              <a:t>Bcf</a:t>
            </a:r>
            <a:r>
              <a:rPr lang="en-US" sz="2400" dirty="0" smtClean="0"/>
              <a:t>/d on Apr. 25</a:t>
            </a:r>
          </a:p>
          <a:p>
            <a:pPr marL="231775" indent="-231775">
              <a:spcBef>
                <a:spcPts val="0"/>
              </a:spcBef>
              <a:buFont typeface="Arial" panose="020B0604020202020204" pitchFamily="34" charset="0"/>
              <a:buChar char="•"/>
            </a:pPr>
            <a:endParaRPr lang="en-US" sz="2400" dirty="0" smtClean="0"/>
          </a:p>
          <a:p>
            <a:pPr marL="231775" indent="-231775">
              <a:spcBef>
                <a:spcPts val="0"/>
              </a:spcBef>
              <a:buFont typeface="Arial" panose="020B0604020202020204" pitchFamily="34" charset="0"/>
              <a:buChar char="•"/>
            </a:pPr>
            <a:r>
              <a:rPr lang="en-US" sz="2400" dirty="0" smtClean="0"/>
              <a:t>Northeast production:  20.4 </a:t>
            </a:r>
            <a:r>
              <a:rPr lang="en-US" sz="2400" dirty="0" err="1" smtClean="0"/>
              <a:t>Bcf</a:t>
            </a:r>
            <a:r>
              <a:rPr lang="en-US" sz="2400" dirty="0" smtClean="0"/>
              <a:t> on Aug. 24</a:t>
            </a:r>
            <a:endParaRPr lang="en-US" sz="2400" dirty="0"/>
          </a:p>
          <a:p>
            <a:pPr marL="231775" lvl="2" indent="-231775">
              <a:spcBef>
                <a:spcPts val="0"/>
              </a:spcBef>
              <a:buFont typeface="Arial" panose="020B0604020202020204" pitchFamily="34" charset="0"/>
              <a:buChar char="•"/>
            </a:pPr>
            <a:endParaRPr lang="en-US" sz="2400" dirty="0" smtClean="0"/>
          </a:p>
          <a:p>
            <a:pPr marL="231775" lvl="2" indent="-231775">
              <a:spcBef>
                <a:spcPts val="0"/>
              </a:spcBef>
              <a:buFont typeface="Arial" panose="020B0604020202020204" pitchFamily="34" charset="0"/>
              <a:buChar char="•"/>
            </a:pPr>
            <a:r>
              <a:rPr lang="en-US" sz="2400" dirty="0" smtClean="0"/>
              <a:t>End-of-season </a:t>
            </a:r>
            <a:r>
              <a:rPr lang="en-US" sz="2400" dirty="0"/>
              <a:t>s</a:t>
            </a:r>
            <a:r>
              <a:rPr lang="en-US" sz="2400" dirty="0" smtClean="0"/>
              <a:t>torage level:  &gt;3.9 </a:t>
            </a:r>
            <a:r>
              <a:rPr lang="en-US" sz="2400" dirty="0" err="1" smtClean="0"/>
              <a:t>Tcf</a:t>
            </a:r>
            <a:endParaRPr lang="en-US" sz="2400" dirty="0" smtClean="0"/>
          </a:p>
          <a:p>
            <a:pPr marL="231775" lvl="2" indent="-231775">
              <a:spcBef>
                <a:spcPts val="0"/>
              </a:spcBef>
              <a:buFont typeface="Arial" panose="020B0604020202020204" pitchFamily="34" charset="0"/>
              <a:buChar char="•"/>
            </a:pPr>
            <a:endParaRPr lang="en-US" sz="2400" dirty="0"/>
          </a:p>
          <a:p>
            <a:pPr marL="231775" lvl="2" indent="-231775">
              <a:spcBef>
                <a:spcPts val="0"/>
              </a:spcBef>
              <a:buFont typeface="Arial" panose="020B0604020202020204" pitchFamily="34" charset="0"/>
              <a:buChar char="•"/>
            </a:pPr>
            <a:r>
              <a:rPr lang="en-US" sz="2400" dirty="0" smtClean="0"/>
              <a:t>NYMEX NG calendar strip prices hit all-time lows on Aug. 25 (2017 - 2021) and Sep. 2 (2016)</a:t>
            </a:r>
          </a:p>
          <a:p>
            <a:pPr marL="231775" lvl="2" indent="-231775">
              <a:spcBef>
                <a:spcPts val="0"/>
              </a:spcBef>
              <a:buFont typeface="Arial" panose="020B0604020202020204" pitchFamily="34" charset="0"/>
              <a:buChar char="•"/>
            </a:pPr>
            <a:endParaRPr lang="en-US" sz="2400" dirty="0"/>
          </a:p>
          <a:p>
            <a:pPr marL="231775" lvl="2" indent="-231775">
              <a:buFont typeface="Arial" panose="020B0604020202020204" pitchFamily="34" charset="0"/>
              <a:buChar char="•"/>
            </a:pPr>
            <a:r>
              <a:rPr lang="en-US" sz="2400" dirty="0"/>
              <a:t>Mexican exports:  </a:t>
            </a:r>
            <a:r>
              <a:rPr lang="en-US" sz="2400" dirty="0" smtClean="0"/>
              <a:t>3.3 </a:t>
            </a:r>
            <a:r>
              <a:rPr lang="en-US" sz="2400" dirty="0" err="1" smtClean="0"/>
              <a:t>Bcf</a:t>
            </a:r>
            <a:r>
              <a:rPr lang="en-US" sz="2400" dirty="0" smtClean="0"/>
              <a:t>/d on Jul. 21</a:t>
            </a:r>
            <a:endParaRPr lang="en-US" sz="2400" dirty="0"/>
          </a:p>
        </p:txBody>
      </p:sp>
    </p:spTree>
    <p:extLst>
      <p:ext uri="{BB962C8B-B14F-4D97-AF65-F5344CB8AC3E}">
        <p14:creationId xmlns:p14="http://schemas.microsoft.com/office/powerpoint/2010/main" val="3004138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079500"/>
            <a:ext cx="8407400" cy="497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19100" y="408297"/>
            <a:ext cx="8280400" cy="582612"/>
          </a:xfrm>
        </p:spPr>
        <p:txBody>
          <a:bodyPr/>
          <a:lstStyle/>
          <a:p>
            <a:r>
              <a:rPr lang="en-US" sz="2400" b="1" dirty="0" smtClean="0"/>
              <a:t>Robust </a:t>
            </a:r>
            <a:r>
              <a:rPr lang="en-US" sz="2400" b="1" dirty="0"/>
              <a:t>P</a:t>
            </a:r>
            <a:r>
              <a:rPr lang="en-US" sz="2400" b="1" dirty="0" smtClean="0"/>
              <a:t>roduction and Healthy Storage Continue to Keep Downward Pressure on Prices</a:t>
            </a:r>
            <a:endParaRPr lang="en-US" sz="2400" b="1" dirty="0"/>
          </a:p>
        </p:txBody>
      </p:sp>
      <p:sp>
        <p:nvSpPr>
          <p:cNvPr id="4" name="TextBox 3"/>
          <p:cNvSpPr txBox="1"/>
          <p:nvPr/>
        </p:nvSpPr>
        <p:spPr>
          <a:xfrm>
            <a:off x="2057400" y="1136108"/>
            <a:ext cx="4991100" cy="369332"/>
          </a:xfrm>
          <a:prstGeom prst="rect">
            <a:avLst/>
          </a:prstGeom>
          <a:noFill/>
          <a:ln w="12700">
            <a:solidFill>
              <a:schemeClr val="tx1"/>
            </a:solidFill>
          </a:ln>
        </p:spPr>
        <p:txBody>
          <a:bodyPr wrap="square" rtlCol="0">
            <a:spAutoFit/>
          </a:bodyPr>
          <a:lstStyle/>
          <a:p>
            <a:pPr algn="ctr"/>
            <a:r>
              <a:rPr lang="en-US" sz="1800" dirty="0" smtClean="0"/>
              <a:t>Polar Vortex:  Reached 5-year </a:t>
            </a:r>
            <a:r>
              <a:rPr lang="en-US" sz="1800" dirty="0"/>
              <a:t>h</a:t>
            </a:r>
            <a:r>
              <a:rPr lang="en-US" sz="1800" dirty="0" smtClean="0"/>
              <a:t>ighs in Feb ‘14</a:t>
            </a:r>
          </a:p>
        </p:txBody>
      </p:sp>
      <p:cxnSp>
        <p:nvCxnSpPr>
          <p:cNvPr id="6" name="Straight Connector 5"/>
          <p:cNvCxnSpPr/>
          <p:nvPr/>
        </p:nvCxnSpPr>
        <p:spPr>
          <a:xfrm flipH="1">
            <a:off x="4901667" y="3359162"/>
            <a:ext cx="2106" cy="0"/>
          </a:xfrm>
          <a:prstGeom prst="line">
            <a:avLst/>
          </a:prstGeom>
          <a:ln w="25400">
            <a:solidFill>
              <a:srgbClr val="FF00FF"/>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4901667" y="4355904"/>
            <a:ext cx="2106" cy="0"/>
          </a:xfrm>
          <a:prstGeom prst="line">
            <a:avLst/>
          </a:prstGeom>
          <a:ln w="25400">
            <a:solidFill>
              <a:srgbClr val="FF00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17600" y="3110521"/>
            <a:ext cx="1797287" cy="584775"/>
          </a:xfrm>
          <a:prstGeom prst="rect">
            <a:avLst/>
          </a:prstGeom>
          <a:noFill/>
        </p:spPr>
        <p:txBody>
          <a:bodyPr wrap="square" rtlCol="0">
            <a:spAutoFit/>
          </a:bodyPr>
          <a:lstStyle/>
          <a:p>
            <a:pPr algn="ctr"/>
            <a:r>
              <a:rPr lang="en-US" sz="1600" dirty="0" smtClean="0"/>
              <a:t>Jul-Oct ‘14 range</a:t>
            </a:r>
            <a:endParaRPr lang="en-US" sz="1600" dirty="0"/>
          </a:p>
          <a:p>
            <a:pPr algn="ctr"/>
            <a:r>
              <a:rPr lang="en-US" sz="1600" dirty="0" smtClean="0"/>
              <a:t>$3.75 - $4.00</a:t>
            </a:r>
          </a:p>
        </p:txBody>
      </p:sp>
      <p:cxnSp>
        <p:nvCxnSpPr>
          <p:cNvPr id="10" name="Straight Connector 9"/>
          <p:cNvCxnSpPr/>
          <p:nvPr/>
        </p:nvCxnSpPr>
        <p:spPr>
          <a:xfrm flipH="1">
            <a:off x="7955519" y="4778928"/>
            <a:ext cx="1602" cy="0"/>
          </a:xfrm>
          <a:prstGeom prst="line">
            <a:avLst/>
          </a:prstGeom>
          <a:ln w="25400">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55519" y="5271820"/>
            <a:ext cx="1602" cy="0"/>
          </a:xfrm>
          <a:prstGeom prst="line">
            <a:avLst/>
          </a:prstGeom>
          <a:ln w="25400">
            <a:solidFill>
              <a:srgbClr val="00FF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042897" y="1566539"/>
            <a:ext cx="2660973" cy="584775"/>
          </a:xfrm>
          <a:prstGeom prst="rect">
            <a:avLst/>
          </a:prstGeom>
          <a:noFill/>
        </p:spPr>
        <p:txBody>
          <a:bodyPr wrap="square" rtlCol="0">
            <a:spAutoFit/>
          </a:bodyPr>
          <a:lstStyle/>
          <a:p>
            <a:pPr algn="ctr"/>
            <a:r>
              <a:rPr lang="en-US" sz="1600" dirty="0" smtClean="0"/>
              <a:t>Weather forecasts turned dramatically colder . . .</a:t>
            </a:r>
          </a:p>
        </p:txBody>
      </p:sp>
      <p:cxnSp>
        <p:nvCxnSpPr>
          <p:cNvPr id="13" name="Straight Arrow Connector 12"/>
          <p:cNvCxnSpPr>
            <a:stCxn id="12" idx="2"/>
          </p:cNvCxnSpPr>
          <p:nvPr/>
        </p:nvCxnSpPr>
        <p:spPr>
          <a:xfrm>
            <a:off x="2373384" y="2151314"/>
            <a:ext cx="687316" cy="350586"/>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93700" y="1028700"/>
            <a:ext cx="8318500" cy="25400"/>
          </a:xfrm>
          <a:prstGeom prst="line">
            <a:avLst/>
          </a:prstGeom>
          <a:ln w="254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1037230" y="2634018"/>
            <a:ext cx="2048870" cy="7582"/>
          </a:xfrm>
          <a:prstGeom prst="line">
            <a:avLst/>
          </a:prstGeom>
          <a:ln w="254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flipV="1">
            <a:off x="1023582" y="3118513"/>
            <a:ext cx="2075218" cy="5687"/>
          </a:xfrm>
          <a:prstGeom prst="line">
            <a:avLst/>
          </a:prstGeom>
          <a:ln w="25400">
            <a:solidFill>
              <a:schemeClr val="tx2"/>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526676" y="1971025"/>
            <a:ext cx="1879354" cy="338554"/>
          </a:xfrm>
          <a:prstGeom prst="rect">
            <a:avLst/>
          </a:prstGeom>
          <a:noFill/>
        </p:spPr>
        <p:txBody>
          <a:bodyPr wrap="square" rtlCol="0">
            <a:spAutoFit/>
          </a:bodyPr>
          <a:lstStyle/>
          <a:p>
            <a:pPr algn="ctr"/>
            <a:r>
              <a:rPr lang="en-US" sz="1600" dirty="0" smtClean="0"/>
              <a:t> . . . </a:t>
            </a:r>
            <a:r>
              <a:rPr lang="en-US" sz="1600" dirty="0"/>
              <a:t>t</a:t>
            </a:r>
            <a:r>
              <a:rPr lang="en-US" sz="1600" dirty="0" smtClean="0"/>
              <a:t>hen warmer</a:t>
            </a:r>
          </a:p>
        </p:txBody>
      </p:sp>
      <p:cxnSp>
        <p:nvCxnSpPr>
          <p:cNvPr id="33" name="Straight Arrow Connector 32"/>
          <p:cNvCxnSpPr>
            <a:stCxn id="32" idx="2"/>
          </p:cNvCxnSpPr>
          <p:nvPr/>
        </p:nvCxnSpPr>
        <p:spPr>
          <a:xfrm flipH="1">
            <a:off x="3594100" y="2309579"/>
            <a:ext cx="872253" cy="420921"/>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10587" y="4763520"/>
            <a:ext cx="3624256" cy="584775"/>
          </a:xfrm>
          <a:prstGeom prst="rect">
            <a:avLst/>
          </a:prstGeom>
          <a:noFill/>
        </p:spPr>
        <p:txBody>
          <a:bodyPr wrap="square" rtlCol="0">
            <a:spAutoFit/>
          </a:bodyPr>
          <a:lstStyle/>
          <a:p>
            <a:pPr algn="ctr"/>
            <a:r>
              <a:rPr lang="en-US" sz="1600" b="1" dirty="0" smtClean="0"/>
              <a:t>Mild Dec, record production, minimal storage w/d</a:t>
            </a:r>
          </a:p>
        </p:txBody>
      </p:sp>
      <p:cxnSp>
        <p:nvCxnSpPr>
          <p:cNvPr id="34" name="Straight Arrow Connector 33"/>
          <p:cNvCxnSpPr/>
          <p:nvPr/>
        </p:nvCxnSpPr>
        <p:spPr>
          <a:xfrm flipV="1">
            <a:off x="2371437" y="3644900"/>
            <a:ext cx="1489363" cy="1163786"/>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46100" y="1549400"/>
            <a:ext cx="4597400" cy="3314700"/>
          </a:xfrm>
          <a:prstGeom prst="straightConnector1">
            <a:avLst/>
          </a:prstGeom>
          <a:ln w="101600">
            <a:solidFill>
              <a:srgbClr val="C00000">
                <a:alpha val="40000"/>
              </a:srgbClr>
            </a:solidFill>
            <a:tailEnd type="stealth" w="lg" len="med"/>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4075500" y="4456684"/>
            <a:ext cx="2441306" cy="6134"/>
          </a:xfrm>
          <a:prstGeom prst="line">
            <a:avLst/>
          </a:prstGeom>
          <a:ln w="254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4051700" y="5373992"/>
            <a:ext cx="2458282" cy="3226"/>
          </a:xfrm>
          <a:prstGeom prst="line">
            <a:avLst/>
          </a:prstGeom>
          <a:ln w="25400">
            <a:solidFill>
              <a:schemeClr val="tx2"/>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575560" y="3906845"/>
            <a:ext cx="1700516" cy="658642"/>
          </a:xfrm>
          <a:prstGeom prst="rect">
            <a:avLst/>
          </a:prstGeom>
          <a:noFill/>
        </p:spPr>
        <p:txBody>
          <a:bodyPr wrap="square" rtlCol="0">
            <a:spAutoFit/>
          </a:bodyPr>
          <a:lstStyle/>
          <a:p>
            <a:pPr algn="ctr"/>
            <a:r>
              <a:rPr lang="en-US" sz="1600" dirty="0" smtClean="0"/>
              <a:t>Jan-May range</a:t>
            </a:r>
            <a:endParaRPr lang="en-US" sz="1600" dirty="0"/>
          </a:p>
          <a:p>
            <a:pPr algn="ctr"/>
            <a:r>
              <a:rPr lang="en-US" sz="1600" dirty="0" smtClean="0"/>
              <a:t>$2.50 - $</a:t>
            </a:r>
            <a:r>
              <a:rPr lang="en-US" sz="1600" dirty="0"/>
              <a:t>3</a:t>
            </a:r>
            <a:r>
              <a:rPr lang="en-US" sz="1600" dirty="0" smtClean="0"/>
              <a:t>.00</a:t>
            </a:r>
          </a:p>
        </p:txBody>
      </p:sp>
      <p:cxnSp>
        <p:nvCxnSpPr>
          <p:cNvPr id="31" name="Straight Connector 30"/>
          <p:cNvCxnSpPr/>
          <p:nvPr/>
        </p:nvCxnSpPr>
        <p:spPr>
          <a:xfrm flipH="1">
            <a:off x="6503158" y="4626591"/>
            <a:ext cx="1917511" cy="6824"/>
          </a:xfrm>
          <a:prstGeom prst="line">
            <a:avLst/>
          </a:prstGeom>
          <a:ln w="254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6523630" y="5131558"/>
            <a:ext cx="1895522" cy="15544"/>
          </a:xfrm>
          <a:prstGeom prst="line">
            <a:avLst/>
          </a:prstGeom>
          <a:ln w="25400">
            <a:solidFill>
              <a:schemeClr val="tx2"/>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723418" y="3879500"/>
            <a:ext cx="1651000" cy="830997"/>
          </a:xfrm>
          <a:prstGeom prst="rect">
            <a:avLst/>
          </a:prstGeom>
          <a:noFill/>
        </p:spPr>
        <p:txBody>
          <a:bodyPr wrap="square" rtlCol="0">
            <a:spAutoFit/>
          </a:bodyPr>
          <a:lstStyle/>
          <a:p>
            <a:pPr algn="ctr"/>
            <a:r>
              <a:rPr lang="en-US" sz="1600" b="1" dirty="0" smtClean="0"/>
              <a:t>Much tighter Jun-Sep range</a:t>
            </a:r>
            <a:endParaRPr lang="en-US" sz="1600" b="1" dirty="0"/>
          </a:p>
          <a:p>
            <a:pPr algn="ctr"/>
            <a:r>
              <a:rPr lang="en-US" sz="1600" b="1" dirty="0" smtClean="0"/>
              <a:t>$2.65 - $2.90</a:t>
            </a:r>
          </a:p>
        </p:txBody>
      </p:sp>
      <p:sp>
        <p:nvSpPr>
          <p:cNvPr id="53" name="TextBox 52"/>
          <p:cNvSpPr txBox="1"/>
          <p:nvPr/>
        </p:nvSpPr>
        <p:spPr>
          <a:xfrm>
            <a:off x="698500" y="6032500"/>
            <a:ext cx="6883400" cy="461665"/>
          </a:xfrm>
          <a:prstGeom prst="rect">
            <a:avLst/>
          </a:prstGeom>
          <a:noFill/>
        </p:spPr>
        <p:txBody>
          <a:bodyPr wrap="square" rtlCol="0">
            <a:spAutoFit/>
          </a:bodyPr>
          <a:lstStyle/>
          <a:p>
            <a:pPr algn="ctr"/>
            <a:r>
              <a:rPr lang="en-US" sz="2400" b="1" i="1" dirty="0" smtClean="0"/>
              <a:t>NYMEX Natural Gas Prompt Month Futures</a:t>
            </a:r>
            <a:endParaRPr lang="en-US" sz="2400" b="1" i="1" dirty="0"/>
          </a:p>
        </p:txBody>
      </p:sp>
    </p:spTree>
    <p:extLst>
      <p:ext uri="{BB962C8B-B14F-4D97-AF65-F5344CB8AC3E}">
        <p14:creationId xmlns:p14="http://schemas.microsoft.com/office/powerpoint/2010/main" val="2054022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57" y="1459292"/>
            <a:ext cx="8396352" cy="305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94422" y="655818"/>
            <a:ext cx="7860225" cy="443198"/>
          </a:xfrm>
        </p:spPr>
        <p:txBody>
          <a:bodyPr>
            <a:spAutoFit/>
          </a:bodyPr>
          <a:lstStyle/>
          <a:p>
            <a:r>
              <a:rPr lang="en-US" dirty="0" smtClean="0"/>
              <a:t>NYMEX Gas at All-Time Lows</a:t>
            </a:r>
            <a:endParaRPr lang="en-US" dirty="0"/>
          </a:p>
        </p:txBody>
      </p:sp>
      <p:cxnSp>
        <p:nvCxnSpPr>
          <p:cNvPr id="7" name="Straight Connector 6"/>
          <p:cNvCxnSpPr/>
          <p:nvPr/>
        </p:nvCxnSpPr>
        <p:spPr>
          <a:xfrm flipH="1">
            <a:off x="8506150" y="3913556"/>
            <a:ext cx="11997"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8506147" y="5229736"/>
            <a:ext cx="11999"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143500" y="2349499"/>
            <a:ext cx="3695700" cy="1253509"/>
          </a:xfrm>
          <a:prstGeom prst="ellipse">
            <a:avLst/>
          </a:prstGeom>
          <a:noFill/>
          <a:ln w="254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86854" y="4737629"/>
            <a:ext cx="7970292" cy="1384995"/>
          </a:xfrm>
          <a:prstGeom prst="rect">
            <a:avLst/>
          </a:prstGeom>
          <a:noFill/>
        </p:spPr>
        <p:txBody>
          <a:bodyPr wrap="square" rtlCol="0">
            <a:spAutoFit/>
          </a:bodyPr>
          <a:lstStyle/>
          <a:p>
            <a:pPr marL="285750" indent="-285750" algn="l">
              <a:buFont typeface="Arial" panose="020B0604020202020204" pitchFamily="34" charset="0"/>
              <a:buChar char="•"/>
            </a:pPr>
            <a:r>
              <a:rPr lang="en-US" sz="2400" dirty="0" smtClean="0"/>
              <a:t>Upcoming winter and summer strips near record lows</a:t>
            </a:r>
          </a:p>
          <a:p>
            <a:pPr marL="285750" indent="-285750" algn="l">
              <a:buFont typeface="Arial" panose="020B0604020202020204" pitchFamily="34" charset="0"/>
              <a:buChar char="•"/>
            </a:pPr>
            <a:endParaRPr lang="en-US" sz="1200" dirty="0" smtClean="0">
              <a:latin typeface="+mn-lt"/>
            </a:endParaRPr>
          </a:p>
          <a:p>
            <a:pPr marL="285750" indent="-285750">
              <a:buFont typeface="Arial" panose="020B0604020202020204" pitchFamily="34" charset="0"/>
              <a:buChar char="•"/>
            </a:pPr>
            <a:r>
              <a:rPr lang="en-US" sz="2400" dirty="0" smtClean="0"/>
              <a:t>2016 - 2018 calendar strip p</a:t>
            </a:r>
            <a:r>
              <a:rPr lang="en-US" sz="2400" dirty="0" smtClean="0">
                <a:latin typeface="+mn-lt"/>
              </a:rPr>
              <a:t>rices near all-time lows, present excellent value</a:t>
            </a:r>
          </a:p>
        </p:txBody>
      </p:sp>
      <p:sp>
        <p:nvSpPr>
          <p:cNvPr id="12" name="Oval 11"/>
          <p:cNvSpPr/>
          <p:nvPr/>
        </p:nvSpPr>
        <p:spPr>
          <a:xfrm>
            <a:off x="2001102" y="2274437"/>
            <a:ext cx="3166281" cy="1233038"/>
          </a:xfrm>
          <a:prstGeom prst="ellipse">
            <a:avLst/>
          </a:prstGeom>
          <a:noFill/>
          <a:ln w="254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778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44" y="636112"/>
            <a:ext cx="7924800" cy="443198"/>
          </a:xfrm>
        </p:spPr>
        <p:txBody>
          <a:bodyPr/>
          <a:lstStyle/>
          <a:p>
            <a:r>
              <a:rPr lang="en-US" dirty="0" smtClean="0"/>
              <a:t>Bearish Fundamentals</a:t>
            </a:r>
            <a:endParaRPr lang="en-US" dirty="0"/>
          </a:p>
        </p:txBody>
      </p:sp>
      <p:sp>
        <p:nvSpPr>
          <p:cNvPr id="3" name="TextBox 2"/>
          <p:cNvSpPr txBox="1"/>
          <p:nvPr/>
        </p:nvSpPr>
        <p:spPr>
          <a:xfrm>
            <a:off x="383085" y="1849084"/>
            <a:ext cx="8434316" cy="3354765"/>
          </a:xfrm>
          <a:prstGeom prst="rect">
            <a:avLst/>
          </a:prstGeom>
          <a:noFill/>
        </p:spPr>
        <p:txBody>
          <a:bodyPr wrap="square" rtlCol="0">
            <a:spAutoFit/>
          </a:bodyPr>
          <a:lstStyle/>
          <a:p>
            <a:pPr marL="342900" indent="-342900">
              <a:spcBef>
                <a:spcPts val="0"/>
              </a:spcBef>
              <a:buSzPct val="150000"/>
              <a:buFont typeface="Arial" panose="020B0604020202020204" pitchFamily="34" charset="0"/>
              <a:buChar char="•"/>
            </a:pPr>
            <a:r>
              <a:rPr lang="en-US" sz="2400" dirty="0"/>
              <a:t>Decreasing demand as we move into shoulder season</a:t>
            </a:r>
          </a:p>
          <a:p>
            <a:pPr marL="231775" indent="-231775">
              <a:spcBef>
                <a:spcPts val="0"/>
              </a:spcBef>
              <a:buFont typeface="Arial" panose="020B0604020202020204" pitchFamily="34" charset="0"/>
              <a:buChar char="•"/>
            </a:pPr>
            <a:endParaRPr lang="en-US" sz="800" dirty="0" smtClean="0">
              <a:solidFill>
                <a:srgbClr val="FF0000"/>
              </a:solidFill>
            </a:endParaRPr>
          </a:p>
          <a:p>
            <a:pPr marL="800100" lvl="1" indent="-342900">
              <a:spcBef>
                <a:spcPts val="0"/>
              </a:spcBef>
              <a:buSzPct val="75000"/>
              <a:buFont typeface="Courier New" panose="02070309020205020404" pitchFamily="49" charset="0"/>
              <a:buChar char="o"/>
            </a:pPr>
            <a:r>
              <a:rPr lang="en-US" sz="2000" i="1" dirty="0"/>
              <a:t>Mild, lower normal temperatures</a:t>
            </a:r>
          </a:p>
          <a:p>
            <a:pPr marL="800100" lvl="1" indent="-342900">
              <a:spcBef>
                <a:spcPts val="0"/>
              </a:spcBef>
              <a:buSzPct val="75000"/>
              <a:buFont typeface="Courier New" panose="02070309020205020404" pitchFamily="49" charset="0"/>
              <a:buChar char="o"/>
            </a:pPr>
            <a:endParaRPr lang="en-US" sz="800" i="1" dirty="0"/>
          </a:p>
          <a:p>
            <a:pPr marL="800100" lvl="1" indent="-342900">
              <a:spcBef>
                <a:spcPts val="0"/>
              </a:spcBef>
              <a:buSzPct val="75000"/>
              <a:buFont typeface="Courier New" panose="02070309020205020404" pitchFamily="49" charset="0"/>
              <a:buChar char="o"/>
            </a:pPr>
            <a:r>
              <a:rPr lang="en-US" sz="2000" i="1" dirty="0"/>
              <a:t>Temperature anomalies do not impact demand as much as in summer or </a:t>
            </a:r>
            <a:r>
              <a:rPr lang="en-US" sz="2000" i="1" dirty="0" smtClean="0"/>
              <a:t>winter</a:t>
            </a:r>
          </a:p>
          <a:p>
            <a:pPr marL="800100" lvl="1" indent="-342900">
              <a:spcBef>
                <a:spcPts val="0"/>
              </a:spcBef>
              <a:buSzPct val="75000"/>
              <a:buFont typeface="Courier New" panose="02070309020205020404" pitchFamily="49" charset="0"/>
              <a:buChar char="o"/>
            </a:pPr>
            <a:endParaRPr lang="en-US" sz="2000" dirty="0"/>
          </a:p>
          <a:p>
            <a:pPr marL="231775" indent="-231775">
              <a:spcBef>
                <a:spcPts val="0"/>
              </a:spcBef>
              <a:buFont typeface="Arial" panose="020B0604020202020204" pitchFamily="34" charset="0"/>
              <a:buChar char="•"/>
            </a:pPr>
            <a:r>
              <a:rPr lang="en-US" sz="2400" dirty="0" smtClean="0"/>
              <a:t>Production not increasing, but still near all-time high</a:t>
            </a:r>
            <a:endParaRPr lang="en-US" sz="2400" dirty="0"/>
          </a:p>
          <a:p>
            <a:pPr marL="231775" indent="-231775">
              <a:spcBef>
                <a:spcPts val="0"/>
              </a:spcBef>
              <a:buFont typeface="Arial" panose="020B0604020202020204" pitchFamily="34" charset="0"/>
              <a:buChar char="•"/>
            </a:pPr>
            <a:endParaRPr lang="en-US" sz="2000" dirty="0" smtClean="0"/>
          </a:p>
          <a:p>
            <a:pPr marL="231775" indent="-231775">
              <a:spcBef>
                <a:spcPts val="0"/>
              </a:spcBef>
              <a:buFont typeface="Arial" panose="020B0604020202020204" pitchFamily="34" charset="0"/>
              <a:buChar char="•"/>
            </a:pPr>
            <a:r>
              <a:rPr lang="en-US" sz="2400" dirty="0" smtClean="0"/>
              <a:t>Storage injection season expected to end at possibly highest level ever, currently in surplus to last year and 5YA</a:t>
            </a:r>
          </a:p>
        </p:txBody>
      </p:sp>
    </p:spTree>
    <p:extLst>
      <p:ext uri="{BB962C8B-B14F-4D97-AF65-F5344CB8AC3E}">
        <p14:creationId xmlns:p14="http://schemas.microsoft.com/office/powerpoint/2010/main" val="1651821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42" y="1446663"/>
            <a:ext cx="8434316" cy="455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86854" y="648394"/>
            <a:ext cx="8177852" cy="393954"/>
          </a:xfrm>
        </p:spPr>
        <p:txBody>
          <a:bodyPr/>
          <a:lstStyle/>
          <a:p>
            <a:r>
              <a:rPr lang="en-US" sz="3200" dirty="0" smtClean="0"/>
              <a:t>All Calendar Strips Near All-Time Lows!</a:t>
            </a:r>
            <a:endParaRPr lang="en-US" sz="3200" dirty="0"/>
          </a:p>
        </p:txBody>
      </p:sp>
      <p:cxnSp>
        <p:nvCxnSpPr>
          <p:cNvPr id="7" name="Straight Connector 6"/>
          <p:cNvCxnSpPr/>
          <p:nvPr/>
        </p:nvCxnSpPr>
        <p:spPr>
          <a:xfrm flipH="1">
            <a:off x="8506150" y="3913556"/>
            <a:ext cx="11997"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8506147" y="5229736"/>
            <a:ext cx="11999"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sp>
        <p:nvSpPr>
          <p:cNvPr id="20" name="Text Placeholder 2"/>
          <p:cNvSpPr txBox="1">
            <a:spLocks/>
          </p:cNvSpPr>
          <p:nvPr/>
        </p:nvSpPr>
        <p:spPr>
          <a:xfrm>
            <a:off x="382137" y="6038950"/>
            <a:ext cx="7547211" cy="404740"/>
          </a:xfrm>
          <a:prstGeom prst="rect">
            <a:avLst/>
          </a:prstGeom>
        </p:spPr>
        <p:txBody>
          <a:bodyPr vert="horz" wrap="square" lIns="91440" tIns="45720" rIns="91440" bIns="45720" numCol="1" anchor="ctr" anchorCtr="0" compatLnSpc="1">
            <a:prstTxWarp prst="textNoShape">
              <a:avLst/>
            </a:prstTxWarp>
          </a:bodyPr>
          <a:lstStyle>
            <a:defPPr>
              <a:defRPr lang="en-CA"/>
            </a:defPPr>
            <a:lvl1pPr algn="ctr" rtl="0" fontAlgn="base">
              <a:spcBef>
                <a:spcPct val="0"/>
              </a:spcBef>
              <a:spcAft>
                <a:spcPct val="0"/>
              </a:spcAft>
              <a:defRPr sz="1200" kern="1200">
                <a:solidFill>
                  <a:srgbClr val="898989"/>
                </a:solidFill>
                <a:latin typeface="Arial" charset="0"/>
                <a:ea typeface="ＭＳ Ｐゴシック" charset="-128"/>
                <a:cs typeface="+mn-cs"/>
              </a:defRPr>
            </a:lvl1pPr>
            <a:lvl2pPr marL="457200" algn="ctr" rtl="0" fontAlgn="base">
              <a:spcBef>
                <a:spcPct val="0"/>
              </a:spcBef>
              <a:spcAft>
                <a:spcPct val="0"/>
              </a:spcAft>
              <a:defRPr kern="1200">
                <a:solidFill>
                  <a:schemeClr val="tx1"/>
                </a:solidFill>
                <a:latin typeface="Arial" charset="0"/>
                <a:ea typeface="ＭＳ Ｐゴシック" charset="-128"/>
                <a:cs typeface="+mn-cs"/>
              </a:defRPr>
            </a:lvl2pPr>
            <a:lvl3pPr marL="914400" algn="ctr" rtl="0" fontAlgn="base">
              <a:spcBef>
                <a:spcPct val="0"/>
              </a:spcBef>
              <a:spcAft>
                <a:spcPct val="0"/>
              </a:spcAft>
              <a:defRPr kern="1200">
                <a:solidFill>
                  <a:schemeClr val="tx1"/>
                </a:solidFill>
                <a:latin typeface="Arial" charset="0"/>
                <a:ea typeface="ＭＳ Ｐゴシック" charset="-128"/>
                <a:cs typeface="+mn-cs"/>
              </a:defRPr>
            </a:lvl3pPr>
            <a:lvl4pPr marL="1371600" algn="ctr" rtl="0" fontAlgn="base">
              <a:spcBef>
                <a:spcPct val="0"/>
              </a:spcBef>
              <a:spcAft>
                <a:spcPct val="0"/>
              </a:spcAft>
              <a:defRPr kern="1200">
                <a:solidFill>
                  <a:schemeClr val="tx1"/>
                </a:solidFill>
                <a:latin typeface="Arial" charset="0"/>
                <a:ea typeface="ＭＳ Ｐゴシック" charset="-128"/>
                <a:cs typeface="+mn-cs"/>
              </a:defRPr>
            </a:lvl4pPr>
            <a:lvl5pPr marL="1828800" algn="ctr"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sz="2600" i="1" dirty="0" smtClean="0">
                <a:solidFill>
                  <a:schemeClr val="tx1"/>
                </a:solidFill>
                <a:latin typeface="+mj-lt"/>
              </a:rPr>
              <a:t>NYMEX natural gas prices since June 2014</a:t>
            </a:r>
          </a:p>
        </p:txBody>
      </p:sp>
      <p:sp>
        <p:nvSpPr>
          <p:cNvPr id="21" name="TextBox 20"/>
          <p:cNvSpPr txBox="1"/>
          <p:nvPr/>
        </p:nvSpPr>
        <p:spPr>
          <a:xfrm>
            <a:off x="2292314" y="5167334"/>
            <a:ext cx="2375971" cy="400110"/>
          </a:xfrm>
          <a:prstGeom prst="rect">
            <a:avLst/>
          </a:prstGeom>
          <a:noFill/>
        </p:spPr>
        <p:txBody>
          <a:bodyPr wrap="none" rtlCol="0">
            <a:spAutoFit/>
          </a:bodyPr>
          <a:lstStyle/>
          <a:p>
            <a:r>
              <a:rPr lang="en-US" sz="2000" b="1" dirty="0" smtClean="0"/>
              <a:t>12-mo Strip  $2.90</a:t>
            </a:r>
            <a:endParaRPr lang="en-US" sz="2000" b="1" dirty="0"/>
          </a:p>
        </p:txBody>
      </p:sp>
      <p:sp>
        <p:nvSpPr>
          <p:cNvPr id="13" name="TextBox 12"/>
          <p:cNvSpPr txBox="1"/>
          <p:nvPr/>
        </p:nvSpPr>
        <p:spPr>
          <a:xfrm>
            <a:off x="5220555" y="1391563"/>
            <a:ext cx="3183624" cy="2246769"/>
          </a:xfrm>
          <a:prstGeom prst="rect">
            <a:avLst/>
          </a:prstGeom>
          <a:noFill/>
        </p:spPr>
        <p:txBody>
          <a:bodyPr wrap="square" rtlCol="0">
            <a:spAutoFit/>
          </a:bodyPr>
          <a:lstStyle/>
          <a:p>
            <a:pPr algn="ctr"/>
            <a:r>
              <a:rPr lang="en-US" sz="2000" b="1" u="sng" dirty="0" smtClean="0"/>
              <a:t>All-Time Lows</a:t>
            </a:r>
          </a:p>
          <a:p>
            <a:r>
              <a:rPr lang="en-US" sz="2000" b="1" dirty="0" smtClean="0">
                <a:solidFill>
                  <a:srgbClr val="FF0000"/>
                </a:solidFill>
              </a:rPr>
              <a:t>Cal 16	$2.92       9/2/15</a:t>
            </a:r>
          </a:p>
          <a:p>
            <a:r>
              <a:rPr lang="en-US" sz="2000" b="1" dirty="0" smtClean="0">
                <a:solidFill>
                  <a:srgbClr val="008000"/>
                </a:solidFill>
              </a:rPr>
              <a:t>Cal 17	$3.07      8/25/15</a:t>
            </a:r>
            <a:endParaRPr lang="en-US" sz="2000" b="1" dirty="0">
              <a:solidFill>
                <a:srgbClr val="008000"/>
              </a:solidFill>
            </a:endParaRPr>
          </a:p>
          <a:p>
            <a:r>
              <a:rPr lang="en-US" sz="2000" b="1" dirty="0" smtClean="0">
                <a:solidFill>
                  <a:srgbClr val="3333FF"/>
                </a:solidFill>
              </a:rPr>
              <a:t>Cal 18	$3.14      8/25/15</a:t>
            </a:r>
          </a:p>
          <a:p>
            <a:r>
              <a:rPr lang="en-US" sz="2000" b="1" dirty="0"/>
              <a:t>Cal 19	$</a:t>
            </a:r>
            <a:r>
              <a:rPr lang="en-US" sz="2000" b="1" dirty="0" smtClean="0"/>
              <a:t>3.21      8/25/15</a:t>
            </a:r>
            <a:endParaRPr lang="en-US" sz="2000" b="1" dirty="0"/>
          </a:p>
          <a:p>
            <a:r>
              <a:rPr lang="en-US" sz="2000" b="1" dirty="0"/>
              <a:t>Cal 20	$</a:t>
            </a:r>
            <a:r>
              <a:rPr lang="en-US" sz="2000" b="1" dirty="0" smtClean="0"/>
              <a:t>3.31      8/25/15</a:t>
            </a:r>
            <a:endParaRPr lang="en-US" sz="2000" b="1" dirty="0"/>
          </a:p>
          <a:p>
            <a:r>
              <a:rPr lang="en-US" sz="2000" b="1" dirty="0"/>
              <a:t>Cal 21	$</a:t>
            </a:r>
            <a:r>
              <a:rPr lang="en-US" sz="2000" b="1" dirty="0" smtClean="0"/>
              <a:t>3.45      8/25/15</a:t>
            </a:r>
          </a:p>
        </p:txBody>
      </p:sp>
    </p:spTree>
    <p:extLst>
      <p:ext uri="{BB962C8B-B14F-4D97-AF65-F5344CB8AC3E}">
        <p14:creationId xmlns:p14="http://schemas.microsoft.com/office/powerpoint/2010/main" val="3911495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663" y="1091821"/>
            <a:ext cx="8375200" cy="469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834768" y="2425148"/>
            <a:ext cx="4619827" cy="1905824"/>
          </a:xfrm>
          <a:prstGeom prst="straightConnector1">
            <a:avLst/>
          </a:prstGeom>
          <a:ln w="41275">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bwMode="auto">
          <a:xfrm>
            <a:off x="518616" y="395784"/>
            <a:ext cx="8338782" cy="6827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914400" rtl="0" eaLnBrk="1" latinLnBrk="0" hangingPunct="1">
              <a:spcBef>
                <a:spcPct val="0"/>
              </a:spcBef>
              <a:buNone/>
              <a:defRPr sz="3600" b="1" kern="1200">
                <a:solidFill>
                  <a:schemeClr val="tx2"/>
                </a:solidFill>
                <a:latin typeface="+mj-lt"/>
                <a:ea typeface="+mj-ea"/>
                <a:cs typeface="+mj-cs"/>
              </a:defRPr>
            </a:lvl1pPr>
          </a:lstStyle>
          <a:p>
            <a:r>
              <a:rPr lang="en-US" sz="2800" dirty="0" smtClean="0"/>
              <a:t>Dry Natural Gas Production Leveled Off in 2015</a:t>
            </a:r>
            <a:endParaRPr lang="en-US" sz="2800" dirty="0"/>
          </a:p>
        </p:txBody>
      </p:sp>
      <p:sp>
        <p:nvSpPr>
          <p:cNvPr id="8" name="TextBox 7"/>
          <p:cNvSpPr txBox="1"/>
          <p:nvPr/>
        </p:nvSpPr>
        <p:spPr>
          <a:xfrm>
            <a:off x="882606" y="2011082"/>
            <a:ext cx="3494675" cy="830997"/>
          </a:xfrm>
          <a:prstGeom prst="rect">
            <a:avLst/>
          </a:prstGeom>
          <a:noFill/>
        </p:spPr>
        <p:txBody>
          <a:bodyPr wrap="none" rtlCol="0">
            <a:spAutoFit/>
          </a:bodyPr>
          <a:lstStyle/>
          <a:p>
            <a:pPr algn="ctr"/>
            <a:r>
              <a:rPr lang="en-US" sz="2400" b="1" i="1" dirty="0" smtClean="0">
                <a:solidFill>
                  <a:srgbClr val="0070C0"/>
                </a:solidFill>
              </a:rPr>
              <a:t>New all-time record:</a:t>
            </a:r>
          </a:p>
          <a:p>
            <a:pPr algn="ctr"/>
            <a:r>
              <a:rPr lang="en-US" sz="2400" b="1" i="1" dirty="0" smtClean="0">
                <a:solidFill>
                  <a:srgbClr val="0070C0"/>
                </a:solidFill>
              </a:rPr>
              <a:t>73.4 </a:t>
            </a:r>
            <a:r>
              <a:rPr lang="en-US" sz="2400" b="1" i="1" dirty="0" err="1" smtClean="0">
                <a:solidFill>
                  <a:srgbClr val="0070C0"/>
                </a:solidFill>
              </a:rPr>
              <a:t>Bcf</a:t>
            </a:r>
            <a:r>
              <a:rPr lang="en-US" sz="2400" b="1" i="1" dirty="0" smtClean="0">
                <a:solidFill>
                  <a:srgbClr val="0070C0"/>
                </a:solidFill>
              </a:rPr>
              <a:t>/d on April 25</a:t>
            </a:r>
            <a:r>
              <a:rPr lang="en-US" sz="2400" b="1" i="1" baseline="30000" dirty="0" smtClean="0">
                <a:solidFill>
                  <a:srgbClr val="0070C0"/>
                </a:solidFill>
              </a:rPr>
              <a:t>th</a:t>
            </a:r>
            <a:endParaRPr lang="en-US" sz="2400" b="1" i="1" dirty="0">
              <a:solidFill>
                <a:srgbClr val="0070C0"/>
              </a:solidFill>
            </a:endParaRPr>
          </a:p>
        </p:txBody>
      </p:sp>
      <p:sp>
        <p:nvSpPr>
          <p:cNvPr id="9" name="TextBox 8"/>
          <p:cNvSpPr txBox="1"/>
          <p:nvPr/>
        </p:nvSpPr>
        <p:spPr>
          <a:xfrm>
            <a:off x="450375" y="5765116"/>
            <a:ext cx="7108985" cy="830997"/>
          </a:xfrm>
          <a:prstGeom prst="rect">
            <a:avLst/>
          </a:prstGeom>
          <a:noFill/>
        </p:spPr>
        <p:txBody>
          <a:bodyPr wrap="square" rtlCol="0">
            <a:spAutoFit/>
          </a:bodyPr>
          <a:lstStyle/>
          <a:p>
            <a:pPr algn="ctr"/>
            <a:r>
              <a:rPr lang="en-US" sz="2400" b="1" i="1" dirty="0" smtClean="0"/>
              <a:t>However, exports to Mexico are at all-time high</a:t>
            </a:r>
            <a:r>
              <a:rPr lang="en-US" sz="2400" b="1" i="1" dirty="0"/>
              <a:t>,</a:t>
            </a:r>
            <a:endParaRPr lang="en-US" sz="2400" b="1" i="1" dirty="0" smtClean="0"/>
          </a:p>
          <a:p>
            <a:pPr algn="ctr"/>
            <a:r>
              <a:rPr lang="en-US" sz="2400" b="1" i="1" dirty="0"/>
              <a:t>u</a:t>
            </a:r>
            <a:r>
              <a:rPr lang="en-US" sz="2400" b="1" i="1" dirty="0" smtClean="0"/>
              <a:t>p 30% over last year! </a:t>
            </a:r>
            <a:endParaRPr lang="en-US" sz="2400" b="1" i="1" dirty="0"/>
          </a:p>
        </p:txBody>
      </p:sp>
      <p:sp>
        <p:nvSpPr>
          <p:cNvPr id="10" name="TextBox 1"/>
          <p:cNvSpPr txBox="1"/>
          <p:nvPr/>
        </p:nvSpPr>
        <p:spPr>
          <a:xfrm>
            <a:off x="6183982" y="3099671"/>
            <a:ext cx="2415854" cy="830997"/>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smtClean="0"/>
              <a:t>+2.5 </a:t>
            </a:r>
            <a:r>
              <a:rPr lang="en-US" sz="2400" dirty="0" err="1" smtClean="0"/>
              <a:t>Bcf</a:t>
            </a:r>
            <a:r>
              <a:rPr lang="en-US" sz="2400" dirty="0" smtClean="0"/>
              <a:t>/d Y-o-Y</a:t>
            </a:r>
          </a:p>
          <a:p>
            <a:pPr algn="ctr"/>
            <a:r>
              <a:rPr lang="en-US" sz="2400" dirty="0" smtClean="0"/>
              <a:t>4% increase</a:t>
            </a:r>
            <a:endParaRPr lang="en-US" sz="2400" dirty="0"/>
          </a:p>
        </p:txBody>
      </p:sp>
      <p:cxnSp>
        <p:nvCxnSpPr>
          <p:cNvPr id="12" name="Straight Arrow Connector 11"/>
          <p:cNvCxnSpPr/>
          <p:nvPr/>
        </p:nvCxnSpPr>
        <p:spPr>
          <a:xfrm>
            <a:off x="6154311" y="2409245"/>
            <a:ext cx="2329733" cy="0"/>
          </a:xfrm>
          <a:prstGeom prst="straightConnector1">
            <a:avLst/>
          </a:prstGeom>
          <a:ln w="41275">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166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8143" y="300869"/>
            <a:ext cx="8280400" cy="954107"/>
          </a:xfrm>
        </p:spPr>
        <p:txBody>
          <a:bodyPr>
            <a:spAutoFit/>
          </a:bodyPr>
          <a:lstStyle/>
          <a:p>
            <a:r>
              <a:rPr lang="en-US" sz="2800" dirty="0"/>
              <a:t>Dry Gas Production Continues Near Record High Despite Rig Counts at All-Time </a:t>
            </a:r>
            <a:r>
              <a:rPr lang="en-US" sz="2800" dirty="0" smtClean="0"/>
              <a:t>Low</a:t>
            </a:r>
            <a:endParaRPr lang="en-US" sz="2800" dirty="0"/>
          </a:p>
        </p:txBody>
      </p:sp>
      <p:pic>
        <p:nvPicPr>
          <p:cNvPr id="12290" name="Picture 2" descr="http://static.cdn-seekingalpha.com/uploads/2015/1/13/saupload_3_naturalgasrigcountvsprodu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30" y="1321690"/>
            <a:ext cx="7779224" cy="479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48012"/>
      </p:ext>
    </p:extLst>
  </p:cSld>
  <p:clrMapOvr>
    <a:masterClrMapping/>
  </p:clrMapOvr>
</p:sld>
</file>

<file path=ppt/theme/theme1.xml><?xml version="1.0" encoding="utf-8"?>
<a:theme xmlns:a="http://schemas.openxmlformats.org/drawingml/2006/main" name="16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5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6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7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8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9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0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1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2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Custom Design">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3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4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5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6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7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8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9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40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41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42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8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1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3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4_Office Theme">
  <a:themeElements>
    <a:clrScheme name="Direct Energy 1">
      <a:dk1>
        <a:sysClr val="windowText" lastClr="000000"/>
      </a:dk1>
      <a:lt1>
        <a:sysClr val="window" lastClr="FFFFFF"/>
      </a:lt1>
      <a:dk2>
        <a:srgbClr val="F37421"/>
      </a:dk2>
      <a:lt2>
        <a:srgbClr val="FFFFFF"/>
      </a:lt2>
      <a:accent1>
        <a:srgbClr val="1C3F94"/>
      </a:accent1>
      <a:accent2>
        <a:srgbClr val="6CADDF"/>
      </a:accent2>
      <a:accent3>
        <a:srgbClr val="8CC63F"/>
      </a:accent3>
      <a:accent4>
        <a:srgbClr val="FDB813"/>
      </a:accent4>
      <a:accent5>
        <a:srgbClr val="F37421"/>
      </a:accent5>
      <a:accent6>
        <a:srgbClr val="F79352"/>
      </a:accent6>
      <a:hlink>
        <a:srgbClr val="FAB483"/>
      </a:hlink>
      <a:folHlink>
        <a:srgbClr val="FDD8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EB524406337A4F8AEC5F6055875046" ma:contentTypeVersion="1" ma:contentTypeDescription="Create a new document." ma:contentTypeScope="" ma:versionID="ebe225e2b6b6054ca421750890238d7e">
  <xsd:schema xmlns:xsd="http://www.w3.org/2001/XMLSchema" xmlns:xs="http://www.w3.org/2001/XMLSchema" xmlns:p="http://schemas.microsoft.com/office/2006/metadata/properties" xmlns:ns2="http://schemas.microsoft.com/sharepoint/v4" targetNamespace="http://schemas.microsoft.com/office/2006/metadata/properties" ma:root="true" ma:fieldsID="f0f5623df693ce3734634709b528b4c5"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0CCDF8-134C-4D26-9980-7F2769559516}">
  <ds:schemaRefs>
    <ds:schemaRef ds:uri="http://schemas.microsoft.com/office/infopath/2007/PartnerControls"/>
    <ds:schemaRef ds:uri="http://purl.org/dc/terms/"/>
    <ds:schemaRef ds:uri="http://schemas.microsoft.com/office/2006/metadata/properties"/>
    <ds:schemaRef ds:uri="http://purl.org/dc/elements/1.1/"/>
    <ds:schemaRef ds:uri="http://purl.org/dc/dcmitype/"/>
    <ds:schemaRef ds:uri="http://www.w3.org/XML/1998/namespace"/>
    <ds:schemaRef ds:uri="http://schemas.microsoft.com/sharepoint/v4"/>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6B64BFC5-D706-4F91-91F6-18E51EED31AB}">
  <ds:schemaRefs>
    <ds:schemaRef ds:uri="http://schemas.microsoft.com/sharepoint/v3/contenttype/forms"/>
  </ds:schemaRefs>
</ds:datastoreItem>
</file>

<file path=customXml/itemProps3.xml><?xml version="1.0" encoding="utf-8"?>
<ds:datastoreItem xmlns:ds="http://schemas.openxmlformats.org/officeDocument/2006/customXml" ds:itemID="{ABAA1A35-53A2-4614-9A2D-2F0CF7232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11771</TotalTime>
  <Words>1368</Words>
  <Application>Microsoft Office PowerPoint</Application>
  <PresentationFormat>On-screen Show (4:3)</PresentationFormat>
  <Paragraphs>213</Paragraphs>
  <Slides>25</Slides>
  <Notes>16</Notes>
  <HiddenSlides>0</HiddenSlides>
  <MMClips>0</MMClips>
  <ScaleCrop>false</ScaleCrop>
  <HeadingPairs>
    <vt:vector size="6" baseType="variant">
      <vt:variant>
        <vt:lpstr>Fonts Used</vt:lpstr>
      </vt:variant>
      <vt:variant>
        <vt:i4>5</vt:i4>
      </vt:variant>
      <vt:variant>
        <vt:lpstr>Theme</vt:lpstr>
      </vt:variant>
      <vt:variant>
        <vt:i4>28</vt:i4>
      </vt:variant>
      <vt:variant>
        <vt:lpstr>Slide Titles</vt:lpstr>
      </vt:variant>
      <vt:variant>
        <vt:i4>25</vt:i4>
      </vt:variant>
    </vt:vector>
  </HeadingPairs>
  <TitlesOfParts>
    <vt:vector size="58" baseType="lpstr">
      <vt:lpstr>ＭＳ Ｐゴシック</vt:lpstr>
      <vt:lpstr>Arial</vt:lpstr>
      <vt:lpstr>Calibri</vt:lpstr>
      <vt:lpstr>Courier New</vt:lpstr>
      <vt:lpstr>Wingdings</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1_Custom Design</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PowerPoint Presentation</vt:lpstr>
      <vt:lpstr>Market Dynamics</vt:lpstr>
      <vt:lpstr>A Summer of Records . . .</vt:lpstr>
      <vt:lpstr>Robust Production and Healthy Storage Continue to Keep Downward Pressure on Prices</vt:lpstr>
      <vt:lpstr>NYMEX Gas at All-Time Lows</vt:lpstr>
      <vt:lpstr>Bearish Fundamentals</vt:lpstr>
      <vt:lpstr>All Calendar Strips Near All-Time Lows!</vt:lpstr>
      <vt:lpstr>PowerPoint Presentation</vt:lpstr>
      <vt:lpstr>Dry Gas Production Continues Near Record High Despite Rig Counts at All-Time Low</vt:lpstr>
      <vt:lpstr>Marcellus, Utica Provide 85% of U.S. Shale Gas Production Growth since 2012</vt:lpstr>
      <vt:lpstr>Surplus to 5YA Continues to Grow, Surplus to Last Year Large, But Shrinking</vt:lpstr>
      <vt:lpstr>End-of-Season Storage Projection </vt:lpstr>
      <vt:lpstr>Long-Term Gas Bullish Factor:  EPA Regulations</vt:lpstr>
      <vt:lpstr>U.S. Demand/Mexico/Canada/LNG/LPG Exports Support Future U.S. Production </vt:lpstr>
      <vt:lpstr>Long-Term Gas Bullish Factor:  LNG Exports</vt:lpstr>
      <vt:lpstr>Low Coal Prices - For How Much Longer?</vt:lpstr>
      <vt:lpstr>Shale Remains Dominant Market Factor</vt:lpstr>
      <vt:lpstr>Extended Weather Outlook</vt:lpstr>
      <vt:lpstr>Preliminary Winter Outlook</vt:lpstr>
      <vt:lpstr>AEP Wholesale Calendar Strip Power Prices</vt:lpstr>
      <vt:lpstr>AEP Wholesale Power Price Analysis</vt:lpstr>
      <vt:lpstr>AEP Around-the-Clock Wholesale Pricing</vt:lpstr>
      <vt:lpstr>ATSI Wholesale Power Price Analysis</vt:lpstr>
      <vt:lpstr>PJM ATSI Around-the-Clock Wholesale Pricing – Similar to AEP</vt:lpstr>
      <vt:lpstr>PowerPoint Presentation</vt:lpstr>
    </vt:vector>
  </TitlesOfParts>
  <Company>Direct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CBuxton</dc:creator>
  <cp:lastModifiedBy>Matt Brodnick</cp:lastModifiedBy>
  <cp:revision>236</cp:revision>
  <cp:lastPrinted>2014-04-10T19:07:05Z</cp:lastPrinted>
  <dcterms:created xsi:type="dcterms:W3CDTF">2013-01-09T23:53:17Z</dcterms:created>
  <dcterms:modified xsi:type="dcterms:W3CDTF">2016-11-07T17:51:13Z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0x01010035EB524406337A4F8AEC5F6055875046</vt:lpwstr>
  </property>
</Properties>
</file>