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96" r:id="rId3"/>
    <p:sldId id="297" r:id="rId4"/>
    <p:sldId id="298" r:id="rId5"/>
    <p:sldId id="304" r:id="rId6"/>
    <p:sldId id="299" r:id="rId7"/>
    <p:sldId id="311" r:id="rId8"/>
    <p:sldId id="300" r:id="rId9"/>
    <p:sldId id="301" r:id="rId10"/>
    <p:sldId id="313" r:id="rId11"/>
    <p:sldId id="314" r:id="rId12"/>
    <p:sldId id="315" r:id="rId13"/>
    <p:sldId id="316" r:id="rId14"/>
    <p:sldId id="289" r:id="rId15"/>
    <p:sldId id="317" r:id="rId16"/>
    <p:sldId id="312" r:id="rId17"/>
    <p:sldId id="291" r:id="rId18"/>
    <p:sldId id="292" r:id="rId19"/>
    <p:sldId id="293" r:id="rId20"/>
    <p:sldId id="294" r:id="rId21"/>
    <p:sldId id="295" r:id="rId22"/>
    <p:sldId id="259"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96">
          <p15:clr>
            <a:srgbClr val="A4A3A4"/>
          </p15:clr>
        </p15:guide>
        <p15:guide id="4" pos="164">
          <p15:clr>
            <a:srgbClr val="A4A3A4"/>
          </p15:clr>
        </p15:guide>
        <p15:guide id="5" pos="5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4E74"/>
    <a:srgbClr val="DAEEF3"/>
    <a:srgbClr val="99CCFF"/>
    <a:srgbClr val="32B1CE"/>
    <a:srgbClr val="0099FF"/>
    <a:srgbClr val="0048B2"/>
    <a:srgbClr val="81C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4" autoAdjust="0"/>
    <p:restoredTop sz="94660" autoAdjust="0"/>
  </p:normalViewPr>
  <p:slideViewPr>
    <p:cSldViewPr snapToGrid="0">
      <p:cViewPr varScale="1">
        <p:scale>
          <a:sx n="116" d="100"/>
          <a:sy n="116" d="100"/>
        </p:scale>
        <p:origin x="1896" y="108"/>
      </p:cViewPr>
      <p:guideLst>
        <p:guide orient="horz" pos="2160"/>
        <p:guide pos="2880"/>
        <p:guide pos="5596"/>
        <p:guide pos="164"/>
        <p:guide pos="581"/>
      </p:guideLst>
    </p:cSldViewPr>
  </p:slideViewPr>
  <p:outlineViewPr>
    <p:cViewPr>
      <p:scale>
        <a:sx n="33" d="100"/>
        <a:sy n="33" d="100"/>
      </p:scale>
      <p:origin x="0" y="660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A4A67883-92E7-4000-AEC0-9CEDF892DDAB}" type="slidenum">
              <a:rPr lang="en-US"/>
              <a:pPr/>
              <a:t>‹#›</a:t>
            </a:fld>
            <a:endParaRPr lang="en-US"/>
          </a:p>
        </p:txBody>
      </p:sp>
    </p:spTree>
    <p:extLst>
      <p:ext uri="{BB962C8B-B14F-4D97-AF65-F5344CB8AC3E}">
        <p14:creationId xmlns:p14="http://schemas.microsoft.com/office/powerpoint/2010/main" val="8247406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Tx/>
              <a:buChar char="-"/>
            </a:pPr>
            <a:r>
              <a:rPr lang="en-US" baseline="0" dirty="0" smtClean="0"/>
              <a:t>Process to convert auction prices to retail prices is similar but changes allocation of capacity to 5 CP</a:t>
            </a:r>
          </a:p>
          <a:p>
            <a:pPr marL="628615" lvl="1" indent="-171441">
              <a:buFontTx/>
              <a:buChar char="-"/>
            </a:pPr>
            <a:endParaRPr lang="en-US" baseline="0" dirty="0" smtClean="0"/>
          </a:p>
          <a:p>
            <a:pPr marL="628615" lvl="1" indent="-171441">
              <a:buFontTx/>
              <a:buChar char="-"/>
            </a:pPr>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3</a:t>
            </a:fld>
            <a:endParaRPr lang="en-US" dirty="0"/>
          </a:p>
        </p:txBody>
      </p:sp>
    </p:spTree>
    <p:extLst>
      <p:ext uri="{BB962C8B-B14F-4D97-AF65-F5344CB8AC3E}">
        <p14:creationId xmlns:p14="http://schemas.microsoft.com/office/powerpoint/2010/main" val="286090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16</a:t>
            </a:fld>
            <a:endParaRPr lang="en-US"/>
          </a:p>
        </p:txBody>
      </p:sp>
    </p:spTree>
    <p:extLst>
      <p:ext uri="{BB962C8B-B14F-4D97-AF65-F5344CB8AC3E}">
        <p14:creationId xmlns:p14="http://schemas.microsoft.com/office/powerpoint/2010/main" val="190700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4</a:t>
            </a:fld>
            <a:endParaRPr lang="en-US" dirty="0"/>
          </a:p>
        </p:txBody>
      </p:sp>
    </p:spTree>
    <p:extLst>
      <p:ext uri="{BB962C8B-B14F-4D97-AF65-F5344CB8AC3E}">
        <p14:creationId xmlns:p14="http://schemas.microsoft.com/office/powerpoint/2010/main" val="355410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6</a:t>
            </a:fld>
            <a:endParaRPr lang="en-US" dirty="0"/>
          </a:p>
        </p:txBody>
      </p:sp>
    </p:spTree>
    <p:extLst>
      <p:ext uri="{BB962C8B-B14F-4D97-AF65-F5344CB8AC3E}">
        <p14:creationId xmlns:p14="http://schemas.microsoft.com/office/powerpoint/2010/main" val="355410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92D8-2C99-4106-9FEC-A2820E55E997}" type="slidenum">
              <a:rPr lang="en-US" smtClean="0"/>
              <a:pPr/>
              <a:t>7</a:t>
            </a:fld>
            <a:endParaRPr lang="en-US" dirty="0"/>
          </a:p>
        </p:txBody>
      </p:sp>
    </p:spTree>
    <p:extLst>
      <p:ext uri="{BB962C8B-B14F-4D97-AF65-F5344CB8AC3E}">
        <p14:creationId xmlns:p14="http://schemas.microsoft.com/office/powerpoint/2010/main" val="355410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10</a:t>
            </a:fld>
            <a:endParaRPr lang="en-US" smtClean="0"/>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8176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11</a:t>
            </a:fld>
            <a:endParaRPr lang="en-US" smtClean="0"/>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48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12</a:t>
            </a:fld>
            <a:endParaRPr lang="en-US" smtClean="0"/>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0307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13</a:t>
            </a:fld>
            <a:endParaRPr lang="en-US" smtClean="0"/>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716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14</a:t>
            </a:fld>
            <a:endParaRPr lang="en-US"/>
          </a:p>
        </p:txBody>
      </p:sp>
    </p:spTree>
    <p:extLst>
      <p:ext uri="{BB962C8B-B14F-4D97-AF65-F5344CB8AC3E}">
        <p14:creationId xmlns:p14="http://schemas.microsoft.com/office/powerpoint/2010/main" val="3808336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DEC-Exterior-building-night-2.jpg"/>
          <p:cNvPicPr>
            <a:picLocks noChangeAspect="1"/>
          </p:cNvPicPr>
          <p:nvPr userDrawn="1"/>
        </p:nvPicPr>
        <p:blipFill>
          <a:blip r:embed="rId2"/>
          <a:stretch>
            <a:fillRect/>
          </a:stretch>
        </p:blipFill>
        <p:spPr>
          <a:xfrm>
            <a:off x="0" y="-30480"/>
            <a:ext cx="9144000" cy="6888479"/>
          </a:xfrm>
          <a:prstGeom prst="rect">
            <a:avLst/>
          </a:prstGeom>
        </p:spPr>
      </p:pic>
      <p:sp>
        <p:nvSpPr>
          <p:cNvPr id="9" name="Round Single Corner Rectangle 8"/>
          <p:cNvSpPr/>
          <p:nvPr userDrawn="1"/>
        </p:nvSpPr>
        <p:spPr>
          <a:xfrm flipH="1">
            <a:off x="355597" y="5537200"/>
            <a:ext cx="8788403" cy="1320800"/>
          </a:xfrm>
          <a:prstGeom prst="round1Rect">
            <a:avLst>
              <a:gd name="adj" fmla="val 3433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825690" y="5822295"/>
            <a:ext cx="6469038" cy="406400"/>
          </a:xfrm>
        </p:spPr>
        <p:txBody>
          <a:bodyPr/>
          <a:lstStyle>
            <a:lvl1pPr algn="l">
              <a:defRPr sz="2000" b="1">
                <a:solidFill>
                  <a:srgbClr val="004E74"/>
                </a:solidFill>
                <a:latin typeface="Arial" pitchFamily="34" charset="0"/>
                <a:cs typeface="Arial" pitchFamily="34" charset="0"/>
              </a:defRPr>
            </a:lvl1pPr>
          </a:lstStyle>
          <a:p>
            <a:r>
              <a:rPr lang="en-US" dirty="0"/>
              <a:t>Click to edit Master title style</a:t>
            </a:r>
          </a:p>
        </p:txBody>
      </p:sp>
      <p:sp>
        <p:nvSpPr>
          <p:cNvPr id="3075" name="Rectangle 3"/>
          <p:cNvSpPr>
            <a:spLocks noGrp="1" noChangeArrowheads="1"/>
          </p:cNvSpPr>
          <p:nvPr>
            <p:ph type="subTitle" idx="1"/>
          </p:nvPr>
        </p:nvSpPr>
        <p:spPr>
          <a:xfrm>
            <a:off x="826086" y="6267231"/>
            <a:ext cx="6489114" cy="406400"/>
          </a:xfrm>
        </p:spPr>
        <p:txBody>
          <a:bodyPr/>
          <a:lstStyle>
            <a:lvl1pPr marL="0" indent="0" algn="l">
              <a:buFont typeface="Wingdings" pitchFamily="2" charset="2"/>
              <a:buNone/>
              <a:defRPr sz="1600">
                <a:solidFill>
                  <a:srgbClr val="32B1CE"/>
                </a:solidFill>
                <a:latin typeface="Arial" pitchFamily="34" charset="0"/>
                <a:cs typeface="Arial" pitchFamily="34" charset="0"/>
              </a:defRPr>
            </a:lvl1pPr>
          </a:lstStyle>
          <a:p>
            <a:r>
              <a:rPr lang="en-US" dirty="0"/>
              <a:t>Click to edit Master subtitle style</a:t>
            </a:r>
          </a:p>
        </p:txBody>
      </p:sp>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367" y="5717024"/>
            <a:ext cx="1421130" cy="956733"/>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b="1"/>
            </a:lvl1pPr>
          </a:lstStyle>
          <a:p>
            <a:fld id="{2CBD5BD5-9CB9-45BC-B306-607259E080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59288"/>
            <a:ext cx="7772400" cy="1362075"/>
          </a:xfrm>
        </p:spPr>
        <p:txBody>
          <a:bodyPr anchor="t"/>
          <a:lstStyle>
            <a:lvl1pPr algn="l">
              <a:defRPr sz="32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81940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456E9D-BF22-4568-9A17-C55B6E95C8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7913"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97588"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5A430-CC70-4968-86CB-A4C03B04B0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lvl1pPr>
          </a:lstStyle>
          <a:p>
            <a:fld id="{40455516-1791-48F0-B07B-241563269F56}" type="slidenum">
              <a:rPr lang="en-US" smtClean="0"/>
              <a:pPr/>
              <a:t>‹#›</a:t>
            </a:fld>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7917" y="2674961"/>
            <a:ext cx="2934268" cy="197437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8E28886-31D9-4B43-8C50-7D001E61A7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ound Diagonal Corner Rectangle 9"/>
          <p:cNvSpPr/>
          <p:nvPr/>
        </p:nvSpPr>
        <p:spPr>
          <a:xfrm flipH="1">
            <a:off x="152400" y="889000"/>
            <a:ext cx="8839200" cy="5791200"/>
          </a:xfrm>
          <a:prstGeom prst="round2DiagRect">
            <a:avLst>
              <a:gd name="adj1" fmla="val 14913"/>
              <a:gd name="adj2" fmla="val 0"/>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147967" y="177781"/>
            <a:ext cx="8562475" cy="6302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42242" y="1074667"/>
            <a:ext cx="857565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Rectangle 4"/>
          <p:cNvSpPr>
            <a:spLocks noGrp="1" noChangeArrowheads="1"/>
          </p:cNvSpPr>
          <p:nvPr>
            <p:ph type="dt" sz="half" idx="2"/>
          </p:nvPr>
        </p:nvSpPr>
        <p:spPr bwMode="auto">
          <a:xfrm>
            <a:off x="637515" y="6386013"/>
            <a:ext cx="211504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6386013"/>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738584" y="6386013"/>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40455516-1791-48F0-B07B-241563269F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fontAlgn="base">
        <a:lnSpc>
          <a:spcPct val="85000"/>
        </a:lnSpc>
        <a:spcBef>
          <a:spcPct val="0"/>
        </a:spcBef>
        <a:spcAft>
          <a:spcPct val="0"/>
        </a:spcAft>
        <a:defRPr sz="1600" b="1">
          <a:solidFill>
            <a:schemeClr val="bg1"/>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Rates Update – September 18, 2015</a:t>
            </a:r>
            <a:endParaRPr lang="en-US" dirty="0"/>
          </a:p>
        </p:txBody>
      </p:sp>
      <p:sp>
        <p:nvSpPr>
          <p:cNvPr id="2051" name="Rectangle 3"/>
          <p:cNvSpPr>
            <a:spLocks noGrp="1" noChangeArrowheads="1"/>
          </p:cNvSpPr>
          <p:nvPr>
            <p:ph type="subTitle" idx="1"/>
          </p:nvPr>
        </p:nvSpPr>
        <p:spPr/>
        <p:txBody>
          <a:bodyPr/>
          <a:lstStyle/>
          <a:p>
            <a:r>
              <a:rPr lang="en-US" dirty="0" smtClean="0"/>
              <a:t>Jim Ziolkowski, Director, Rates and Regulatory Planning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10</a:t>
            </a:fld>
            <a:endParaRPr lang="en-US" smtClean="0"/>
          </a:p>
        </p:txBody>
      </p:sp>
      <p:sp>
        <p:nvSpPr>
          <p:cNvPr id="9219" name="Rectangle 2"/>
          <p:cNvSpPr>
            <a:spLocks noGrp="1" noChangeArrowheads="1"/>
          </p:cNvSpPr>
          <p:nvPr>
            <p:ph type="title"/>
          </p:nvPr>
        </p:nvSpPr>
        <p:spPr>
          <a:xfrm>
            <a:off x="387713" y="275227"/>
            <a:ext cx="8229600" cy="914400"/>
          </a:xfrm>
        </p:spPr>
        <p:txBody>
          <a:bodyPr>
            <a:normAutofit/>
          </a:bodyPr>
          <a:lstStyle/>
          <a:p>
            <a:pPr algn="l" eaLnBrk="1" hangingPunct="1"/>
            <a:r>
              <a:rPr lang="en-US" dirty="0" smtClean="0"/>
              <a:t>New Riders</a:t>
            </a:r>
          </a:p>
        </p:txBody>
      </p:sp>
      <p:graphicFrame>
        <p:nvGraphicFramePr>
          <p:cNvPr id="3" name="Table 2"/>
          <p:cNvGraphicFramePr>
            <a:graphicFrameLocks noGrp="1"/>
          </p:cNvGraphicFramePr>
          <p:nvPr>
            <p:extLst>
              <p:ext uri="{D42A27DB-BD31-4B8C-83A1-F6EECF244321}">
                <p14:modId xmlns:p14="http://schemas.microsoft.com/office/powerpoint/2010/main" val="2507067047"/>
              </p:ext>
            </p:extLst>
          </p:nvPr>
        </p:nvGraphicFramePr>
        <p:xfrm>
          <a:off x="307501" y="1742536"/>
          <a:ext cx="8298180" cy="2439118"/>
        </p:xfrm>
        <a:graphic>
          <a:graphicData uri="http://schemas.openxmlformats.org/drawingml/2006/table">
            <a:tbl>
              <a:tblPr firstRow="1" firstCol="1" bandRow="1">
                <a:tableStyleId>{5C22544A-7EE6-4342-B048-85BDC9FD1C3A}</a:tableStyleId>
              </a:tblPr>
              <a:tblGrid>
                <a:gridCol w="2811780"/>
                <a:gridCol w="1657350"/>
                <a:gridCol w="3829050"/>
              </a:tblGrid>
              <a:tr h="406520">
                <a:tc gridSpan="3">
                  <a:txBody>
                    <a:bodyPr/>
                    <a:lstStyle/>
                    <a:p>
                      <a:pPr marL="0" marR="0" algn="ctr">
                        <a:spcBef>
                          <a:spcPts val="0"/>
                        </a:spcBef>
                        <a:spcAft>
                          <a:spcPts val="0"/>
                        </a:spcAft>
                      </a:pPr>
                      <a:r>
                        <a:rPr lang="en-US" sz="1200" dirty="0">
                          <a:effectLst/>
                        </a:rPr>
                        <a:t>Table 1 – New Riders</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406520">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Tariff</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813039">
                <a:tc>
                  <a:txBody>
                    <a:bodyPr/>
                    <a:lstStyle/>
                    <a:p>
                      <a:pPr marL="0" marR="0" algn="just">
                        <a:spcBef>
                          <a:spcPts val="0"/>
                        </a:spcBef>
                        <a:spcAft>
                          <a:spcPts val="0"/>
                        </a:spcAft>
                      </a:pPr>
                      <a:r>
                        <a:rPr lang="en-US" sz="1200">
                          <a:effectLst/>
                        </a:rPr>
                        <a:t>Distribution Capital Improvement Rider </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DCI</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Return, depreciation, property taxes on incremental distribution rate base</a:t>
                      </a:r>
                      <a:endParaRPr lang="en-US" sz="1200">
                        <a:effectLst/>
                        <a:latin typeface="Times New Roman"/>
                        <a:ea typeface="Times New Roman"/>
                        <a:cs typeface="Times New Roman"/>
                      </a:endParaRPr>
                    </a:p>
                  </a:txBody>
                  <a:tcPr marL="68580" marR="68580" marT="0" marB="0"/>
                </a:tc>
              </a:tr>
              <a:tr h="813039">
                <a:tc>
                  <a:txBody>
                    <a:bodyPr/>
                    <a:lstStyle/>
                    <a:p>
                      <a:pPr marL="0" marR="0" algn="just">
                        <a:spcBef>
                          <a:spcPts val="0"/>
                        </a:spcBef>
                        <a:spcAft>
                          <a:spcPts val="0"/>
                        </a:spcAft>
                      </a:pPr>
                      <a:r>
                        <a:rPr lang="en-US" sz="1200" dirty="0">
                          <a:effectLst/>
                        </a:rPr>
                        <a:t>Distribution Storm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DSR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Tracks storm costs above or below base amount in last distribution rate case.</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748909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11</a:t>
            </a:fld>
            <a:endParaRPr lang="en-US" smtClean="0"/>
          </a:p>
        </p:txBody>
      </p:sp>
      <p:sp>
        <p:nvSpPr>
          <p:cNvPr id="9219" name="Rectangle 2"/>
          <p:cNvSpPr>
            <a:spLocks noGrp="1" noChangeArrowheads="1"/>
          </p:cNvSpPr>
          <p:nvPr>
            <p:ph type="title"/>
          </p:nvPr>
        </p:nvSpPr>
        <p:spPr>
          <a:xfrm>
            <a:off x="387713" y="275227"/>
            <a:ext cx="8229600" cy="914400"/>
          </a:xfrm>
        </p:spPr>
        <p:txBody>
          <a:bodyPr>
            <a:normAutofit/>
          </a:bodyPr>
          <a:lstStyle/>
          <a:p>
            <a:pPr algn="l" eaLnBrk="1" hangingPunct="1"/>
            <a:r>
              <a:rPr lang="en-US" dirty="0" smtClean="0"/>
              <a:t>Riders Being Eliminated</a:t>
            </a:r>
          </a:p>
        </p:txBody>
      </p:sp>
      <p:graphicFrame>
        <p:nvGraphicFramePr>
          <p:cNvPr id="2" name="Table 1"/>
          <p:cNvGraphicFramePr>
            <a:graphicFrameLocks noGrp="1"/>
          </p:cNvGraphicFramePr>
          <p:nvPr>
            <p:extLst>
              <p:ext uri="{D42A27DB-BD31-4B8C-83A1-F6EECF244321}">
                <p14:modId xmlns:p14="http://schemas.microsoft.com/office/powerpoint/2010/main" val="731227945"/>
              </p:ext>
            </p:extLst>
          </p:nvPr>
        </p:nvGraphicFramePr>
        <p:xfrm>
          <a:off x="255743" y="1500998"/>
          <a:ext cx="8298180" cy="3627738"/>
        </p:xfrm>
        <a:graphic>
          <a:graphicData uri="http://schemas.openxmlformats.org/drawingml/2006/table">
            <a:tbl>
              <a:tblPr firstRow="1" firstCol="1" bandRow="1">
                <a:tableStyleId>{5C22544A-7EE6-4342-B048-85BDC9FD1C3A}</a:tableStyleId>
              </a:tblPr>
              <a:tblGrid>
                <a:gridCol w="2811780"/>
                <a:gridCol w="1657350"/>
                <a:gridCol w="3829050"/>
              </a:tblGrid>
              <a:tr h="329794">
                <a:tc gridSpan="3">
                  <a:txBody>
                    <a:bodyPr/>
                    <a:lstStyle/>
                    <a:p>
                      <a:pPr marL="0" marR="0" algn="ctr">
                        <a:spcBef>
                          <a:spcPts val="0"/>
                        </a:spcBef>
                        <a:spcAft>
                          <a:spcPts val="0"/>
                        </a:spcAft>
                      </a:pPr>
                      <a:r>
                        <a:rPr lang="en-US" sz="1200" dirty="0">
                          <a:effectLst/>
                        </a:rPr>
                        <a:t>Table 2 –Riders Being Eliminated</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329794">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dirty="0">
                          <a:effectLst/>
                        </a:rPr>
                        <a:t>Tariff</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Electric Security and Stabilization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ESSC</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smtClean="0">
                          <a:effectLst/>
                        </a:rPr>
                        <a:t>Expired </a:t>
                      </a:r>
                      <a:r>
                        <a:rPr lang="en-US" sz="1200" dirty="0">
                          <a:effectLst/>
                        </a:rPr>
                        <a:t>on January 1, 2015</a:t>
                      </a:r>
                      <a:endParaRPr lang="en-US" sz="1200" dirty="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dirty="0">
                          <a:effectLst/>
                        </a:rPr>
                        <a:t>Save-A-Watt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SAW</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Replaced by Rider EE/PDR</a:t>
                      </a:r>
                      <a:endParaRPr lang="en-US" sz="1200" dirty="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Save-A-Watt Rider Rate</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SAW-R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Replaced by Rider EE/PDR</a:t>
                      </a:r>
                      <a:endParaRPr lang="en-US" sz="1200">
                        <a:effectLst/>
                        <a:latin typeface="Times New Roman"/>
                        <a:ea typeface="Times New Roman"/>
                        <a:cs typeface="Times New Roman"/>
                      </a:endParaRPr>
                    </a:p>
                  </a:txBody>
                  <a:tcPr marL="68580" marR="68580" marT="0" marB="0"/>
                </a:tc>
              </a:tr>
              <a:tr h="659590">
                <a:tc>
                  <a:txBody>
                    <a:bodyPr/>
                    <a:lstStyle/>
                    <a:p>
                      <a:pPr marL="0" marR="0" algn="just">
                        <a:spcBef>
                          <a:spcPts val="0"/>
                        </a:spcBef>
                        <a:spcAft>
                          <a:spcPts val="0"/>
                        </a:spcAft>
                      </a:pPr>
                      <a:r>
                        <a:rPr lang="en-US" sz="1200" dirty="0">
                          <a:effectLst/>
                        </a:rPr>
                        <a:t>Fuel and Reserve Capacity Reconciliation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RECON</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Discontinued as part of order in Case No. 12-1682-EL-AIR, </a:t>
                      </a:r>
                      <a:r>
                        <a:rPr lang="en-US" sz="1200" i="1" dirty="0">
                          <a:effectLst/>
                        </a:rPr>
                        <a:t>et al</a:t>
                      </a:r>
                      <a:r>
                        <a:rPr lang="en-US" sz="1200" dirty="0">
                          <a:effectLst/>
                        </a:rPr>
                        <a:t>.</a:t>
                      </a:r>
                      <a:endParaRPr lang="en-US" sz="1200" dirty="0">
                        <a:effectLst/>
                        <a:latin typeface="Times New Roman"/>
                        <a:ea typeface="Times New Roman"/>
                        <a:cs typeface="Times New Roman"/>
                      </a:endParaRPr>
                    </a:p>
                  </a:txBody>
                  <a:tcPr marL="68580" marR="68580" marT="0" marB="0"/>
                </a:tc>
              </a:tr>
              <a:tr h="659590">
                <a:tc>
                  <a:txBody>
                    <a:bodyPr/>
                    <a:lstStyle/>
                    <a:p>
                      <a:pPr marL="0" marR="0" algn="just">
                        <a:spcBef>
                          <a:spcPts val="0"/>
                        </a:spcBef>
                        <a:spcAft>
                          <a:spcPts val="0"/>
                        </a:spcAft>
                      </a:pPr>
                      <a:r>
                        <a:rPr lang="en-US" sz="1200">
                          <a:effectLst/>
                        </a:rPr>
                        <a:t>Emergency Electrical Procedures for Long Term Fuel Shortages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EEPF</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Obsolete</a:t>
                      </a:r>
                      <a:endParaRPr lang="en-US" sz="1200">
                        <a:effectLst/>
                        <a:latin typeface="Times New Roman"/>
                        <a:ea typeface="Times New Roman"/>
                        <a:cs typeface="Times New Roman"/>
                      </a:endParaRPr>
                    </a:p>
                  </a:txBody>
                  <a:tcPr marL="68580" marR="68580" marT="0" marB="0"/>
                </a:tc>
              </a:tr>
              <a:tr h="329794">
                <a:tc>
                  <a:txBody>
                    <a:bodyPr/>
                    <a:lstStyle/>
                    <a:p>
                      <a:pPr marL="0" marR="0" algn="just">
                        <a:spcBef>
                          <a:spcPts val="0"/>
                        </a:spcBef>
                        <a:spcAft>
                          <a:spcPts val="0"/>
                        </a:spcAft>
                      </a:pPr>
                      <a:r>
                        <a:rPr lang="en-US" sz="1200">
                          <a:effectLst/>
                        </a:rPr>
                        <a:t>PIPP Customer Discount</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PIPP Customer Discount</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Expires on May 31, 2015</a:t>
                      </a:r>
                      <a:endParaRPr lang="en-US" sz="1200">
                        <a:effectLst/>
                        <a:latin typeface="Times New Roman"/>
                        <a:ea typeface="Times New Roman"/>
                        <a:cs typeface="Times New Roman"/>
                      </a:endParaRPr>
                    </a:p>
                  </a:txBody>
                  <a:tcPr marL="68580" marR="68580" marT="0" marB="0"/>
                </a:tc>
              </a:tr>
              <a:tr h="329794">
                <a:tc>
                  <a:txBody>
                    <a:bodyPr/>
                    <a:lstStyle/>
                    <a:p>
                      <a:pPr marL="0" marR="0" algn="l">
                        <a:spcBef>
                          <a:spcPts val="0"/>
                        </a:spcBef>
                        <a:spcAft>
                          <a:spcPts val="0"/>
                        </a:spcAft>
                      </a:pPr>
                      <a:r>
                        <a:rPr lang="en-US" sz="1200" dirty="0">
                          <a:effectLst/>
                        </a:rPr>
                        <a:t>Energy Efficiency Revolving </a:t>
                      </a:r>
                      <a:r>
                        <a:rPr lang="en-US" sz="1200" dirty="0" smtClean="0">
                          <a:effectLst/>
                        </a:rPr>
                        <a:t>Loan </a:t>
                      </a:r>
                      <a:r>
                        <a:rPr lang="en-US" sz="1200" dirty="0">
                          <a:effectLst/>
                        </a:rPr>
                        <a:t>Program</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Rider EER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Terminated December 31, 2010</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4877798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12</a:t>
            </a:fld>
            <a:endParaRPr lang="en-US" smtClean="0"/>
          </a:p>
        </p:txBody>
      </p:sp>
      <p:sp>
        <p:nvSpPr>
          <p:cNvPr id="9219" name="Rectangle 2"/>
          <p:cNvSpPr>
            <a:spLocks noGrp="1" noChangeArrowheads="1"/>
          </p:cNvSpPr>
          <p:nvPr>
            <p:ph type="title"/>
          </p:nvPr>
        </p:nvSpPr>
        <p:spPr>
          <a:xfrm>
            <a:off x="340088" y="75202"/>
            <a:ext cx="8229600" cy="914400"/>
          </a:xfrm>
        </p:spPr>
        <p:txBody>
          <a:bodyPr>
            <a:noAutofit/>
          </a:bodyPr>
          <a:lstStyle/>
          <a:p>
            <a:pPr algn="l" eaLnBrk="1" hangingPunct="1"/>
            <a:r>
              <a:rPr lang="en-US" dirty="0" smtClean="0"/>
              <a:t>Riders Continuing With Modifications</a:t>
            </a:r>
          </a:p>
        </p:txBody>
      </p:sp>
      <p:graphicFrame>
        <p:nvGraphicFramePr>
          <p:cNvPr id="3" name="Table 2"/>
          <p:cNvGraphicFramePr>
            <a:graphicFrameLocks noGrp="1"/>
          </p:cNvGraphicFramePr>
          <p:nvPr>
            <p:extLst>
              <p:ext uri="{D42A27DB-BD31-4B8C-83A1-F6EECF244321}">
                <p14:modId xmlns:p14="http://schemas.microsoft.com/office/powerpoint/2010/main" val="2438176633"/>
              </p:ext>
            </p:extLst>
          </p:nvPr>
        </p:nvGraphicFramePr>
        <p:xfrm>
          <a:off x="281622" y="1518248"/>
          <a:ext cx="8298180" cy="3260784"/>
        </p:xfrm>
        <a:graphic>
          <a:graphicData uri="http://schemas.openxmlformats.org/drawingml/2006/table">
            <a:tbl>
              <a:tblPr firstRow="1" firstCol="1" bandRow="1">
                <a:tableStyleId>{5C22544A-7EE6-4342-B048-85BDC9FD1C3A}</a:tableStyleId>
              </a:tblPr>
              <a:tblGrid>
                <a:gridCol w="2811780"/>
                <a:gridCol w="1657350"/>
                <a:gridCol w="3829050"/>
              </a:tblGrid>
              <a:tr h="543464">
                <a:tc gridSpan="3">
                  <a:txBody>
                    <a:bodyPr/>
                    <a:lstStyle/>
                    <a:p>
                      <a:pPr marL="0" marR="0" algn="ctr">
                        <a:spcBef>
                          <a:spcPts val="0"/>
                        </a:spcBef>
                        <a:spcAft>
                          <a:spcPts val="0"/>
                        </a:spcAft>
                      </a:pPr>
                      <a:r>
                        <a:rPr lang="en-US" sz="1200" dirty="0">
                          <a:effectLst/>
                        </a:rPr>
                        <a:t>Table 3 –Riders Continuing with Modifications</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543464">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Tariff</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a:effectLst/>
                        </a:rPr>
                        <a:t>Retail Capacity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RC</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Eliminate demand charges so that all SSO rates are energy-based</a:t>
                      </a:r>
                      <a:endParaRPr lang="en-US" sz="120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a:effectLst/>
                        </a:rPr>
                        <a:t>Retail Energy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RE</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Migrate toward uniform rates for all residential customers.</a:t>
                      </a:r>
                      <a:endParaRPr lang="en-US" sz="120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dirty="0">
                          <a:effectLst/>
                        </a:rPr>
                        <a:t>Net Metering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NM</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Adding text that clarifies billing determinants.</a:t>
                      </a:r>
                      <a:endParaRPr lang="en-US" sz="1200" dirty="0">
                        <a:effectLst/>
                        <a:latin typeface="Times New Roman"/>
                        <a:ea typeface="Times New Roman"/>
                        <a:cs typeface="Times New Roman"/>
                      </a:endParaRPr>
                    </a:p>
                  </a:txBody>
                  <a:tcPr marL="68580" marR="68580" marT="0" marB="0"/>
                </a:tc>
              </a:tr>
              <a:tr h="543464">
                <a:tc>
                  <a:txBody>
                    <a:bodyPr/>
                    <a:lstStyle/>
                    <a:p>
                      <a:pPr marL="0" marR="0" algn="just">
                        <a:spcBef>
                          <a:spcPts val="0"/>
                        </a:spcBef>
                        <a:spcAft>
                          <a:spcPts val="0"/>
                        </a:spcAft>
                      </a:pPr>
                      <a:r>
                        <a:rPr lang="en-US" sz="1200" dirty="0">
                          <a:effectLst/>
                        </a:rPr>
                        <a:t>Load Factor Adjustment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LFA</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smtClean="0">
                          <a:effectLst/>
                        </a:rPr>
                        <a:t>Phase-out beginning June 1, 2015</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196759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13</a:t>
            </a:fld>
            <a:endParaRPr lang="en-US" smtClean="0"/>
          </a:p>
        </p:txBody>
      </p:sp>
      <p:sp>
        <p:nvSpPr>
          <p:cNvPr id="9219" name="Rectangle 2"/>
          <p:cNvSpPr>
            <a:spLocks noGrp="1" noChangeArrowheads="1"/>
          </p:cNvSpPr>
          <p:nvPr>
            <p:ph type="title"/>
          </p:nvPr>
        </p:nvSpPr>
        <p:spPr>
          <a:xfrm>
            <a:off x="311513" y="0"/>
            <a:ext cx="8229600" cy="1039223"/>
          </a:xfrm>
        </p:spPr>
        <p:txBody>
          <a:bodyPr>
            <a:noAutofit/>
          </a:bodyPr>
          <a:lstStyle/>
          <a:p>
            <a:pPr algn="l" eaLnBrk="1" hangingPunct="1"/>
            <a:r>
              <a:rPr lang="en-US" dirty="0" smtClean="0"/>
              <a:t>Riders Continuing Without Modifications</a:t>
            </a:r>
          </a:p>
        </p:txBody>
      </p:sp>
      <p:graphicFrame>
        <p:nvGraphicFramePr>
          <p:cNvPr id="2" name="Table 1"/>
          <p:cNvGraphicFramePr>
            <a:graphicFrameLocks noGrp="1"/>
          </p:cNvGraphicFramePr>
          <p:nvPr>
            <p:extLst>
              <p:ext uri="{D42A27DB-BD31-4B8C-83A1-F6EECF244321}">
                <p14:modId xmlns:p14="http://schemas.microsoft.com/office/powerpoint/2010/main" val="128351328"/>
              </p:ext>
            </p:extLst>
          </p:nvPr>
        </p:nvGraphicFramePr>
        <p:xfrm>
          <a:off x="359260" y="1604511"/>
          <a:ext cx="8298180" cy="4565840"/>
        </p:xfrm>
        <a:graphic>
          <a:graphicData uri="http://schemas.openxmlformats.org/drawingml/2006/table">
            <a:tbl>
              <a:tblPr firstRow="1" firstCol="1" bandRow="1">
                <a:tableStyleId>{5C22544A-7EE6-4342-B048-85BDC9FD1C3A}</a:tableStyleId>
              </a:tblPr>
              <a:tblGrid>
                <a:gridCol w="2811780"/>
                <a:gridCol w="1657350"/>
                <a:gridCol w="3829050"/>
              </a:tblGrid>
              <a:tr h="608778">
                <a:tc gridSpan="3">
                  <a:txBody>
                    <a:bodyPr/>
                    <a:lstStyle/>
                    <a:p>
                      <a:pPr marL="0" marR="0" algn="ctr">
                        <a:spcBef>
                          <a:spcPts val="0"/>
                        </a:spcBef>
                        <a:spcAft>
                          <a:spcPts val="0"/>
                        </a:spcAft>
                      </a:pPr>
                      <a:r>
                        <a:rPr lang="en-US" sz="1200" dirty="0">
                          <a:effectLst/>
                        </a:rPr>
                        <a:t/>
                      </a:r>
                      <a:br>
                        <a:rPr lang="en-US" sz="1200" dirty="0">
                          <a:effectLst/>
                        </a:rPr>
                      </a:br>
                      <a:r>
                        <a:rPr lang="en-US" sz="1200" dirty="0">
                          <a:effectLst/>
                        </a:rPr>
                        <a:t>Table 4 –Riders Continuing with No Modifications</a:t>
                      </a:r>
                      <a:endParaRPr lang="en-US" sz="12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304390">
                <a:tc>
                  <a:txBody>
                    <a:bodyPr/>
                    <a:lstStyle/>
                    <a:p>
                      <a:pPr marL="0" marR="0" algn="ctr">
                        <a:spcBef>
                          <a:spcPts val="0"/>
                        </a:spcBef>
                        <a:spcAft>
                          <a:spcPts val="0"/>
                        </a:spcAft>
                      </a:pPr>
                      <a:r>
                        <a:rPr lang="en-US" sz="1200">
                          <a:effectLst/>
                        </a:rPr>
                        <a:t>Rider Name</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Tariff</a:t>
                      </a:r>
                      <a:endParaRPr lang="en-US" sz="12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Note</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Supplier Cost Reconciliation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SCR</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Trues up SSO revenue with invoiced cost from suppliers and recovers auction-related costs.</a:t>
                      </a:r>
                      <a:endParaRPr lang="en-US" sz="120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a:effectLst/>
                        </a:rPr>
                        <a:t>Base Transmission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BTR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non-market based transmission costs</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Alternative Energy Recovery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AER-R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cost of REC purchases to comply with alternative energy standards</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Distribution Decoupling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DDR</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Trues up weather-normalized base distribution revenue for customers not billed based on demand</a:t>
                      </a:r>
                      <a:endParaRPr lang="en-US" sz="1200">
                        <a:effectLst/>
                        <a:latin typeface="Times New Roman"/>
                        <a:ea typeface="Times New Roman"/>
                        <a:cs typeface="Times New Roman"/>
                      </a:endParaRPr>
                    </a:p>
                  </a:txBody>
                  <a:tcPr marL="68580" marR="68580" marT="0" marB="0"/>
                </a:tc>
              </a:tr>
              <a:tr h="608778">
                <a:tc>
                  <a:txBody>
                    <a:bodyPr/>
                    <a:lstStyle/>
                    <a:p>
                      <a:pPr marL="0" marR="0" algn="just">
                        <a:spcBef>
                          <a:spcPts val="0"/>
                        </a:spcBef>
                        <a:spcAft>
                          <a:spcPts val="0"/>
                        </a:spcAft>
                      </a:pPr>
                      <a:r>
                        <a:rPr lang="en-US" sz="1200">
                          <a:effectLst/>
                        </a:rPr>
                        <a:t>Uncollectible Expense Riders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UE-GEN, UE-D</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bad debt charges related to generation and distribution services</a:t>
                      </a:r>
                      <a:endParaRPr lang="en-US" sz="120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a:effectLst/>
                        </a:rPr>
                        <a:t>SmartGrid Rider</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DR-IM</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a:effectLst/>
                        </a:rPr>
                        <a:t>Recovers incremental costs related to SmartGrid deployment</a:t>
                      </a:r>
                      <a:endParaRPr lang="en-US" sz="120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dirty="0">
                          <a:effectLst/>
                        </a:rPr>
                        <a:t>Regional Transmission Organization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Rider RTO</a:t>
                      </a:r>
                      <a:endParaRPr lang="en-US"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a:effectLst/>
                        </a:rPr>
                        <a:t>Currently zero. </a:t>
                      </a:r>
                      <a:endParaRPr lang="en-US" sz="1200" dirty="0">
                        <a:effectLst/>
                        <a:latin typeface="Times New Roman"/>
                        <a:ea typeface="Times New Roman"/>
                        <a:cs typeface="Times New Roman"/>
                      </a:endParaRPr>
                    </a:p>
                  </a:txBody>
                  <a:tcPr marL="68580" marR="68580" marT="0" marB="0"/>
                </a:tc>
              </a:tr>
              <a:tr h="304390">
                <a:tc>
                  <a:txBody>
                    <a:bodyPr/>
                    <a:lstStyle/>
                    <a:p>
                      <a:pPr marL="0" marR="0" algn="just">
                        <a:spcBef>
                          <a:spcPts val="0"/>
                        </a:spcBef>
                        <a:spcAft>
                          <a:spcPts val="0"/>
                        </a:spcAft>
                      </a:pPr>
                      <a:r>
                        <a:rPr lang="en-US" sz="1200" dirty="0">
                          <a:effectLst/>
                        </a:rPr>
                        <a:t>Economic Competitiveness Fund Rider</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Rider ECF</a:t>
                      </a:r>
                      <a:endParaRPr lang="en-US"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n-US" sz="1200" dirty="0" smtClean="0">
                          <a:effectLst/>
                        </a:rPr>
                        <a:t>Recovers cost of large customer interruptible</a:t>
                      </a:r>
                      <a:r>
                        <a:rPr lang="en-US" sz="1200" baseline="0" dirty="0" smtClean="0">
                          <a:effectLst/>
                        </a:rPr>
                        <a:t> program.</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492634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45" y="1885526"/>
            <a:ext cx="5603424" cy="3291527"/>
          </a:xfrm>
        </p:spPr>
        <p:txBody>
          <a:bodyPr anchor="ctr"/>
          <a:lstStyle/>
          <a:p>
            <a:pPr algn="ctr">
              <a:defRPr/>
            </a:pPr>
            <a:r>
              <a:rPr lang="en-US" dirty="0" smtClean="0">
                <a:solidFill>
                  <a:schemeClr val="tx1"/>
                </a:solidFill>
              </a:rPr>
              <a:t>Switching Statistics and</a:t>
            </a:r>
            <a:br>
              <a:rPr lang="en-US" dirty="0" smtClean="0">
                <a:solidFill>
                  <a:schemeClr val="tx1"/>
                </a:solidFill>
              </a:rPr>
            </a:br>
            <a:r>
              <a:rPr lang="en-US" dirty="0" smtClean="0">
                <a:solidFill>
                  <a:schemeClr val="tx1"/>
                </a:solidFill>
              </a:rPr>
              <a:t>Price To Compare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June 2015</a:t>
            </a:r>
            <a:br>
              <a:rPr lang="en-US" dirty="0" smtClean="0">
                <a:solidFill>
                  <a:schemeClr val="tx1"/>
                </a:solidFill>
              </a:rPr>
            </a:br>
            <a:endParaRPr lang="en-US" strike="dblStrike" dirty="0">
              <a:solidFill>
                <a:srgbClr val="FF0000"/>
              </a:solidFill>
            </a:endParaRPr>
          </a:p>
        </p:txBody>
      </p:sp>
      <p:sp>
        <p:nvSpPr>
          <p:cNvPr id="39939" name="Slide Number Placeholder 4"/>
          <p:cNvSpPr>
            <a:spLocks noGrp="1"/>
          </p:cNvSpPr>
          <p:nvPr>
            <p:ph type="sldNum" sz="quarter" idx="12"/>
          </p:nvPr>
        </p:nvSpPr>
        <p:spPr>
          <a:noFill/>
        </p:spPr>
        <p:txBody>
          <a:bodyPr/>
          <a:lstStyle/>
          <a:p>
            <a:fld id="{027F6431-B364-49DC-9EAD-15A14B065BEC}"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BB3397E-A2CD-435A-B854-3B2992B2750E}" type="slidenum">
              <a:rPr lang="en-US"/>
              <a:pPr/>
              <a:t>15</a:t>
            </a:fld>
            <a:endParaRPr lang="en-US"/>
          </a:p>
        </p:txBody>
      </p:sp>
      <p:sp>
        <p:nvSpPr>
          <p:cNvPr id="129026" name="Rectangle 2"/>
          <p:cNvSpPr>
            <a:spLocks noGrp="1" noChangeArrowheads="1"/>
          </p:cNvSpPr>
          <p:nvPr>
            <p:ph type="title"/>
          </p:nvPr>
        </p:nvSpPr>
        <p:spPr>
          <a:xfrm>
            <a:off x="505436" y="211823"/>
            <a:ext cx="7391400" cy="685800"/>
          </a:xfrm>
        </p:spPr>
        <p:txBody>
          <a:bodyPr/>
          <a:lstStyle/>
          <a:p>
            <a:r>
              <a:rPr lang="en-US" dirty="0" smtClean="0"/>
              <a:t>Duke Energy Ohio Switching Statistics – Month Ending June 30, 2015</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04753235"/>
              </p:ext>
            </p:extLst>
          </p:nvPr>
        </p:nvGraphicFramePr>
        <p:xfrm>
          <a:off x="721744" y="1414252"/>
          <a:ext cx="7378460" cy="4236048"/>
        </p:xfrm>
        <a:graphic>
          <a:graphicData uri="http://schemas.openxmlformats.org/drawingml/2006/table">
            <a:tbl>
              <a:tblPr firstRow="1" bandRow="1">
                <a:tableStyleId>{5C22544A-7EE6-4342-B048-85BDC9FD1C3A}</a:tableStyleId>
              </a:tblPr>
              <a:tblGrid>
                <a:gridCol w="1475692"/>
                <a:gridCol w="1475692"/>
                <a:gridCol w="1475692"/>
                <a:gridCol w="1475692"/>
                <a:gridCol w="1475692"/>
              </a:tblGrid>
              <a:tr h="706008">
                <a:tc>
                  <a:txBody>
                    <a:bodyPr/>
                    <a:lstStyle/>
                    <a:p>
                      <a:endParaRPr lang="en-US" dirty="0"/>
                    </a:p>
                  </a:txBody>
                  <a:tcPr/>
                </a:tc>
                <a:tc>
                  <a:txBody>
                    <a:bodyPr/>
                    <a:lstStyle/>
                    <a:p>
                      <a:r>
                        <a:rPr lang="en-US" dirty="0" smtClean="0"/>
                        <a:t>Residential MWh</a:t>
                      </a:r>
                      <a:endParaRPr lang="en-US" dirty="0"/>
                    </a:p>
                  </a:txBody>
                  <a:tcPr/>
                </a:tc>
                <a:tc>
                  <a:txBody>
                    <a:bodyPr/>
                    <a:lstStyle/>
                    <a:p>
                      <a:r>
                        <a:rPr lang="en-US" dirty="0" smtClean="0"/>
                        <a:t>Commercial</a:t>
                      </a:r>
                      <a:r>
                        <a:rPr lang="en-US" baseline="0" dirty="0" smtClean="0"/>
                        <a:t> MWh</a:t>
                      </a:r>
                      <a:endParaRPr lang="en-US" dirty="0"/>
                    </a:p>
                  </a:txBody>
                  <a:tcPr/>
                </a:tc>
                <a:tc>
                  <a:txBody>
                    <a:bodyPr/>
                    <a:lstStyle/>
                    <a:p>
                      <a:r>
                        <a:rPr lang="en-US" dirty="0" smtClean="0"/>
                        <a:t>Industrial MWh</a:t>
                      </a:r>
                      <a:endParaRPr lang="en-US" dirty="0"/>
                    </a:p>
                  </a:txBody>
                  <a:tcPr/>
                </a:tc>
                <a:tc>
                  <a:txBody>
                    <a:bodyPr/>
                    <a:lstStyle/>
                    <a:p>
                      <a:r>
                        <a:rPr lang="en-US" dirty="0" smtClean="0"/>
                        <a:t>Total MWh</a:t>
                      </a:r>
                      <a:endParaRPr lang="en-US" dirty="0"/>
                    </a:p>
                  </a:txBody>
                  <a:tcPr/>
                </a:tc>
              </a:tr>
              <a:tr h="706008">
                <a:tc>
                  <a:txBody>
                    <a:bodyPr/>
                    <a:lstStyle/>
                    <a:p>
                      <a:r>
                        <a:rPr lang="en-US" dirty="0" smtClean="0"/>
                        <a:t>Duke Energy Ohio</a:t>
                      </a:r>
                      <a:endParaRPr lang="en-US" dirty="0"/>
                    </a:p>
                  </a:txBody>
                  <a:tcPr/>
                </a:tc>
                <a:tc>
                  <a:txBody>
                    <a:bodyPr/>
                    <a:lstStyle/>
                    <a:p>
                      <a:r>
                        <a:rPr lang="en-US" dirty="0" smtClean="0"/>
                        <a:t>272,943</a:t>
                      </a:r>
                      <a:endParaRPr lang="en-US" dirty="0"/>
                    </a:p>
                  </a:txBody>
                  <a:tcPr/>
                </a:tc>
                <a:tc>
                  <a:txBody>
                    <a:bodyPr/>
                    <a:lstStyle/>
                    <a:p>
                      <a:r>
                        <a:rPr lang="en-US" dirty="0" smtClean="0"/>
                        <a:t>92,534</a:t>
                      </a:r>
                      <a:endParaRPr lang="en-US" dirty="0"/>
                    </a:p>
                  </a:txBody>
                  <a:tcPr/>
                </a:tc>
                <a:tc>
                  <a:txBody>
                    <a:bodyPr/>
                    <a:lstStyle/>
                    <a:p>
                      <a:r>
                        <a:rPr lang="en-US" dirty="0" smtClean="0"/>
                        <a:t>21,521</a:t>
                      </a:r>
                      <a:endParaRPr lang="en-US" dirty="0"/>
                    </a:p>
                  </a:txBody>
                  <a:tcPr/>
                </a:tc>
                <a:tc>
                  <a:txBody>
                    <a:bodyPr/>
                    <a:lstStyle/>
                    <a:p>
                      <a:r>
                        <a:rPr lang="en-US" dirty="0" smtClean="0"/>
                        <a:t>392,735</a:t>
                      </a:r>
                      <a:endParaRPr lang="en-US" dirty="0"/>
                    </a:p>
                  </a:txBody>
                  <a:tcPr/>
                </a:tc>
              </a:tr>
              <a:tr h="706008">
                <a:tc>
                  <a:txBody>
                    <a:bodyPr/>
                    <a:lstStyle/>
                    <a:p>
                      <a:r>
                        <a:rPr lang="en-US" dirty="0" smtClean="0"/>
                        <a:t>CRES Providers</a:t>
                      </a:r>
                      <a:endParaRPr lang="en-US" dirty="0"/>
                    </a:p>
                  </a:txBody>
                  <a:tcPr/>
                </a:tc>
                <a:tc>
                  <a:txBody>
                    <a:bodyPr/>
                    <a:lstStyle/>
                    <a:p>
                      <a:r>
                        <a:rPr lang="en-US" dirty="0" smtClean="0"/>
                        <a:t>302,063</a:t>
                      </a:r>
                      <a:endParaRPr lang="en-US" dirty="0"/>
                    </a:p>
                  </a:txBody>
                  <a:tcPr/>
                </a:tc>
                <a:tc>
                  <a:txBody>
                    <a:bodyPr/>
                    <a:lstStyle/>
                    <a:p>
                      <a:r>
                        <a:rPr lang="en-US" dirty="0" smtClean="0"/>
                        <a:t>468,474</a:t>
                      </a:r>
                      <a:endParaRPr lang="en-US" dirty="0"/>
                    </a:p>
                  </a:txBody>
                  <a:tcPr/>
                </a:tc>
                <a:tc>
                  <a:txBody>
                    <a:bodyPr/>
                    <a:lstStyle/>
                    <a:p>
                      <a:r>
                        <a:rPr lang="en-US" dirty="0" smtClean="0"/>
                        <a:t>422,027</a:t>
                      </a:r>
                      <a:endParaRPr lang="en-US" dirty="0"/>
                    </a:p>
                  </a:txBody>
                  <a:tcPr/>
                </a:tc>
                <a:tc>
                  <a:txBody>
                    <a:bodyPr/>
                    <a:lstStyle/>
                    <a:p>
                      <a:r>
                        <a:rPr lang="en-US" dirty="0" smtClean="0"/>
                        <a:t>1,309,358</a:t>
                      </a:r>
                      <a:endParaRPr lang="en-US" dirty="0"/>
                    </a:p>
                  </a:txBody>
                  <a:tcPr/>
                </a:tc>
              </a:tr>
              <a:tr h="706008">
                <a:tc>
                  <a:txBody>
                    <a:bodyPr/>
                    <a:lstStyle/>
                    <a:p>
                      <a:r>
                        <a:rPr lang="en-US" dirty="0" smtClean="0"/>
                        <a:t>Total Sales</a:t>
                      </a:r>
                      <a:endParaRPr lang="en-US" dirty="0"/>
                    </a:p>
                  </a:txBody>
                  <a:tcPr/>
                </a:tc>
                <a:tc>
                  <a:txBody>
                    <a:bodyPr/>
                    <a:lstStyle/>
                    <a:p>
                      <a:r>
                        <a:rPr lang="en-US" dirty="0" smtClean="0"/>
                        <a:t>575,006</a:t>
                      </a:r>
                      <a:endParaRPr lang="en-US" dirty="0"/>
                    </a:p>
                  </a:txBody>
                  <a:tcPr/>
                </a:tc>
                <a:tc>
                  <a:txBody>
                    <a:bodyPr/>
                    <a:lstStyle/>
                    <a:p>
                      <a:r>
                        <a:rPr lang="en-US" dirty="0" smtClean="0"/>
                        <a:t>561,008</a:t>
                      </a:r>
                      <a:endParaRPr lang="en-US" dirty="0"/>
                    </a:p>
                  </a:txBody>
                  <a:tcPr/>
                </a:tc>
                <a:tc>
                  <a:txBody>
                    <a:bodyPr/>
                    <a:lstStyle/>
                    <a:p>
                      <a:r>
                        <a:rPr lang="en-US" dirty="0" smtClean="0"/>
                        <a:t>443,548</a:t>
                      </a:r>
                      <a:endParaRPr lang="en-US" dirty="0"/>
                    </a:p>
                  </a:txBody>
                  <a:tcPr/>
                </a:tc>
                <a:tc>
                  <a:txBody>
                    <a:bodyPr/>
                    <a:lstStyle/>
                    <a:p>
                      <a:r>
                        <a:rPr lang="en-US" dirty="0" smtClean="0"/>
                        <a:t>1,702,093</a:t>
                      </a:r>
                      <a:endParaRPr lang="en-US" dirty="0"/>
                    </a:p>
                  </a:txBody>
                  <a:tcPr/>
                </a:tc>
              </a:tr>
              <a:tr h="706008">
                <a:tc>
                  <a:txBody>
                    <a:bodyPr/>
                    <a:lstStyle/>
                    <a:p>
                      <a:r>
                        <a:rPr lang="en-US" dirty="0" smtClean="0"/>
                        <a:t>EDU Share</a:t>
                      </a:r>
                      <a:endParaRPr lang="en-US" dirty="0"/>
                    </a:p>
                  </a:txBody>
                  <a:tcPr/>
                </a:tc>
                <a:tc>
                  <a:txBody>
                    <a:bodyPr/>
                    <a:lstStyle/>
                    <a:p>
                      <a:r>
                        <a:rPr lang="en-US" dirty="0" smtClean="0"/>
                        <a:t>47.47%</a:t>
                      </a:r>
                      <a:endParaRPr lang="en-US" dirty="0"/>
                    </a:p>
                  </a:txBody>
                  <a:tcPr/>
                </a:tc>
                <a:tc>
                  <a:txBody>
                    <a:bodyPr/>
                    <a:lstStyle/>
                    <a:p>
                      <a:r>
                        <a:rPr lang="en-US" dirty="0" smtClean="0"/>
                        <a:t>16.49%</a:t>
                      </a:r>
                      <a:endParaRPr lang="en-US" dirty="0"/>
                    </a:p>
                  </a:txBody>
                  <a:tcPr/>
                </a:tc>
                <a:tc>
                  <a:txBody>
                    <a:bodyPr/>
                    <a:lstStyle/>
                    <a:p>
                      <a:r>
                        <a:rPr lang="en-US" dirty="0" smtClean="0"/>
                        <a:t>4.85%</a:t>
                      </a:r>
                      <a:endParaRPr lang="en-US" dirty="0"/>
                    </a:p>
                  </a:txBody>
                  <a:tcPr/>
                </a:tc>
                <a:tc>
                  <a:txBody>
                    <a:bodyPr/>
                    <a:lstStyle/>
                    <a:p>
                      <a:r>
                        <a:rPr lang="en-US" dirty="0" smtClean="0"/>
                        <a:t>23.07%</a:t>
                      </a:r>
                      <a:endParaRPr lang="en-US" dirty="0"/>
                    </a:p>
                  </a:txBody>
                  <a:tcPr/>
                </a:tc>
              </a:tr>
              <a:tr h="706008">
                <a:tc>
                  <a:txBody>
                    <a:bodyPr/>
                    <a:lstStyle/>
                    <a:p>
                      <a:r>
                        <a:rPr lang="en-US" dirty="0" smtClean="0"/>
                        <a:t>Electric Choice</a:t>
                      </a:r>
                      <a:r>
                        <a:rPr lang="en-US" baseline="0" dirty="0" smtClean="0"/>
                        <a:t> Switch Rate</a:t>
                      </a:r>
                      <a:endParaRPr lang="en-US" dirty="0"/>
                    </a:p>
                  </a:txBody>
                  <a:tcPr/>
                </a:tc>
                <a:tc>
                  <a:txBody>
                    <a:bodyPr/>
                    <a:lstStyle/>
                    <a:p>
                      <a:r>
                        <a:rPr lang="en-US" dirty="0" smtClean="0"/>
                        <a:t>52.53%</a:t>
                      </a:r>
                      <a:endParaRPr lang="en-US" dirty="0"/>
                    </a:p>
                  </a:txBody>
                  <a:tcPr/>
                </a:tc>
                <a:tc>
                  <a:txBody>
                    <a:bodyPr/>
                    <a:lstStyle/>
                    <a:p>
                      <a:r>
                        <a:rPr lang="en-US" dirty="0" smtClean="0"/>
                        <a:t>83.51%</a:t>
                      </a:r>
                      <a:endParaRPr lang="en-US" dirty="0"/>
                    </a:p>
                  </a:txBody>
                  <a:tcPr/>
                </a:tc>
                <a:tc>
                  <a:txBody>
                    <a:bodyPr/>
                    <a:lstStyle/>
                    <a:p>
                      <a:r>
                        <a:rPr lang="en-US" dirty="0" smtClean="0"/>
                        <a:t>95.15%</a:t>
                      </a:r>
                      <a:endParaRPr lang="en-US" dirty="0"/>
                    </a:p>
                  </a:txBody>
                  <a:tcPr/>
                </a:tc>
                <a:tc>
                  <a:txBody>
                    <a:bodyPr/>
                    <a:lstStyle/>
                    <a:p>
                      <a:r>
                        <a:rPr lang="en-US" dirty="0" smtClean="0"/>
                        <a:t>76.93%</a:t>
                      </a:r>
                      <a:endParaRPr lang="en-US" dirty="0"/>
                    </a:p>
                  </a:txBody>
                  <a:tcPr/>
                </a:tc>
              </a:tr>
            </a:tbl>
          </a:graphicData>
        </a:graphic>
      </p:graphicFrame>
      <p:sp>
        <p:nvSpPr>
          <p:cNvPr id="8" name="TextBox 7"/>
          <p:cNvSpPr txBox="1"/>
          <p:nvPr/>
        </p:nvSpPr>
        <p:spPr>
          <a:xfrm>
            <a:off x="733244" y="5840083"/>
            <a:ext cx="7392837" cy="646331"/>
          </a:xfrm>
          <a:prstGeom prst="rect">
            <a:avLst/>
          </a:prstGeom>
          <a:noFill/>
        </p:spPr>
        <p:txBody>
          <a:bodyPr wrap="square" rtlCol="0">
            <a:spAutoFit/>
          </a:bodyPr>
          <a:lstStyle/>
          <a:p>
            <a:r>
              <a:rPr lang="en-US" dirty="0" smtClean="0"/>
              <a:t>Source</a:t>
            </a:r>
            <a:r>
              <a:rPr lang="en-US" dirty="0"/>
              <a:t>:  PUCO Summary of Switch Rates from EDUs to CRES Providers in Terms of Sales </a:t>
            </a:r>
          </a:p>
        </p:txBody>
      </p:sp>
    </p:spTree>
    <p:extLst>
      <p:ext uri="{BB962C8B-B14F-4D97-AF65-F5344CB8AC3E}">
        <p14:creationId xmlns:p14="http://schemas.microsoft.com/office/powerpoint/2010/main" val="324745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2"/>
            <a:ext cx="2133600" cy="365125"/>
          </a:xfrm>
          <a:prstGeom prst="rect">
            <a:avLst/>
          </a:prstGeom>
          <a:noFill/>
          <a:ln w="9525">
            <a:noFill/>
            <a:miter lim="800000"/>
            <a:headEnd/>
            <a:tailEnd/>
          </a:ln>
        </p:spPr>
        <p:txBody>
          <a:bodyPr/>
          <a:lstStyle/>
          <a:p>
            <a:pPr algn="r" eaLnBrk="1" hangingPunct="1"/>
            <a:endParaRPr lang="en-US" sz="1200"/>
          </a:p>
        </p:txBody>
      </p:sp>
      <p:sp>
        <p:nvSpPr>
          <p:cNvPr id="42008" name="Text Box 114"/>
          <p:cNvSpPr txBox="1">
            <a:spLocks noChangeArrowheads="1"/>
          </p:cNvSpPr>
          <p:nvPr/>
        </p:nvSpPr>
        <p:spPr bwMode="auto">
          <a:xfrm>
            <a:off x="3841868" y="5048235"/>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Legend</a:t>
            </a:r>
          </a:p>
        </p:txBody>
      </p:sp>
      <p:sp>
        <p:nvSpPr>
          <p:cNvPr id="15" name="Text Box 83"/>
          <p:cNvSpPr txBox="1">
            <a:spLocks noChangeArrowheads="1"/>
          </p:cNvSpPr>
          <p:nvPr/>
        </p:nvSpPr>
        <p:spPr bwMode="auto">
          <a:xfrm>
            <a:off x="3613272" y="5380836"/>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t>
            </a:r>
            <a:r>
              <a:rPr lang="en-US" sz="1200" dirty="0" smtClean="0">
                <a:latin typeface="Arial" pitchFamily="34" charset="0"/>
              </a:rPr>
              <a:t>Bypassable</a:t>
            </a:r>
            <a:endParaRPr lang="en-US" sz="1200" dirty="0">
              <a:latin typeface="Arial" pitchFamily="34" charset="0"/>
            </a:endParaRPr>
          </a:p>
        </p:txBody>
      </p:sp>
      <p:sp>
        <p:nvSpPr>
          <p:cNvPr id="16" name="Text Box 89"/>
          <p:cNvSpPr txBox="1">
            <a:spLocks noChangeArrowheads="1"/>
          </p:cNvSpPr>
          <p:nvPr/>
        </p:nvSpPr>
        <p:spPr bwMode="auto">
          <a:xfrm>
            <a:off x="3604879" y="5678808"/>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smtClean="0">
                <a:latin typeface="Arial" pitchFamily="34" charset="0"/>
              </a:rPr>
              <a:t>Non-Bypassable</a:t>
            </a:r>
            <a:endParaRPr lang="en-US" sz="1200" dirty="0">
              <a:latin typeface="Arial" pitchFamily="34" charset="0"/>
            </a:endParaRPr>
          </a:p>
        </p:txBody>
      </p:sp>
      <p:sp>
        <p:nvSpPr>
          <p:cNvPr id="17" name="Text Box 89"/>
          <p:cNvSpPr txBox="1">
            <a:spLocks noChangeArrowheads="1"/>
          </p:cNvSpPr>
          <p:nvPr/>
        </p:nvSpPr>
        <p:spPr bwMode="auto">
          <a:xfrm>
            <a:off x="955013" y="3081785"/>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944620" y="3584082"/>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929043" y="5164427"/>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955011" y="2012718"/>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955011" y="2509803"/>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23" name="Text Box 89"/>
          <p:cNvSpPr txBox="1">
            <a:spLocks noChangeArrowheads="1"/>
          </p:cNvSpPr>
          <p:nvPr/>
        </p:nvSpPr>
        <p:spPr bwMode="auto">
          <a:xfrm>
            <a:off x="929045" y="4097086"/>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27" name="Text Box 85"/>
          <p:cNvSpPr txBox="1">
            <a:spLocks noChangeArrowheads="1"/>
          </p:cNvSpPr>
          <p:nvPr/>
        </p:nvSpPr>
        <p:spPr bwMode="auto">
          <a:xfrm>
            <a:off x="955011" y="1335607"/>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42054" name="TextBox 3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DCE8F6E5-5359-4521-8DB8-9A127544A6D0}" type="slidenum">
              <a:rPr lang="en-US" sz="1000"/>
              <a:pPr/>
              <a:t>16</a:t>
            </a:fld>
            <a:endParaRPr lang="en-US" sz="1000" dirty="0"/>
          </a:p>
        </p:txBody>
      </p:sp>
      <p:sp>
        <p:nvSpPr>
          <p:cNvPr id="37" name="Title 1"/>
          <p:cNvSpPr txBox="1">
            <a:spLocks/>
          </p:cNvSpPr>
          <p:nvPr/>
        </p:nvSpPr>
        <p:spPr bwMode="auto">
          <a:xfrm>
            <a:off x="190500" y="149371"/>
            <a:ext cx="8686800" cy="808039"/>
          </a:xfrm>
          <a:prstGeom prst="rect">
            <a:avLst/>
          </a:prstGeom>
          <a:noFill/>
          <a:ln w="9525">
            <a:noFill/>
            <a:miter lim="800000"/>
            <a:headEnd/>
            <a:tailEnd/>
          </a:ln>
          <a:effectLst/>
        </p:spPr>
        <p:txBody>
          <a:bodyPr anchor="ctr"/>
          <a:lstStyle/>
          <a:p>
            <a:pPr eaLnBrk="1" hangingPunct="1">
              <a:lnSpc>
                <a:spcPct val="85000"/>
              </a:lnSpc>
              <a:defRPr/>
            </a:pPr>
            <a:r>
              <a:rPr lang="en-US" sz="1600" b="1" dirty="0" smtClean="0">
                <a:solidFill>
                  <a:schemeClr val="bg1"/>
                </a:solidFill>
                <a:latin typeface="Arial" pitchFamily="34" charset="0"/>
                <a:ea typeface="+mj-ea"/>
                <a:cs typeface="Arial" pitchFamily="34" charset="0"/>
              </a:rPr>
              <a:t>Electric Security Plan Rate Structure</a:t>
            </a:r>
            <a:endParaRPr lang="en-US" sz="1600" b="1" dirty="0">
              <a:solidFill>
                <a:schemeClr val="bg1"/>
              </a:solidFill>
              <a:latin typeface="Arial" pitchFamily="34" charset="0"/>
              <a:ea typeface="+mj-ea"/>
              <a:cs typeface="Arial" pitchFamily="34" charset="0"/>
            </a:endParaRPr>
          </a:p>
        </p:txBody>
      </p:sp>
      <p:sp>
        <p:nvSpPr>
          <p:cNvPr id="39" name="Text Box 89"/>
          <p:cNvSpPr txBox="1">
            <a:spLocks noChangeArrowheads="1"/>
          </p:cNvSpPr>
          <p:nvPr/>
        </p:nvSpPr>
        <p:spPr bwMode="auto">
          <a:xfrm>
            <a:off x="923861" y="462030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
        <p:nvSpPr>
          <p:cNvPr id="24" name="Text Box 89"/>
          <p:cNvSpPr txBox="1">
            <a:spLocks noChangeArrowheads="1"/>
          </p:cNvSpPr>
          <p:nvPr/>
        </p:nvSpPr>
        <p:spPr bwMode="auto">
          <a:xfrm>
            <a:off x="5674320" y="3064689"/>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25" name="Text Box 89"/>
          <p:cNvSpPr txBox="1">
            <a:spLocks noChangeArrowheads="1"/>
          </p:cNvSpPr>
          <p:nvPr/>
        </p:nvSpPr>
        <p:spPr bwMode="auto">
          <a:xfrm>
            <a:off x="5663927" y="356698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26" name="Text Box 89"/>
          <p:cNvSpPr txBox="1">
            <a:spLocks noChangeArrowheads="1"/>
          </p:cNvSpPr>
          <p:nvPr/>
        </p:nvSpPr>
        <p:spPr bwMode="auto">
          <a:xfrm>
            <a:off x="5653532" y="6124904"/>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Distribution </a:t>
            </a:r>
            <a:r>
              <a:rPr lang="en-US" sz="1400" dirty="0">
                <a:latin typeface="Arial" pitchFamily="34" charset="0"/>
              </a:rPr>
              <a:t>rates and riders</a:t>
            </a:r>
          </a:p>
        </p:txBody>
      </p:sp>
      <p:sp>
        <p:nvSpPr>
          <p:cNvPr id="28" name="Text Box 89"/>
          <p:cNvSpPr txBox="1">
            <a:spLocks noChangeArrowheads="1"/>
          </p:cNvSpPr>
          <p:nvPr/>
        </p:nvSpPr>
        <p:spPr bwMode="auto">
          <a:xfrm>
            <a:off x="5653532" y="2002916"/>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9" name="Text Box 89"/>
          <p:cNvSpPr txBox="1">
            <a:spLocks noChangeArrowheads="1"/>
          </p:cNvSpPr>
          <p:nvPr/>
        </p:nvSpPr>
        <p:spPr bwMode="auto">
          <a:xfrm>
            <a:off x="5653532" y="2500001"/>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31" name="Text Box 89"/>
          <p:cNvSpPr txBox="1">
            <a:spLocks noChangeArrowheads="1"/>
          </p:cNvSpPr>
          <p:nvPr/>
        </p:nvSpPr>
        <p:spPr bwMode="auto">
          <a:xfrm>
            <a:off x="5653536" y="4102417"/>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32" name="Text Box 85"/>
          <p:cNvSpPr txBox="1">
            <a:spLocks noChangeArrowheads="1"/>
          </p:cNvSpPr>
          <p:nvPr/>
        </p:nvSpPr>
        <p:spPr bwMode="auto">
          <a:xfrm>
            <a:off x="5653532" y="1325805"/>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34" name="Text Box 89"/>
          <p:cNvSpPr txBox="1">
            <a:spLocks noChangeArrowheads="1"/>
          </p:cNvSpPr>
          <p:nvPr/>
        </p:nvSpPr>
        <p:spPr bwMode="auto">
          <a:xfrm>
            <a:off x="5653534" y="5133226"/>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DCI</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Distribution Capital </a:t>
            </a:r>
            <a:r>
              <a:rPr lang="en-US" sz="1200" dirty="0" err="1" smtClean="0">
                <a:latin typeface="Arial" pitchFamily="34" charset="0"/>
              </a:rPr>
              <a:t>Investmt</a:t>
            </a:r>
            <a:endParaRPr lang="en-US" sz="1200" dirty="0">
              <a:latin typeface="Arial" pitchFamily="34" charset="0"/>
            </a:endParaRPr>
          </a:p>
        </p:txBody>
      </p:sp>
      <p:sp>
        <p:nvSpPr>
          <p:cNvPr id="35" name="Text Box 114"/>
          <p:cNvSpPr txBox="1">
            <a:spLocks noChangeArrowheads="1"/>
          </p:cNvSpPr>
          <p:nvPr/>
        </p:nvSpPr>
        <p:spPr bwMode="auto">
          <a:xfrm>
            <a:off x="1478888" y="964943"/>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a:t>
            </a:r>
            <a:r>
              <a:rPr lang="en-US" sz="1400" dirty="0" smtClean="0">
                <a:latin typeface="Arial" charset="0"/>
              </a:rPr>
              <a:t>Current</a:t>
            </a:r>
            <a:endParaRPr lang="en-US" sz="1400" dirty="0">
              <a:latin typeface="Arial" charset="0"/>
            </a:endParaRPr>
          </a:p>
        </p:txBody>
      </p:sp>
      <p:sp>
        <p:nvSpPr>
          <p:cNvPr id="36" name="Text Box 114"/>
          <p:cNvSpPr txBox="1">
            <a:spLocks noChangeArrowheads="1"/>
          </p:cNvSpPr>
          <p:nvPr/>
        </p:nvSpPr>
        <p:spPr bwMode="auto">
          <a:xfrm>
            <a:off x="6186934" y="957410"/>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a:t>
            </a:r>
            <a:r>
              <a:rPr lang="en-US" sz="1400" dirty="0" smtClean="0">
                <a:latin typeface="Arial" charset="0"/>
              </a:rPr>
              <a:t>Proposed</a:t>
            </a:r>
            <a:endParaRPr lang="en-US" sz="1400" dirty="0">
              <a:latin typeface="Arial" charset="0"/>
            </a:endParaRPr>
          </a:p>
        </p:txBody>
      </p:sp>
      <p:sp>
        <p:nvSpPr>
          <p:cNvPr id="40" name="Text Box 89"/>
          <p:cNvSpPr txBox="1">
            <a:spLocks noChangeArrowheads="1"/>
          </p:cNvSpPr>
          <p:nvPr/>
        </p:nvSpPr>
        <p:spPr bwMode="auto">
          <a:xfrm>
            <a:off x="5651342" y="563638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DSR</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Distribution Storm Rider</a:t>
            </a:r>
            <a:endParaRPr lang="en-US" sz="1200" dirty="0">
              <a:latin typeface="Arial" pitchFamily="34" charset="0"/>
            </a:endParaRPr>
          </a:p>
        </p:txBody>
      </p:sp>
      <p:sp>
        <p:nvSpPr>
          <p:cNvPr id="41" name="Text Box 89"/>
          <p:cNvSpPr txBox="1">
            <a:spLocks noChangeArrowheads="1"/>
          </p:cNvSpPr>
          <p:nvPr/>
        </p:nvSpPr>
        <p:spPr bwMode="auto">
          <a:xfrm>
            <a:off x="5651342" y="4637170"/>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Tree>
    <p:extLst>
      <p:ext uri="{BB962C8B-B14F-4D97-AF65-F5344CB8AC3E}">
        <p14:creationId xmlns:p14="http://schemas.microsoft.com/office/powerpoint/2010/main" val="2037086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BB3397E-A2CD-435A-B854-3B2992B2750E}" type="slidenum">
              <a:rPr lang="en-US"/>
              <a:pPr/>
              <a:t>17</a:t>
            </a:fld>
            <a:endParaRPr lang="en-US"/>
          </a:p>
        </p:txBody>
      </p:sp>
      <p:sp>
        <p:nvSpPr>
          <p:cNvPr id="129026" name="Rectangle 2"/>
          <p:cNvSpPr>
            <a:spLocks noGrp="1" noChangeArrowheads="1"/>
          </p:cNvSpPr>
          <p:nvPr>
            <p:ph type="title"/>
          </p:nvPr>
        </p:nvSpPr>
        <p:spPr>
          <a:xfrm>
            <a:off x="505436" y="211823"/>
            <a:ext cx="7391400" cy="685800"/>
          </a:xfrm>
        </p:spPr>
        <p:txBody>
          <a:bodyPr/>
          <a:lstStyle/>
          <a:p>
            <a:r>
              <a:rPr lang="en-US" dirty="0"/>
              <a:t>How Do I Calculate My Price to Compare?</a:t>
            </a:r>
          </a:p>
        </p:txBody>
      </p:sp>
      <p:sp>
        <p:nvSpPr>
          <p:cNvPr id="129027" name="Rectangle 3"/>
          <p:cNvSpPr>
            <a:spLocks noChangeArrowheads="1"/>
          </p:cNvSpPr>
          <p:nvPr/>
        </p:nvSpPr>
        <p:spPr bwMode="auto">
          <a:xfrm>
            <a:off x="990600" y="1447800"/>
            <a:ext cx="7848600" cy="4678204"/>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28A1"/>
              </a:buClr>
              <a:buSzPct val="120000"/>
            </a:pPr>
            <a:r>
              <a:rPr lang="en-US" sz="2000" b="1" dirty="0"/>
              <a:t>Compare:</a:t>
            </a:r>
          </a:p>
          <a:p>
            <a:pPr lvl="2">
              <a:lnSpc>
                <a:spcPct val="90000"/>
              </a:lnSpc>
              <a:spcBef>
                <a:spcPct val="50000"/>
              </a:spcBef>
              <a:buClr>
                <a:srgbClr val="0028A1"/>
              </a:buClr>
              <a:buSzPct val="120000"/>
            </a:pPr>
            <a:r>
              <a:rPr lang="en-US" sz="2000" b="1" dirty="0" smtClean="0"/>
              <a:t>DE OH’s Rider RC Charge</a:t>
            </a:r>
          </a:p>
          <a:p>
            <a:pPr lvl="2">
              <a:lnSpc>
                <a:spcPct val="90000"/>
              </a:lnSpc>
              <a:spcBef>
                <a:spcPct val="50000"/>
              </a:spcBef>
              <a:buClr>
                <a:srgbClr val="0028A1"/>
              </a:buClr>
              <a:buSzPct val="120000"/>
            </a:pPr>
            <a:r>
              <a:rPr lang="en-US" sz="2000" b="1" dirty="0" smtClean="0"/>
              <a:t> + Rider RE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SCR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AERR Charge</a:t>
            </a:r>
            <a:endParaRPr lang="en-US" sz="2000" b="1" dirty="0"/>
          </a:p>
          <a:p>
            <a:pPr lvl="2">
              <a:lnSpc>
                <a:spcPct val="90000"/>
              </a:lnSpc>
              <a:spcBef>
                <a:spcPct val="50000"/>
              </a:spcBef>
              <a:buClr>
                <a:srgbClr val="0028A1"/>
              </a:buClr>
              <a:buSzPct val="120000"/>
            </a:pPr>
            <a:r>
              <a:rPr lang="en-US" sz="2000" b="1" dirty="0"/>
              <a:t> </a:t>
            </a:r>
            <a:r>
              <a:rPr lang="en-US" sz="2000" b="1" dirty="0" smtClean="0"/>
              <a:t> </a:t>
            </a:r>
            <a:r>
              <a:rPr lang="en-US" sz="2000" b="1" dirty="0"/>
              <a:t>+ Rider </a:t>
            </a:r>
            <a:r>
              <a:rPr lang="en-US" sz="2000" b="1" dirty="0" smtClean="0"/>
              <a:t>RTO Charge</a:t>
            </a:r>
            <a:endParaRPr lang="en-US" sz="2000" b="1" dirty="0"/>
          </a:p>
          <a:p>
            <a:pPr lvl="2">
              <a:lnSpc>
                <a:spcPct val="90000"/>
              </a:lnSpc>
              <a:spcBef>
                <a:spcPct val="50000"/>
              </a:spcBef>
              <a:buClr>
                <a:srgbClr val="0028A1"/>
              </a:buClr>
              <a:buSzPct val="120000"/>
            </a:pPr>
            <a:endParaRPr lang="en-US" sz="2000" b="1" dirty="0" smtClean="0"/>
          </a:p>
          <a:p>
            <a:pPr lvl="2">
              <a:lnSpc>
                <a:spcPct val="90000"/>
              </a:lnSpc>
              <a:spcBef>
                <a:spcPct val="50000"/>
              </a:spcBef>
              <a:buClr>
                <a:srgbClr val="0028A1"/>
              </a:buClr>
              <a:buSzPct val="120000"/>
            </a:pPr>
            <a:r>
              <a:rPr lang="en-US" sz="2000" b="1" dirty="0" smtClean="0"/>
              <a:t> </a:t>
            </a:r>
            <a:endParaRPr lang="en-US" sz="2000" b="1" dirty="0"/>
          </a:p>
          <a:p>
            <a:pPr>
              <a:lnSpc>
                <a:spcPct val="90000"/>
              </a:lnSpc>
              <a:spcBef>
                <a:spcPct val="50000"/>
              </a:spcBef>
              <a:buClr>
                <a:srgbClr val="0028A1"/>
              </a:buClr>
              <a:buSzPct val="120000"/>
            </a:pPr>
            <a:r>
              <a:rPr lang="en-US" sz="2000" b="1" dirty="0"/>
              <a:t>vs.</a:t>
            </a:r>
          </a:p>
          <a:p>
            <a:pPr>
              <a:lnSpc>
                <a:spcPct val="90000"/>
              </a:lnSpc>
              <a:spcBef>
                <a:spcPct val="50000"/>
              </a:spcBef>
              <a:buClr>
                <a:srgbClr val="0028A1"/>
              </a:buClr>
              <a:buSzPct val="120000"/>
            </a:pPr>
            <a:r>
              <a:rPr lang="en-US" sz="2000" b="1" dirty="0"/>
              <a:t>	The </a:t>
            </a:r>
            <a:r>
              <a:rPr lang="en-US" sz="2000" b="1" dirty="0" smtClean="0"/>
              <a:t>CRES Provider’s </a:t>
            </a:r>
            <a:r>
              <a:rPr lang="en-US" sz="2000" b="1" dirty="0"/>
              <a:t>price for electricity</a:t>
            </a:r>
          </a:p>
          <a:p>
            <a:pPr>
              <a:lnSpc>
                <a:spcPct val="90000"/>
              </a:lnSpc>
              <a:spcBef>
                <a:spcPct val="50000"/>
              </a:spcBef>
              <a:buClr>
                <a:srgbClr val="0028A1"/>
              </a:buClr>
              <a:buSzPct val="120000"/>
            </a:pPr>
            <a:r>
              <a:rPr lang="en-US" sz="2000" b="1" i="1" dirty="0"/>
              <a:t>Note: Price To Compare varies based on load factor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2F55CF-56B9-4D41-8F28-3C18C32E8720}" type="slidenum">
              <a:rPr lang="en-US"/>
              <a:pPr/>
              <a:t>18</a:t>
            </a:fld>
            <a:endParaRPr lang="en-US"/>
          </a:p>
        </p:txBody>
      </p:sp>
      <p:sp>
        <p:nvSpPr>
          <p:cNvPr id="131074" name="Rectangle 2"/>
          <p:cNvSpPr>
            <a:spLocks noGrp="1" noChangeArrowheads="1"/>
          </p:cNvSpPr>
          <p:nvPr>
            <p:ph type="title"/>
          </p:nvPr>
        </p:nvSpPr>
        <p:spPr>
          <a:xfrm>
            <a:off x="440422" y="201336"/>
            <a:ext cx="8229600" cy="914400"/>
          </a:xfrm>
        </p:spPr>
        <p:txBody>
          <a:bodyPr/>
          <a:lstStyle/>
          <a:p>
            <a:r>
              <a:rPr lang="en-US" dirty="0"/>
              <a:t>Price To Compare Calculation</a:t>
            </a:r>
          </a:p>
        </p:txBody>
      </p:sp>
      <p:graphicFrame>
        <p:nvGraphicFramePr>
          <p:cNvPr id="131075" name="Object 3"/>
          <p:cNvGraphicFramePr>
            <a:graphicFrameLocks noChangeAspect="1"/>
          </p:cNvGraphicFramePr>
          <p:nvPr>
            <p:extLst>
              <p:ext uri="{D42A27DB-BD31-4B8C-83A1-F6EECF244321}">
                <p14:modId xmlns:p14="http://schemas.microsoft.com/office/powerpoint/2010/main" val="1257962748"/>
              </p:ext>
            </p:extLst>
          </p:nvPr>
        </p:nvGraphicFramePr>
        <p:xfrm>
          <a:off x="557214" y="1468208"/>
          <a:ext cx="8220075" cy="4498975"/>
        </p:xfrm>
        <a:graphic>
          <a:graphicData uri="http://schemas.openxmlformats.org/presentationml/2006/ole">
            <mc:AlternateContent xmlns:mc="http://schemas.openxmlformats.org/markup-compatibility/2006">
              <mc:Choice xmlns:v="urn:schemas-microsoft-com:vml" Requires="v">
                <p:oleObj spid="_x0000_s1105" name="Worksheet" r:id="rId4" imgW="4962509" imgH="2762237" progId="Excel.Sheet.8">
                  <p:embed/>
                </p:oleObj>
              </mc:Choice>
              <mc:Fallback>
                <p:oleObj name="Worksheet" r:id="rId4" imgW="4962509" imgH="2762237" progId="Excel.Sheet.8">
                  <p:embed/>
                  <p:pic>
                    <p:nvPicPr>
                      <p:cNvPr id="0" name="Object 32"/>
                      <p:cNvPicPr>
                        <a:picLocks noChangeAspect="1" noChangeArrowheads="1"/>
                      </p:cNvPicPr>
                      <p:nvPr/>
                    </p:nvPicPr>
                    <p:blipFill>
                      <a:blip r:embed="rId5"/>
                      <a:srcRect/>
                      <a:stretch>
                        <a:fillRect/>
                      </a:stretch>
                    </p:blipFill>
                    <p:spPr bwMode="auto">
                      <a:xfrm>
                        <a:off x="557214" y="1468208"/>
                        <a:ext cx="8220075" cy="4498975"/>
                      </a:xfrm>
                      <a:prstGeom prst="rect">
                        <a:avLst/>
                      </a:prstGeom>
                      <a:solidFill>
                        <a:schemeClr val="bg1"/>
                      </a:solidFill>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9630068-AEA2-4260-A69F-6C2DB0DAC312}" type="slidenum">
              <a:rPr lang="en-US"/>
              <a:pPr/>
              <a:t>19</a:t>
            </a:fld>
            <a:endParaRPr lang="en-US"/>
          </a:p>
        </p:txBody>
      </p:sp>
      <p:sp>
        <p:nvSpPr>
          <p:cNvPr id="133122" name="Rectangle 2"/>
          <p:cNvSpPr>
            <a:spLocks noGrp="1" noChangeArrowheads="1"/>
          </p:cNvSpPr>
          <p:nvPr>
            <p:ph type="title"/>
          </p:nvPr>
        </p:nvSpPr>
        <p:spPr>
          <a:xfrm>
            <a:off x="448811" y="243281"/>
            <a:ext cx="8229600" cy="914400"/>
          </a:xfrm>
        </p:spPr>
        <p:txBody>
          <a:bodyPr/>
          <a:lstStyle/>
          <a:p>
            <a:r>
              <a:rPr lang="en-US" dirty="0"/>
              <a:t>Recommendations</a:t>
            </a:r>
          </a:p>
        </p:txBody>
      </p:sp>
      <p:sp>
        <p:nvSpPr>
          <p:cNvPr id="133123" name="Rectangle 3"/>
          <p:cNvSpPr>
            <a:spLocks noChangeArrowheads="1"/>
          </p:cNvSpPr>
          <p:nvPr/>
        </p:nvSpPr>
        <p:spPr bwMode="auto">
          <a:xfrm>
            <a:off x="1066800" y="1981200"/>
            <a:ext cx="7772400" cy="1938992"/>
          </a:xfrm>
          <a:prstGeom prst="rect">
            <a:avLst/>
          </a:prstGeom>
          <a:noFill/>
          <a:ln w="12700">
            <a:noFill/>
            <a:miter lim="800000"/>
            <a:headEnd type="none" w="sm" len="sm"/>
            <a:tailEnd type="none" w="sm" len="sm"/>
          </a:ln>
          <a:effectLst/>
        </p:spPr>
        <p:txBody>
          <a:bodyPr>
            <a:spAutoFit/>
          </a:bodyPr>
          <a:lstStyle/>
          <a:p>
            <a:pPr>
              <a:spcBef>
                <a:spcPct val="50000"/>
              </a:spcBef>
              <a:buClr>
                <a:srgbClr val="0028A1"/>
              </a:buClr>
              <a:buSzPct val="120000"/>
            </a:pPr>
            <a:r>
              <a:rPr lang="en-US" sz="2400"/>
              <a:t>Use twelve months of demand and energy to develop an “average annual price to compare” for the best price comparison</a:t>
            </a:r>
          </a:p>
          <a:p>
            <a:pPr>
              <a:spcBef>
                <a:spcPct val="50000"/>
              </a:spcBef>
              <a:buClr>
                <a:srgbClr val="0028A1"/>
              </a:buClr>
              <a:buSzPct val="120000"/>
              <a:buFontTx/>
              <a:buChar char="•"/>
            </a:pPr>
            <a:endParaRPr lang="en-US" sz="2400"/>
          </a:p>
          <a:p>
            <a:pPr>
              <a:spcBef>
                <a:spcPct val="50000"/>
              </a:spcBef>
              <a:buClr>
                <a:srgbClr val="0028A1"/>
              </a:buClr>
              <a:buSzPct val="120000"/>
            </a:pPr>
            <a:r>
              <a:rPr lang="en-US" sz="2400"/>
              <a:t>Compare competing offers using the same usage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466725" y="1143001"/>
            <a:ext cx="8220075" cy="4978399"/>
          </a:xfrm>
        </p:spPr>
        <p:txBody>
          <a:bodyPr/>
          <a:lstStyle/>
          <a:p>
            <a:r>
              <a:rPr lang="en-US" sz="2800" dirty="0" smtClean="0"/>
              <a:t>Overview of ESP Application</a:t>
            </a:r>
          </a:p>
          <a:p>
            <a:endParaRPr lang="en-US" sz="2800" dirty="0" smtClean="0"/>
          </a:p>
          <a:p>
            <a:r>
              <a:rPr lang="en-US" sz="2800" dirty="0" smtClean="0"/>
              <a:t>SSO Supply and Pricing</a:t>
            </a:r>
          </a:p>
          <a:p>
            <a:endParaRPr lang="en-US" sz="2800" dirty="0" smtClean="0"/>
          </a:p>
          <a:p>
            <a:r>
              <a:rPr lang="en-US" sz="2800" dirty="0" smtClean="0"/>
              <a:t>Distribution Investment</a:t>
            </a:r>
            <a:r>
              <a:rPr lang="en-US" sz="2800" dirty="0" smtClean="0">
                <a:solidFill>
                  <a:srgbClr val="FF0000"/>
                </a:solidFill>
              </a:rPr>
              <a:t> </a:t>
            </a:r>
            <a:r>
              <a:rPr lang="en-US" sz="2800" dirty="0" smtClean="0"/>
              <a:t>and Other Provisions</a:t>
            </a:r>
          </a:p>
          <a:p>
            <a:endParaRPr lang="en-US" sz="2800" dirty="0" smtClean="0"/>
          </a:p>
          <a:p>
            <a:r>
              <a:rPr lang="en-US" sz="2800" dirty="0" smtClean="0"/>
              <a:t>Price To Compare</a:t>
            </a:r>
          </a:p>
          <a:p>
            <a:endParaRPr lang="en-US" sz="2800"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2</a:t>
            </a:fld>
            <a:endParaRPr lang="en-US" dirty="0"/>
          </a:p>
        </p:txBody>
      </p:sp>
    </p:spTree>
    <p:extLst>
      <p:ext uri="{BB962C8B-B14F-4D97-AF65-F5344CB8AC3E}">
        <p14:creationId xmlns:p14="http://schemas.microsoft.com/office/powerpoint/2010/main" val="450390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A0639C4-DFF4-4D1B-8019-006E0FEE99A1}" type="slidenum">
              <a:rPr lang="en-US"/>
              <a:pPr/>
              <a:t>20</a:t>
            </a:fld>
            <a:endParaRPr lang="en-US"/>
          </a:p>
        </p:txBody>
      </p:sp>
      <p:sp>
        <p:nvSpPr>
          <p:cNvPr id="134146" name="Rectangle 2"/>
          <p:cNvSpPr>
            <a:spLocks noGrp="1" noChangeArrowheads="1"/>
          </p:cNvSpPr>
          <p:nvPr>
            <p:ph type="title"/>
          </p:nvPr>
        </p:nvSpPr>
        <p:spPr>
          <a:xfrm>
            <a:off x="537951" y="116748"/>
            <a:ext cx="7715250" cy="915099"/>
          </a:xfrm>
        </p:spPr>
        <p:txBody>
          <a:bodyPr/>
          <a:lstStyle/>
          <a:p>
            <a:r>
              <a:rPr lang="en-US" dirty="0"/>
              <a:t>Annual Price To Compare (Example)</a:t>
            </a:r>
          </a:p>
        </p:txBody>
      </p:sp>
      <p:graphicFrame>
        <p:nvGraphicFramePr>
          <p:cNvPr id="134147" name="Object 3"/>
          <p:cNvGraphicFramePr>
            <a:graphicFrameLocks noChangeAspect="1"/>
          </p:cNvGraphicFramePr>
          <p:nvPr>
            <p:extLst>
              <p:ext uri="{D42A27DB-BD31-4B8C-83A1-F6EECF244321}">
                <p14:modId xmlns:p14="http://schemas.microsoft.com/office/powerpoint/2010/main" val="1757398892"/>
              </p:ext>
            </p:extLst>
          </p:nvPr>
        </p:nvGraphicFramePr>
        <p:xfrm>
          <a:off x="457200" y="1868489"/>
          <a:ext cx="8245475" cy="3176587"/>
        </p:xfrm>
        <a:graphic>
          <a:graphicData uri="http://schemas.openxmlformats.org/presentationml/2006/ole">
            <mc:AlternateContent xmlns:mc="http://schemas.openxmlformats.org/markup-compatibility/2006">
              <mc:Choice xmlns:v="urn:schemas-microsoft-com:vml" Requires="v">
                <p:oleObj spid="_x0000_s2128" name="Worksheet" r:id="rId4" imgW="7648578" imgH="2924149" progId="Excel.Sheet.8">
                  <p:embed/>
                </p:oleObj>
              </mc:Choice>
              <mc:Fallback>
                <p:oleObj name="Worksheet" r:id="rId4" imgW="7648578" imgH="2924149" progId="Excel.Sheet.8">
                  <p:embed/>
                  <p:pic>
                    <p:nvPicPr>
                      <p:cNvPr id="0" name="Object 32"/>
                      <p:cNvPicPr>
                        <a:picLocks noChangeAspect="1" noChangeArrowheads="1"/>
                      </p:cNvPicPr>
                      <p:nvPr/>
                    </p:nvPicPr>
                    <p:blipFill>
                      <a:blip r:embed="rId5"/>
                      <a:srcRect/>
                      <a:stretch>
                        <a:fillRect/>
                      </a:stretch>
                    </p:blipFill>
                    <p:spPr bwMode="auto">
                      <a:xfrm>
                        <a:off x="457200" y="1868489"/>
                        <a:ext cx="8245475" cy="3176587"/>
                      </a:xfrm>
                      <a:prstGeom prst="rect">
                        <a:avLst/>
                      </a:prstGeom>
                      <a:solidFill>
                        <a:schemeClr val="bg1"/>
                      </a:solidFill>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412AD8-AFB2-41F2-935E-3D50AFF974EC}" type="slidenum">
              <a:rPr lang="en-US"/>
              <a:pPr/>
              <a:t>21</a:t>
            </a:fld>
            <a:endParaRPr lang="en-US"/>
          </a:p>
        </p:txBody>
      </p:sp>
      <p:sp>
        <p:nvSpPr>
          <p:cNvPr id="141314" name="Rectangle 2"/>
          <p:cNvSpPr>
            <a:spLocks noGrp="1" noChangeArrowheads="1"/>
          </p:cNvSpPr>
          <p:nvPr>
            <p:ph type="title"/>
          </p:nvPr>
        </p:nvSpPr>
        <p:spPr>
          <a:xfrm>
            <a:off x="406866" y="125835"/>
            <a:ext cx="8229600" cy="914400"/>
          </a:xfrm>
        </p:spPr>
        <p:txBody>
          <a:bodyPr/>
          <a:lstStyle/>
          <a:p>
            <a:r>
              <a:rPr lang="en-US" dirty="0" smtClean="0"/>
              <a:t>Duke Energy Ohio Tariffs</a:t>
            </a:r>
            <a:endParaRPr lang="en-US" dirty="0"/>
          </a:p>
        </p:txBody>
      </p:sp>
      <p:sp>
        <p:nvSpPr>
          <p:cNvPr id="141315" name="Rectangle 3"/>
          <p:cNvSpPr>
            <a:spLocks noGrp="1" noChangeArrowheads="1"/>
          </p:cNvSpPr>
          <p:nvPr>
            <p:ph type="body" idx="1"/>
          </p:nvPr>
        </p:nvSpPr>
        <p:spPr>
          <a:xfrm>
            <a:off x="586596" y="2286000"/>
            <a:ext cx="7946366" cy="3770851"/>
          </a:xfrm>
        </p:spPr>
        <p:txBody>
          <a:bodyPr/>
          <a:lstStyle/>
          <a:p>
            <a:pPr algn="ctr"/>
            <a:r>
              <a:rPr lang="en-US" sz="3200" dirty="0" smtClean="0"/>
              <a:t>Duke Energy Ohio’s </a:t>
            </a:r>
            <a:r>
              <a:rPr lang="en-US" sz="3200" dirty="0"/>
              <a:t>tariffs can be found online at:</a:t>
            </a:r>
          </a:p>
          <a:p>
            <a:pPr algn="ctr">
              <a:buFont typeface="Wingdings" pitchFamily="2" charset="2"/>
              <a:buNone/>
            </a:pPr>
            <a:endParaRPr lang="en-US" sz="3200" dirty="0"/>
          </a:p>
          <a:p>
            <a:pPr>
              <a:buFont typeface="Wingdings" pitchFamily="2" charset="2"/>
              <a:buNone/>
            </a:pPr>
            <a:r>
              <a:rPr lang="en-US" sz="3200" dirty="0"/>
              <a:t>		</a:t>
            </a:r>
            <a:r>
              <a:rPr lang="en-US" sz="3200" dirty="0" smtClean="0"/>
              <a:t>	www.duke-energy.com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455516-1791-48F0-B07B-241563269F56}" type="slidenum">
              <a:rPr lang="en-US" smtClean="0"/>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Subtitle 2"/>
          <p:cNvSpPr>
            <a:spLocks noGrp="1"/>
          </p:cNvSpPr>
          <p:nvPr>
            <p:ph idx="1"/>
          </p:nvPr>
        </p:nvSpPr>
        <p:spPr>
          <a:xfrm>
            <a:off x="142242" y="1074666"/>
            <a:ext cx="8575650" cy="5377891"/>
          </a:xfrm>
        </p:spPr>
        <p:txBody>
          <a:bodyPr>
            <a:noAutofit/>
          </a:bodyPr>
          <a:lstStyle/>
          <a:p>
            <a:pPr algn="l"/>
            <a:r>
              <a:rPr lang="en-US" sz="2400" dirty="0" smtClean="0">
                <a:solidFill>
                  <a:schemeClr val="tx1"/>
                </a:solidFill>
              </a:rPr>
              <a:t>On April 2, 2015 the PUCO approved </a:t>
            </a:r>
            <a:r>
              <a:rPr lang="en-US" sz="2400" dirty="0" smtClean="0"/>
              <a:t>Duke Energy Ohio’s </a:t>
            </a:r>
            <a:r>
              <a:rPr lang="en-US" sz="2400" dirty="0" smtClean="0">
                <a:solidFill>
                  <a:schemeClr val="tx1"/>
                </a:solidFill>
              </a:rPr>
              <a:t>Electric Security Plan for a term of three years that:</a:t>
            </a:r>
          </a:p>
          <a:p>
            <a:pPr lvl="1">
              <a:tabLst>
                <a:tab pos="285750" algn="l"/>
                <a:tab pos="461963" algn="l"/>
              </a:tabLst>
            </a:pPr>
            <a:endParaRPr lang="en-US" sz="2000" dirty="0" smtClean="0">
              <a:solidFill>
                <a:schemeClr val="tx1"/>
              </a:solidFill>
              <a:sym typeface="Wingdings"/>
            </a:endParaRPr>
          </a:p>
          <a:p>
            <a:pPr lvl="1">
              <a:tabLst>
                <a:tab pos="285750" algn="l"/>
                <a:tab pos="461963" algn="l"/>
              </a:tabLst>
            </a:pPr>
            <a:r>
              <a:rPr lang="en-US" sz="2000" dirty="0" smtClean="0">
                <a:solidFill>
                  <a:schemeClr val="tx1"/>
                </a:solidFill>
                <a:sym typeface="Wingdings"/>
              </a:rPr>
              <a:t>C</a:t>
            </a:r>
            <a:r>
              <a:rPr lang="en-US" sz="2000" dirty="0" smtClean="0">
                <a:solidFill>
                  <a:schemeClr val="tx1"/>
                </a:solidFill>
              </a:rPr>
              <a:t>ontinues the current auction process for procuring supply for non-shopping load;</a:t>
            </a:r>
          </a:p>
          <a:p>
            <a:pPr lvl="1">
              <a:tabLst>
                <a:tab pos="285750" algn="l"/>
                <a:tab pos="461963" algn="l"/>
              </a:tabLst>
            </a:pPr>
            <a:endParaRPr lang="en-US" sz="2000" dirty="0" smtClean="0">
              <a:sym typeface="Wingdings"/>
            </a:endParaRPr>
          </a:p>
          <a:p>
            <a:pPr lvl="1">
              <a:tabLst>
                <a:tab pos="285750" algn="l"/>
                <a:tab pos="461963" algn="l"/>
              </a:tabLst>
            </a:pPr>
            <a:r>
              <a:rPr lang="en-US" sz="2000" dirty="0" smtClean="0">
                <a:sym typeface="Wingdings"/>
              </a:rPr>
              <a:t>A</a:t>
            </a:r>
            <a:r>
              <a:rPr lang="en-US" sz="2000" dirty="0" smtClean="0"/>
              <a:t>ddresses </a:t>
            </a:r>
            <a:r>
              <a:rPr lang="en-US" sz="2000" dirty="0"/>
              <a:t>rate design </a:t>
            </a:r>
            <a:r>
              <a:rPr lang="en-US" sz="2000" dirty="0" smtClean="0"/>
              <a:t>issues for Riders RC and RE; </a:t>
            </a:r>
            <a:endParaRPr lang="en-US" sz="2000" dirty="0"/>
          </a:p>
          <a:p>
            <a:pPr lvl="1">
              <a:tabLst>
                <a:tab pos="227013" algn="l"/>
                <a:tab pos="461963" algn="l"/>
              </a:tabLst>
            </a:pPr>
            <a:endParaRPr lang="en-US" sz="2000" dirty="0" smtClean="0">
              <a:sym typeface="Wingdings"/>
            </a:endParaRPr>
          </a:p>
          <a:p>
            <a:pPr lvl="1">
              <a:tabLst>
                <a:tab pos="227013" algn="l"/>
                <a:tab pos="461963" algn="l"/>
              </a:tabLst>
            </a:pPr>
            <a:r>
              <a:rPr lang="en-US" sz="2000" dirty="0" smtClean="0">
                <a:sym typeface="Wingdings"/>
              </a:rPr>
              <a:t>Includes provisions for improving reliability through a more aggressive capital expenditure program</a:t>
            </a:r>
            <a:r>
              <a:rPr lang="en-US" sz="2000" dirty="0" smtClean="0"/>
              <a:t>;</a:t>
            </a:r>
          </a:p>
          <a:p>
            <a:pPr lvl="1">
              <a:tabLst>
                <a:tab pos="227013" algn="l"/>
                <a:tab pos="461963" algn="l"/>
              </a:tabLst>
            </a:pPr>
            <a:endParaRPr lang="en-US" sz="2000" dirty="0"/>
          </a:p>
          <a:p>
            <a:pPr>
              <a:tabLst>
                <a:tab pos="227013" algn="l"/>
                <a:tab pos="461963" algn="l"/>
              </a:tabLst>
            </a:pPr>
            <a:endParaRPr lang="en-US" sz="2400" dirty="0" smtClean="0">
              <a:solidFill>
                <a:schemeClr val="tx1"/>
              </a:solidFill>
            </a:endParaRPr>
          </a:p>
          <a:p>
            <a:pPr>
              <a:tabLst>
                <a:tab pos="227013" algn="l"/>
                <a:tab pos="461963" algn="l"/>
              </a:tabLst>
            </a:pPr>
            <a:r>
              <a:rPr lang="en-US" sz="2400" dirty="0" smtClean="0">
                <a:solidFill>
                  <a:schemeClr val="tx1"/>
                </a:solidFill>
              </a:rPr>
              <a:t>ESP effective June 1, 2015 through May 31, 2018.</a:t>
            </a:r>
          </a:p>
          <a:p>
            <a:pPr lvl="1">
              <a:tabLst>
                <a:tab pos="227013" algn="l"/>
                <a:tab pos="461963" algn="l"/>
              </a:tabLst>
            </a:pPr>
            <a:endParaRPr lang="en-US" sz="2000" dirty="0" smtClean="0">
              <a:solidFill>
                <a:schemeClr val="tx1"/>
              </a:solidFill>
              <a:sym typeface="Wingdings"/>
            </a:endParaRPr>
          </a:p>
          <a:p>
            <a:pPr lvl="1">
              <a:tabLst>
                <a:tab pos="227013" algn="l"/>
                <a:tab pos="461963" algn="l"/>
              </a:tabLst>
            </a:pPr>
            <a:endParaRPr lang="en-US" sz="2000" dirty="0">
              <a:solidFill>
                <a:schemeClr val="tx1"/>
              </a:solidFill>
              <a:sym typeface="Wingdings"/>
            </a:endParaRPr>
          </a:p>
          <a:p>
            <a:pPr marL="0" indent="0">
              <a:buNone/>
              <a:tabLst>
                <a:tab pos="227013" algn="l"/>
                <a:tab pos="461963" algn="l"/>
              </a:tabLst>
            </a:pPr>
            <a:endParaRPr lang="en-US" sz="2400" dirty="0"/>
          </a:p>
          <a:p>
            <a:pPr>
              <a:tabLst>
                <a:tab pos="227013" algn="l"/>
                <a:tab pos="461963" algn="l"/>
              </a:tabLst>
            </a:pPr>
            <a:endParaRPr lang="en-US" sz="2400" dirty="0"/>
          </a:p>
          <a:p>
            <a:pPr marL="457200" indent="-457200" algn="l">
              <a:buNone/>
              <a:tabLst>
                <a:tab pos="227013" algn="l"/>
                <a:tab pos="461963" algn="l"/>
              </a:tabLst>
            </a:pPr>
            <a:r>
              <a:rPr lang="en-US" sz="2200" dirty="0" smtClean="0">
                <a:solidFill>
                  <a:schemeClr val="tx1"/>
                </a:solidFill>
              </a:rPr>
              <a:t>		</a:t>
            </a:r>
            <a:endParaRPr lang="en-US" sz="2200" dirty="0">
              <a:solidFill>
                <a:schemeClr val="tx1"/>
              </a:solidFill>
            </a:endParaRPr>
          </a:p>
        </p:txBody>
      </p:sp>
      <p:sp>
        <p:nvSpPr>
          <p:cNvPr id="5" name="Slide Number Placeholder 5"/>
          <p:cNvSpPr>
            <a:spLocks noGrp="1"/>
          </p:cNvSpPr>
          <p:nvPr>
            <p:ph type="sldNum" sz="quarter" idx="12"/>
          </p:nvPr>
        </p:nvSpPr>
        <p:spPr/>
        <p:txBody>
          <a:bodyPr/>
          <a:lstStyle/>
          <a:p>
            <a:fld id="{104E5AF6-C044-4A61-833E-17DB1F0B3CFE}"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SSO Supply</a:t>
            </a:r>
            <a:endParaRPr lang="en-US" dirty="0"/>
          </a:p>
        </p:txBody>
      </p:sp>
      <p:sp>
        <p:nvSpPr>
          <p:cNvPr id="3" name="Content Placeholder 2"/>
          <p:cNvSpPr>
            <a:spLocks noGrp="1"/>
          </p:cNvSpPr>
          <p:nvPr>
            <p:ph idx="1"/>
          </p:nvPr>
        </p:nvSpPr>
        <p:spPr>
          <a:xfrm>
            <a:off x="276225" y="1143001"/>
            <a:ext cx="8801100" cy="4978399"/>
          </a:xfrm>
        </p:spPr>
        <p:txBody>
          <a:bodyPr>
            <a:normAutofit/>
          </a:bodyPr>
          <a:lstStyle/>
          <a:p>
            <a:r>
              <a:rPr lang="en-US" sz="2400" dirty="0" smtClean="0"/>
              <a:t>Auction follows same format as in previous ESP (</a:t>
            </a:r>
            <a:r>
              <a:rPr lang="en-US" sz="2400" i="1" dirty="0" smtClean="0"/>
              <a:t>i.e.</a:t>
            </a:r>
            <a:r>
              <a:rPr lang="en-US" sz="2400" dirty="0" smtClean="0"/>
              <a:t>, descending clock).</a:t>
            </a:r>
          </a:p>
          <a:p>
            <a:pPr marL="914400" lvl="2" indent="-285750"/>
            <a:r>
              <a:rPr lang="en-US" sz="1800" dirty="0"/>
              <a:t>Delivery periods and auctions </a:t>
            </a:r>
            <a:r>
              <a:rPr lang="en-US" sz="1800" dirty="0" smtClean="0"/>
              <a:t>staggered.</a:t>
            </a:r>
          </a:p>
          <a:p>
            <a:pPr marL="914400" lvl="2" indent="-285750"/>
            <a:r>
              <a:rPr lang="en-US" sz="1800" dirty="0" smtClean="0"/>
              <a:t>At least two auctions for each delivery period.</a:t>
            </a:r>
            <a:endParaRPr lang="en-US" sz="1800" dirty="0"/>
          </a:p>
          <a:p>
            <a:pPr marL="914400" lvl="2" indent="-285750"/>
            <a:r>
              <a:rPr lang="en-US" sz="1800" dirty="0" smtClean="0"/>
              <a:t>Charles River &amp; Associates </a:t>
            </a:r>
            <a:r>
              <a:rPr lang="en-US" sz="1800" dirty="0"/>
              <a:t>to manage auction process.</a:t>
            </a:r>
          </a:p>
          <a:p>
            <a:pPr marL="914400" lvl="2" indent="-285750"/>
            <a:r>
              <a:rPr lang="en-US" sz="1800" dirty="0" smtClean="0"/>
              <a:t>Excludes procurement of RECs to comply with </a:t>
            </a:r>
            <a:r>
              <a:rPr lang="en-US" sz="1800" dirty="0"/>
              <a:t>renewable energy </a:t>
            </a:r>
            <a:r>
              <a:rPr lang="en-US" sz="1800" dirty="0" smtClean="0"/>
              <a:t>standards.</a:t>
            </a:r>
          </a:p>
          <a:p>
            <a:endParaRPr lang="en-US" sz="2400" dirty="0" smtClean="0"/>
          </a:p>
          <a:p>
            <a:r>
              <a:rPr lang="en-US" sz="2400" dirty="0" smtClean="0"/>
              <a:t>Full-requirements, load following for 100% of SSO or non-shopping load.</a:t>
            </a:r>
          </a:p>
          <a:p>
            <a:endParaRPr lang="en-US" sz="2400" dirty="0"/>
          </a:p>
          <a:p>
            <a:r>
              <a:rPr lang="en-US" sz="2400" dirty="0" smtClean="0"/>
              <a:t>First set of auctions were held on May 14, 2015.</a:t>
            </a:r>
          </a:p>
          <a:p>
            <a:endParaRPr lang="en-US" sz="2400" dirty="0" smtClean="0"/>
          </a:p>
          <a:p>
            <a:r>
              <a:rPr lang="en-US" sz="2400" dirty="0" smtClean="0"/>
              <a:t>Continuation of Supplier Cost Reconciliation Rider (Rider SCR) to true-up SSO revenue with SSO supply costs.</a:t>
            </a:r>
          </a:p>
          <a:p>
            <a:endParaRPr lang="en-US" sz="2400" dirty="0"/>
          </a:p>
          <a:p>
            <a:pPr marL="0" indent="0">
              <a:buNone/>
            </a:pPr>
            <a:endParaRPr lang="en-US" sz="1800" i="1"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4E5AF6-C044-4A61-833E-17DB1F0B3CFE}" type="slidenum">
              <a:rPr lang="en-US" smtClean="0"/>
              <a:pPr/>
              <a:t>5</a:t>
            </a:fld>
            <a:endParaRPr lang="en-US" dirty="0"/>
          </a:p>
        </p:txBody>
      </p:sp>
      <p:sp>
        <p:nvSpPr>
          <p:cNvPr id="7" name="Rectangle 2"/>
          <p:cNvSpPr>
            <a:spLocks noGrp="1" noChangeArrowheads="1"/>
          </p:cNvSpPr>
          <p:nvPr>
            <p:ph type="title"/>
          </p:nvPr>
        </p:nvSpPr>
        <p:spPr>
          <a:xfrm>
            <a:off x="387713" y="275227"/>
            <a:ext cx="8229600" cy="914400"/>
          </a:xfrm>
        </p:spPr>
        <p:txBody>
          <a:bodyPr>
            <a:normAutofit/>
          </a:bodyPr>
          <a:lstStyle/>
          <a:p>
            <a:pPr algn="l" eaLnBrk="1" hangingPunct="1"/>
            <a:r>
              <a:rPr lang="en-US" dirty="0" smtClean="0"/>
              <a:t>Auction Schedule – June 2015 through May 2018</a:t>
            </a:r>
          </a:p>
        </p:txBody>
      </p:sp>
      <p:graphicFrame>
        <p:nvGraphicFramePr>
          <p:cNvPr id="2" name="Table 1"/>
          <p:cNvGraphicFramePr>
            <a:graphicFrameLocks noGrp="1"/>
          </p:cNvGraphicFramePr>
          <p:nvPr/>
        </p:nvGraphicFramePr>
        <p:xfrm>
          <a:off x="455622" y="1687195"/>
          <a:ext cx="7950181" cy="3651885"/>
        </p:xfrm>
        <a:graphic>
          <a:graphicData uri="http://schemas.openxmlformats.org/drawingml/2006/table">
            <a:tbl>
              <a:tblPr/>
              <a:tblGrid>
                <a:gridCol w="493861"/>
                <a:gridCol w="590697"/>
                <a:gridCol w="164620"/>
                <a:gridCol w="164620"/>
                <a:gridCol w="164620"/>
                <a:gridCol w="164620"/>
                <a:gridCol w="164620"/>
                <a:gridCol w="164620"/>
                <a:gridCol w="164620"/>
                <a:gridCol w="116203"/>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gridCol w="164620"/>
              </a:tblGrid>
              <a:tr h="257175">
                <a:tc gridSpan="44">
                  <a:txBody>
                    <a:bodyPr/>
                    <a:lstStyle/>
                    <a:p>
                      <a:pPr algn="ctr" fontAlgn="b"/>
                      <a:r>
                        <a:rPr lang="en-US" sz="1600" b="1" i="0" u="none" strike="noStrike">
                          <a:solidFill>
                            <a:srgbClr val="000000"/>
                          </a:solidFill>
                          <a:effectLst/>
                          <a:latin typeface="Arial"/>
                        </a:rPr>
                        <a:t>Duke Energy Ohio, Inc. Competitive Bid Process Schedule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2">
                  <a:txBody>
                    <a:bodyPr/>
                    <a:lstStyle/>
                    <a:p>
                      <a:pPr algn="ctr" fontAlgn="b"/>
                      <a:r>
                        <a:rPr lang="en-US" sz="1000" b="0" i="0" u="none" strike="noStrike">
                          <a:solidFill>
                            <a:srgbClr val="000000"/>
                          </a:solidFill>
                          <a:effectLst/>
                          <a:latin typeface="Arial"/>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000" b="0" i="0" u="none" strike="noStrike">
                          <a:solidFill>
                            <a:srgbClr val="000000"/>
                          </a:solidFill>
                          <a:effectLst/>
                          <a:latin typeface="Arial"/>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000" b="0" i="0" u="none" strike="noStrike">
                          <a:solidFill>
                            <a:srgbClr val="000000"/>
                          </a:solidFill>
                          <a:effectLst/>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000" b="0" i="0" u="none" strike="noStrike">
                          <a:solidFill>
                            <a:srgbClr val="000000"/>
                          </a:solidFill>
                          <a:effectLst/>
                          <a:latin typeface="Arial"/>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ctr" fontAlgn="b"/>
                      <a:r>
                        <a:rPr lang="en-US" sz="1000" b="1" i="0" u="none" strike="noStrike">
                          <a:solidFill>
                            <a:srgbClr val="000000"/>
                          </a:solidFill>
                          <a:effectLst/>
                          <a:latin typeface="Arial"/>
                        </a:rPr>
                        <a:t>Auction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Arial"/>
                        </a:rPr>
                        <a:t>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rowSpan="6">
                  <a:txBody>
                    <a:bodyPr/>
                    <a:lstStyle/>
                    <a:p>
                      <a:pPr algn="ctr" fontAlgn="ctr"/>
                      <a:r>
                        <a:rPr lang="en-US" sz="1000" b="0" i="0" u="none" strike="noStrike">
                          <a:solidFill>
                            <a:srgbClr val="000000"/>
                          </a:solidFill>
                          <a:effectLst/>
                          <a:latin typeface="Arial"/>
                        </a:rPr>
                        <a:t>Auction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Arial"/>
                        </a:rPr>
                        <a:t>12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ctr" fontAlgn="ctr"/>
                      <a:r>
                        <a:rPr lang="en-US" sz="1000" b="1"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12">
                  <a:txBody>
                    <a:bodyPr/>
                    <a:lstStyle/>
                    <a:p>
                      <a:pPr algn="ctr" fontAlgn="b"/>
                      <a:r>
                        <a:rPr lang="en-US" sz="1000" b="0" i="0" u="none" strike="noStrike">
                          <a:solidFill>
                            <a:srgbClr val="000000"/>
                          </a:solidFill>
                          <a:effectLst/>
                          <a:latin typeface="Arial"/>
                        </a:rPr>
                        <a:t>June 2015 thru May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gridSpan="12">
                  <a:txBody>
                    <a:bodyPr/>
                    <a:lstStyle/>
                    <a:p>
                      <a:pPr algn="ctr" fontAlgn="b"/>
                      <a:r>
                        <a:rPr lang="en-US" sz="1200" b="1" i="0" u="none" strike="noStrike">
                          <a:solidFill>
                            <a:srgbClr val="000000"/>
                          </a:solidFill>
                          <a:effectLst/>
                          <a:latin typeface="Arial"/>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61925">
                <a:tc vMerge="1">
                  <a:txBody>
                    <a:bodyPr/>
                    <a:lstStyle/>
                    <a:p>
                      <a:endParaRPr lang="en-US"/>
                    </a:p>
                  </a:txBody>
                  <a:tcPr/>
                </a:tc>
                <a:tc rowSpan="2">
                  <a:txBody>
                    <a:bodyPr/>
                    <a:lstStyle/>
                    <a:p>
                      <a:pPr algn="ctr" fontAlgn="ctr"/>
                      <a:r>
                        <a:rPr lang="en-US" sz="1000" b="0" i="0" u="none" strike="noStrike">
                          <a:solidFill>
                            <a:srgbClr val="000000"/>
                          </a:solidFill>
                          <a:effectLst/>
                          <a:latin typeface="Arial"/>
                        </a:rPr>
                        <a:t>24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gridSpan="24">
                  <a:txBody>
                    <a:bodyPr/>
                    <a:lstStyle/>
                    <a:p>
                      <a:pPr algn="ctr" fontAlgn="b"/>
                      <a:r>
                        <a:rPr lang="en-US" sz="1000" b="0" i="0" u="none" strike="noStrike">
                          <a:solidFill>
                            <a:srgbClr val="000000"/>
                          </a:solidFill>
                          <a:effectLst/>
                          <a:latin typeface="Arial"/>
                        </a:rPr>
                        <a:t>June 2015 thru May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gridSpan="24">
                  <a:txBody>
                    <a:bodyPr/>
                    <a:lstStyle/>
                    <a:p>
                      <a:pPr algn="ctr" fontAlgn="b"/>
                      <a:r>
                        <a:rPr lang="en-US" sz="1200" b="1" i="0" u="none" strike="noStrike">
                          <a:solidFill>
                            <a:srgbClr val="000000"/>
                          </a:solidFill>
                          <a:effectLst/>
                          <a:latin typeface="Arial"/>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61925">
                <a:tc vMerge="1">
                  <a:txBody>
                    <a:bodyPr/>
                    <a:lstStyle/>
                    <a:p>
                      <a:endParaRPr lang="en-US"/>
                    </a:p>
                  </a:txBody>
                  <a:tcPr/>
                </a:tc>
                <a:tc rowSpan="2">
                  <a:txBody>
                    <a:bodyPr/>
                    <a:lstStyle/>
                    <a:p>
                      <a:pPr algn="ctr" fontAlgn="ctr"/>
                      <a:r>
                        <a:rPr lang="en-US" sz="1000" b="0" i="0" u="none" strike="noStrike">
                          <a:solidFill>
                            <a:srgbClr val="000000"/>
                          </a:solidFill>
                          <a:effectLst/>
                          <a:latin typeface="Arial"/>
                        </a:rPr>
                        <a:t>36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gridSpan="36">
                  <a:txBody>
                    <a:bodyPr/>
                    <a:lstStyle/>
                    <a:p>
                      <a:pPr algn="ctr" fontAlgn="b"/>
                      <a:r>
                        <a:rPr lang="en-US" sz="1000" b="0" i="0" u="none" strike="noStrike">
                          <a:solidFill>
                            <a:srgbClr val="000000"/>
                          </a:solidFill>
                          <a:effectLst/>
                          <a:latin typeface="Arial"/>
                        </a:rPr>
                        <a:t>June 2015 thru May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6">
                  <a:txBody>
                    <a:bodyPr/>
                    <a:lstStyle/>
                    <a:p>
                      <a:pPr algn="ctr" fontAlgn="ctr"/>
                      <a:r>
                        <a:rPr lang="en-US" sz="1200" b="1" i="0" u="none" strike="noStrike">
                          <a:solidFill>
                            <a:srgbClr val="000000"/>
                          </a:solidFill>
                          <a:effectLst/>
                          <a:latin typeface="Arial"/>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1925">
                <a:tc rowSpan="2">
                  <a:txBody>
                    <a:bodyPr/>
                    <a:lstStyle/>
                    <a:p>
                      <a:pPr algn="ctr" fontAlgn="ctr"/>
                      <a:r>
                        <a:rPr lang="en-US" sz="1000" b="0" i="0" u="none" strike="noStrike">
                          <a:solidFill>
                            <a:srgbClr val="000000"/>
                          </a:solidFill>
                          <a:effectLst/>
                          <a:latin typeface="Arial"/>
                        </a:rPr>
                        <a:t>Auction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Arial"/>
                        </a:rPr>
                        <a:t>24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4">
                  <a:txBody>
                    <a:bodyPr/>
                    <a:lstStyle/>
                    <a:p>
                      <a:pPr algn="ctr" fontAlgn="b"/>
                      <a:r>
                        <a:rPr lang="en-US" sz="1000" b="0" i="0" u="none" strike="noStrike">
                          <a:solidFill>
                            <a:srgbClr val="000000"/>
                          </a:solidFill>
                          <a:effectLst/>
                          <a:latin typeface="Arial"/>
                        </a:rPr>
                        <a:t>June 2016 thru May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4">
                  <a:txBody>
                    <a:bodyPr/>
                    <a:lstStyle/>
                    <a:p>
                      <a:pPr algn="ctr" fontAlgn="b"/>
                      <a:r>
                        <a:rPr lang="en-US" sz="1200" b="1" i="0" u="none" strike="noStrike">
                          <a:solidFill>
                            <a:srgbClr val="000000"/>
                          </a:solidFill>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1925">
                <a:tc rowSpan="2">
                  <a:txBody>
                    <a:bodyPr/>
                    <a:lstStyle/>
                    <a:p>
                      <a:pPr algn="ctr" fontAlgn="ctr"/>
                      <a:r>
                        <a:rPr lang="en-US" sz="1000" b="0" i="0" u="none" strike="noStrike">
                          <a:solidFill>
                            <a:srgbClr val="000000"/>
                          </a:solidFill>
                          <a:effectLst/>
                          <a:latin typeface="Arial"/>
                        </a:rPr>
                        <a:t>Auction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Arial"/>
                        </a:rPr>
                        <a:t>24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00" b="1"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4">
                  <a:txBody>
                    <a:bodyPr/>
                    <a:lstStyle/>
                    <a:p>
                      <a:pPr algn="ctr" fontAlgn="b"/>
                      <a:r>
                        <a:rPr lang="en-US" sz="1000" b="0" i="0" u="none" strike="noStrike">
                          <a:solidFill>
                            <a:srgbClr val="000000"/>
                          </a:solidFill>
                          <a:effectLst/>
                          <a:latin typeface="Arial"/>
                        </a:rPr>
                        <a:t>June 2016 thru May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4">
                  <a:txBody>
                    <a:bodyPr/>
                    <a:lstStyle/>
                    <a:p>
                      <a:pPr algn="ctr" fontAlgn="b"/>
                      <a:r>
                        <a:rPr lang="en-US" sz="1200" b="1" i="0" u="none" strike="noStrike">
                          <a:solidFill>
                            <a:srgbClr val="000000"/>
                          </a:solidFill>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1925">
                <a:tc rowSpan="2">
                  <a:txBody>
                    <a:bodyPr/>
                    <a:lstStyle/>
                    <a:p>
                      <a:pPr algn="ctr" fontAlgn="ctr"/>
                      <a:r>
                        <a:rPr lang="en-US" sz="1000" b="0" i="0" u="none" strike="noStrike">
                          <a:solidFill>
                            <a:srgbClr val="000000"/>
                          </a:solidFill>
                          <a:effectLst/>
                          <a:latin typeface="Arial"/>
                        </a:rPr>
                        <a:t>Auction4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Arial"/>
                        </a:rPr>
                        <a:t>12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00" b="1"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2">
                  <a:txBody>
                    <a:bodyPr/>
                    <a:lstStyle/>
                    <a:p>
                      <a:pPr algn="ctr" fontAlgn="b"/>
                      <a:r>
                        <a:rPr lang="en-US" sz="1000" b="0" i="0" u="none" strike="noStrike">
                          <a:solidFill>
                            <a:srgbClr val="000000"/>
                          </a:solidFill>
                          <a:effectLst/>
                          <a:latin typeface="Arial"/>
                        </a:rPr>
                        <a:t>June 2017 thru May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1200" b="1"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2">
                  <a:txBody>
                    <a:bodyPr/>
                    <a:lstStyle/>
                    <a:p>
                      <a:pPr algn="ctr" fontAlgn="b"/>
                      <a:r>
                        <a:rPr lang="en-US" sz="1200" b="1" i="0" u="none" strike="noStrike">
                          <a:solidFill>
                            <a:srgbClr val="000000"/>
                          </a:solidFill>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1925">
                <a:tc rowSpan="2">
                  <a:txBody>
                    <a:bodyPr/>
                    <a:lstStyle/>
                    <a:p>
                      <a:pPr algn="ctr" fontAlgn="ctr"/>
                      <a:r>
                        <a:rPr lang="en-US" sz="1000" b="0" i="0" u="none" strike="noStrike">
                          <a:solidFill>
                            <a:srgbClr val="000000"/>
                          </a:solidFill>
                          <a:effectLst/>
                          <a:latin typeface="Arial"/>
                        </a:rPr>
                        <a:t>Auction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Arial"/>
                        </a:rPr>
                        <a:t>12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00" b="1"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2">
                  <a:txBody>
                    <a:bodyPr/>
                    <a:lstStyle/>
                    <a:p>
                      <a:pPr algn="ctr" fontAlgn="b"/>
                      <a:r>
                        <a:rPr lang="en-US" sz="1000" b="0" i="0" u="none" strike="noStrike">
                          <a:solidFill>
                            <a:srgbClr val="000000"/>
                          </a:solidFill>
                          <a:effectLst/>
                          <a:latin typeface="Arial"/>
                        </a:rPr>
                        <a:t>June 2017 thru May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v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1200" b="1"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12">
                  <a:txBody>
                    <a:bodyPr/>
                    <a:lstStyle/>
                    <a:p>
                      <a:pPr algn="ctr" fontAlgn="b"/>
                      <a:r>
                        <a:rPr lang="en-US" sz="1200" b="1" i="0" u="none" strike="noStrike">
                          <a:solidFill>
                            <a:srgbClr val="000000"/>
                          </a:solidFill>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gridSpan="2">
                  <a:txBody>
                    <a:bodyPr/>
                    <a:lstStyle/>
                    <a:p>
                      <a:pPr algn="ctr" fontAlgn="t"/>
                      <a:r>
                        <a:rPr lang="en-US" sz="1200" b="1" i="0" u="none" strike="noStrike">
                          <a:solidFill>
                            <a:srgbClr val="000000"/>
                          </a:solidFill>
                          <a:effectLst/>
                          <a:latin typeface="Arial"/>
                        </a:rPr>
                        <a:t>Total # Tranches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algn="ctr" fontAlgn="b"/>
                      <a:r>
                        <a:rPr lang="en-US" sz="1200" b="1"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200" b="1"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200" b="1"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200" b="1"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192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SSO Pricing</a:t>
            </a:r>
            <a:endParaRPr lang="en-US" dirty="0"/>
          </a:p>
        </p:txBody>
      </p:sp>
      <p:sp>
        <p:nvSpPr>
          <p:cNvPr id="3" name="Content Placeholder 2"/>
          <p:cNvSpPr>
            <a:spLocks noGrp="1"/>
          </p:cNvSpPr>
          <p:nvPr>
            <p:ph idx="1"/>
          </p:nvPr>
        </p:nvSpPr>
        <p:spPr>
          <a:xfrm>
            <a:off x="276225" y="1143001"/>
            <a:ext cx="8801100" cy="4978399"/>
          </a:xfrm>
        </p:spPr>
        <p:txBody>
          <a:bodyPr>
            <a:normAutofit/>
          </a:bodyPr>
          <a:lstStyle/>
          <a:p>
            <a:r>
              <a:rPr lang="en-US" sz="2800" dirty="0" smtClean="0"/>
              <a:t>Modified </a:t>
            </a:r>
            <a:r>
              <a:rPr lang="en-US" sz="2800" dirty="0"/>
              <a:t>rate design </a:t>
            </a:r>
            <a:r>
              <a:rPr lang="en-US" sz="2800" dirty="0" smtClean="0"/>
              <a:t>on revenue neutral basis.</a:t>
            </a:r>
            <a:endParaRPr lang="en-US" sz="2800" dirty="0">
              <a:solidFill>
                <a:srgbClr val="FF0066"/>
              </a:solidFill>
            </a:endParaRPr>
          </a:p>
          <a:p>
            <a:endParaRPr lang="en-US" sz="2800" dirty="0" smtClean="0"/>
          </a:p>
          <a:p>
            <a:r>
              <a:rPr lang="en-US" sz="2800" dirty="0" smtClean="0"/>
              <a:t>Simplified SSO </a:t>
            </a:r>
            <a:r>
              <a:rPr lang="en-US" sz="2800" dirty="0"/>
              <a:t>rates </a:t>
            </a:r>
            <a:r>
              <a:rPr lang="en-US" sz="2800" dirty="0" smtClean="0"/>
              <a:t>and modify to more closely resemble </a:t>
            </a:r>
            <a:r>
              <a:rPr lang="en-US" sz="2800" dirty="0"/>
              <a:t>market </a:t>
            </a:r>
            <a:r>
              <a:rPr lang="en-US" sz="2800" dirty="0" smtClean="0"/>
              <a:t>rates.</a:t>
            </a:r>
            <a:endParaRPr lang="en-US" sz="2800" dirty="0"/>
          </a:p>
          <a:p>
            <a:pPr lvl="1"/>
            <a:endParaRPr lang="en-US" sz="2200" dirty="0" smtClean="0"/>
          </a:p>
          <a:p>
            <a:pPr lvl="1"/>
            <a:r>
              <a:rPr lang="en-US" sz="2200" dirty="0" smtClean="0"/>
              <a:t>Eliminate </a:t>
            </a:r>
            <a:r>
              <a:rPr lang="en-US" sz="2200" dirty="0"/>
              <a:t>demand charges for generation under all rate schedules so that all SSO generation rates are “energy-based,” mirroring what competitive retail electric suppliers typically offer shopping customers</a:t>
            </a:r>
            <a:r>
              <a:rPr lang="en-US" sz="2200" dirty="0" smtClean="0"/>
              <a:t>.</a:t>
            </a:r>
          </a:p>
          <a:p>
            <a:pPr lvl="1"/>
            <a:endParaRPr lang="en-US" sz="2200" dirty="0"/>
          </a:p>
          <a:p>
            <a:pPr marL="341312" lvl="1" indent="0">
              <a:buNone/>
            </a:pPr>
            <a:endParaRPr lang="en-US" sz="2200" dirty="0"/>
          </a:p>
          <a:p>
            <a:pPr lvl="1"/>
            <a:endParaRPr lang="en-US" sz="2200" dirty="0" smtClean="0"/>
          </a:p>
          <a:p>
            <a:pPr lvl="1"/>
            <a:endParaRPr lang="en-US" sz="2000" dirty="0">
              <a:solidFill>
                <a:srgbClr val="FF0066"/>
              </a:solidFill>
            </a:endParaRPr>
          </a:p>
          <a:p>
            <a:pPr marL="0" indent="0">
              <a:buNone/>
            </a:pPr>
            <a:endParaRPr lang="en-US" sz="1800" i="1"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6</a:t>
            </a:fld>
            <a:endParaRPr lang="en-US" dirty="0"/>
          </a:p>
        </p:txBody>
      </p:sp>
    </p:spTree>
    <p:extLst>
      <p:ext uri="{BB962C8B-B14F-4D97-AF65-F5344CB8AC3E}">
        <p14:creationId xmlns:p14="http://schemas.microsoft.com/office/powerpoint/2010/main" val="3699879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SSO Pricing Example - Eliminate Rider RC Demand Charges (Rate DS)</a:t>
            </a:r>
            <a:endParaRPr lang="en-US" dirty="0"/>
          </a:p>
        </p:txBody>
      </p:sp>
      <p:sp>
        <p:nvSpPr>
          <p:cNvPr id="6" name="Slide Number Placeholder 5"/>
          <p:cNvSpPr>
            <a:spLocks noGrp="1"/>
          </p:cNvSpPr>
          <p:nvPr>
            <p:ph type="sldNum" sz="quarter" idx="12"/>
          </p:nvPr>
        </p:nvSpPr>
        <p:spPr/>
        <p:txBody>
          <a:bodyPr/>
          <a:lstStyle/>
          <a:p>
            <a:fld id="{104E5AF6-C044-4A61-833E-17DB1F0B3CFE}" type="slidenum">
              <a:rPr lang="en-US" smtClean="0"/>
              <a:pPr/>
              <a:t>7</a:t>
            </a:fld>
            <a:endParaRPr lang="en-US" dirty="0"/>
          </a:p>
        </p:txBody>
      </p:sp>
      <p:sp>
        <p:nvSpPr>
          <p:cNvPr id="3" name="TextBox 2"/>
          <p:cNvSpPr txBox="1"/>
          <p:nvPr/>
        </p:nvSpPr>
        <p:spPr>
          <a:xfrm>
            <a:off x="6238875" y="4639636"/>
            <a:ext cx="2266950" cy="1477328"/>
          </a:xfrm>
          <a:prstGeom prst="rect">
            <a:avLst/>
          </a:prstGeom>
          <a:noFill/>
        </p:spPr>
        <p:txBody>
          <a:bodyPr wrap="square" rtlCol="0">
            <a:spAutoFit/>
          </a:bodyPr>
          <a:lstStyle/>
          <a:p>
            <a:r>
              <a:rPr lang="en-US" dirty="0" smtClean="0"/>
              <a:t>These are example rates.  Actual Rider RC rates based on May 2015 auctions appear in the Company’s tariff. </a:t>
            </a:r>
            <a:endParaRPr lang="en-US" dirty="0"/>
          </a:p>
        </p:txBody>
      </p:sp>
      <p:sp>
        <p:nvSpPr>
          <p:cNvPr id="4" name="Right Brace 3"/>
          <p:cNvSpPr/>
          <p:nvPr/>
        </p:nvSpPr>
        <p:spPr>
          <a:xfrm>
            <a:off x="5648325" y="4486275"/>
            <a:ext cx="514350" cy="19921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802" y="1189997"/>
            <a:ext cx="5309891" cy="306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522" y="4382217"/>
            <a:ext cx="34480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36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Service</a:t>
            </a:r>
            <a:endParaRPr lang="en-US" dirty="0"/>
          </a:p>
        </p:txBody>
      </p:sp>
      <p:sp>
        <p:nvSpPr>
          <p:cNvPr id="3" name="Content Placeholder 2"/>
          <p:cNvSpPr>
            <a:spLocks noGrp="1"/>
          </p:cNvSpPr>
          <p:nvPr>
            <p:ph idx="1"/>
          </p:nvPr>
        </p:nvSpPr>
        <p:spPr>
          <a:xfrm>
            <a:off x="230589" y="1143001"/>
            <a:ext cx="8666922" cy="4978399"/>
          </a:xfrm>
        </p:spPr>
        <p:txBody>
          <a:bodyPr>
            <a:normAutofit/>
          </a:bodyPr>
          <a:lstStyle/>
          <a:p>
            <a:r>
              <a:rPr lang="en-US" sz="2800" dirty="0" smtClean="0"/>
              <a:t>  Distribution Capital Investment Rider (Rider DCI)</a:t>
            </a:r>
          </a:p>
          <a:p>
            <a:pPr lvl="1"/>
            <a:r>
              <a:rPr lang="en-US" sz="2000" dirty="0" smtClean="0"/>
              <a:t>Rider DCI provides for Duke Energy to implement a reliability improvement program through more aggressive investment in our distribution system.</a:t>
            </a:r>
          </a:p>
          <a:p>
            <a:pPr lvl="1"/>
            <a:r>
              <a:rPr lang="en-US" sz="2000" dirty="0" smtClean="0"/>
              <a:t>Recovery of incremental capital spend over amounts currently in rates.</a:t>
            </a:r>
          </a:p>
          <a:p>
            <a:pPr lvl="1"/>
            <a:r>
              <a:rPr lang="en-US" sz="2000" dirty="0" smtClean="0"/>
              <a:t>Quarterly update filings and subject to annual audit by PUCO Staff.</a:t>
            </a:r>
          </a:p>
          <a:p>
            <a:pPr lvl="1"/>
            <a:r>
              <a:rPr lang="en-US" sz="2000" dirty="0" smtClean="0"/>
              <a:t>Modeled after similar </a:t>
            </a:r>
            <a:r>
              <a:rPr lang="en-US" sz="2000" dirty="0"/>
              <a:t>riders </a:t>
            </a:r>
            <a:r>
              <a:rPr lang="en-US" sz="2000" dirty="0" smtClean="0"/>
              <a:t>approved for </a:t>
            </a:r>
            <a:r>
              <a:rPr lang="en-US" sz="2000" dirty="0"/>
              <a:t>the FirstEnergy operating companies and </a:t>
            </a:r>
            <a:r>
              <a:rPr lang="en-US" sz="2000" dirty="0" smtClean="0"/>
              <a:t>for AEP Ohio. </a:t>
            </a:r>
          </a:p>
          <a:p>
            <a:pPr lvl="1"/>
            <a:r>
              <a:rPr lang="en-US" sz="2000" dirty="0"/>
              <a:t>Rider DCI </a:t>
            </a:r>
            <a:r>
              <a:rPr lang="en-US" sz="2000" dirty="0" smtClean="0"/>
              <a:t>will not </a:t>
            </a:r>
            <a:r>
              <a:rPr lang="en-US" sz="2000" dirty="0"/>
              <a:t>recover any costs associated with Grid Modernization as long as such costs are being recovered in a separate </a:t>
            </a:r>
            <a:r>
              <a:rPr lang="en-US" sz="2000" dirty="0" smtClean="0"/>
              <a:t>rider.</a:t>
            </a:r>
          </a:p>
          <a:p>
            <a:pPr marL="112713" indent="0">
              <a:buNone/>
            </a:pPr>
            <a:endParaRPr lang="en-US" sz="2200" dirty="0" smtClean="0"/>
          </a:p>
          <a:p>
            <a:pPr marL="455613" indent="-342900"/>
            <a:r>
              <a:rPr lang="en-US" sz="2800" dirty="0"/>
              <a:t>Distribution Storm Recovery Rider (Rider DSR)</a:t>
            </a:r>
            <a:endParaRPr lang="en-US" sz="2800" dirty="0" smtClean="0"/>
          </a:p>
          <a:p>
            <a:pPr lvl="1"/>
            <a:r>
              <a:rPr lang="en-US" sz="2000" dirty="0" smtClean="0"/>
              <a:t>Tracks </a:t>
            </a:r>
            <a:r>
              <a:rPr lang="en-US" sz="2000" dirty="0"/>
              <a:t>storm costs above/below baseline amount from rate case.</a:t>
            </a:r>
          </a:p>
          <a:p>
            <a:pPr lvl="1"/>
            <a:r>
              <a:rPr lang="en-US" sz="2000" dirty="0" smtClean="0"/>
              <a:t>Cost recovery begins if accumulated “above baseline” exceeds $5 million; otherwise, factor “above/below baseline” into next rate case.</a:t>
            </a:r>
            <a:endParaRPr lang="en-US" sz="2000" dirty="0"/>
          </a:p>
          <a:p>
            <a:pPr marL="628650" lvl="1" indent="-171450"/>
            <a:endParaRPr lang="en-US" sz="2000" dirty="0"/>
          </a:p>
        </p:txBody>
      </p:sp>
      <p:sp>
        <p:nvSpPr>
          <p:cNvPr id="6" name="Slide Number Placeholder 5"/>
          <p:cNvSpPr>
            <a:spLocks noGrp="1"/>
          </p:cNvSpPr>
          <p:nvPr>
            <p:ph type="sldNum" sz="quarter" idx="12"/>
          </p:nvPr>
        </p:nvSpPr>
        <p:spPr/>
        <p:txBody>
          <a:bodyPr/>
          <a:lstStyle/>
          <a:p>
            <a:fld id="{104E5AF6-C044-4A61-833E-17DB1F0B3CFE}"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6" y="190501"/>
            <a:ext cx="7098796" cy="733424"/>
          </a:xfrm>
        </p:spPr>
        <p:txBody>
          <a:bodyPr>
            <a:noAutofit/>
          </a:bodyPr>
          <a:lstStyle/>
          <a:p>
            <a:r>
              <a:rPr lang="en-US" dirty="0" smtClean="0"/>
              <a:t>Other Provisions</a:t>
            </a:r>
            <a:endParaRPr lang="en-US" dirty="0"/>
          </a:p>
        </p:txBody>
      </p:sp>
      <p:sp>
        <p:nvSpPr>
          <p:cNvPr id="3" name="Content Placeholder 2"/>
          <p:cNvSpPr>
            <a:spLocks noGrp="1"/>
          </p:cNvSpPr>
          <p:nvPr>
            <p:ph idx="1"/>
          </p:nvPr>
        </p:nvSpPr>
        <p:spPr>
          <a:xfrm>
            <a:off x="319356" y="953219"/>
            <a:ext cx="8597431" cy="5438955"/>
          </a:xfrm>
        </p:spPr>
        <p:txBody>
          <a:bodyPr>
            <a:normAutofit lnSpcReduction="10000"/>
          </a:bodyPr>
          <a:lstStyle/>
          <a:p>
            <a:r>
              <a:rPr lang="en-US" sz="2800" dirty="0" smtClean="0"/>
              <a:t>Load Factor Adjustment</a:t>
            </a:r>
          </a:p>
          <a:p>
            <a:pPr lvl="1"/>
            <a:r>
              <a:rPr lang="en-US" sz="2000" dirty="0" smtClean="0"/>
              <a:t>Rider LFA will continue, but it will be reduced by 33 percent in the first year, 33 percent in the second year, and 34 percent in the third year.  Effective June 2015, the credit is $0.013072 per kWh (periodically trued-up).</a:t>
            </a:r>
          </a:p>
          <a:p>
            <a:pPr lvl="1"/>
            <a:endParaRPr lang="en-US" sz="2400" dirty="0" smtClean="0"/>
          </a:p>
          <a:p>
            <a:endParaRPr lang="en-US" sz="2600" dirty="0" smtClean="0"/>
          </a:p>
          <a:p>
            <a:endParaRPr lang="en-US" sz="2600" dirty="0" smtClean="0"/>
          </a:p>
          <a:p>
            <a:endParaRPr lang="en-US" sz="2600" dirty="0"/>
          </a:p>
          <a:p>
            <a:endParaRPr lang="en-US" sz="2600" dirty="0" smtClean="0"/>
          </a:p>
          <a:p>
            <a:endParaRPr lang="en-US" sz="2600" dirty="0"/>
          </a:p>
          <a:p>
            <a:pPr marL="341312" lvl="1" indent="0">
              <a:buNone/>
            </a:pPr>
            <a:endParaRPr lang="en-US" sz="2400" dirty="0" smtClean="0"/>
          </a:p>
          <a:p>
            <a:r>
              <a:rPr lang="en-US" sz="2600" dirty="0" smtClean="0"/>
              <a:t>Large Customer Interruptible Load Program</a:t>
            </a:r>
          </a:p>
          <a:p>
            <a:pPr lvl="1"/>
            <a:r>
              <a:rPr lang="en-US" sz="2000" dirty="0" smtClean="0"/>
              <a:t>Will continue through the term of the ESP.</a:t>
            </a:r>
          </a:p>
          <a:p>
            <a:pPr lvl="1"/>
            <a:r>
              <a:rPr lang="en-US" sz="2000" dirty="0" smtClean="0"/>
              <a:t>Costs will continue to be recovered through Rider DR-ECF.</a:t>
            </a:r>
          </a:p>
          <a:p>
            <a:pPr marL="0" indent="0">
              <a:buNone/>
            </a:pPr>
            <a:endParaRPr lang="en-US" sz="2600" dirty="0"/>
          </a:p>
          <a:p>
            <a:endParaRPr lang="en-US" sz="2600" dirty="0" smtClean="0"/>
          </a:p>
        </p:txBody>
      </p:sp>
      <p:sp>
        <p:nvSpPr>
          <p:cNvPr id="6" name="Slide Number Placeholder 5"/>
          <p:cNvSpPr>
            <a:spLocks noGrp="1"/>
          </p:cNvSpPr>
          <p:nvPr>
            <p:ph type="sldNum" sz="quarter" idx="12"/>
          </p:nvPr>
        </p:nvSpPr>
        <p:spPr/>
        <p:txBody>
          <a:bodyPr/>
          <a:lstStyle/>
          <a:p>
            <a:fld id="{104E5AF6-C044-4A61-833E-17DB1F0B3CFE}" type="slidenum">
              <a:rPr lang="en-US" smtClean="0"/>
              <a:pPr/>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47483566"/>
              </p:ext>
            </p:extLst>
          </p:nvPr>
        </p:nvGraphicFramePr>
        <p:xfrm>
          <a:off x="1033463" y="2198688"/>
          <a:ext cx="6629400" cy="2949575"/>
        </p:xfrm>
        <a:graphic>
          <a:graphicData uri="http://schemas.openxmlformats.org/presentationml/2006/ole">
            <mc:AlternateContent xmlns:mc="http://schemas.openxmlformats.org/markup-compatibility/2006">
              <mc:Choice xmlns:v="urn:schemas-microsoft-com:vml" Requires="v">
                <p:oleObj spid="_x0000_s3095" name="Document" r:id="rId4" imgW="6190247" imgH="2757845" progId="Word.Document.12">
                  <p:embed/>
                </p:oleObj>
              </mc:Choice>
              <mc:Fallback>
                <p:oleObj name="Document" r:id="rId4" imgW="6190247" imgH="2757845" progId="Word.Document.12">
                  <p:embed/>
                  <p:pic>
                    <p:nvPicPr>
                      <p:cNvPr id="0" name=""/>
                      <p:cNvPicPr/>
                      <p:nvPr/>
                    </p:nvPicPr>
                    <p:blipFill>
                      <a:blip r:embed="rId5"/>
                      <a:stretch>
                        <a:fillRect/>
                      </a:stretch>
                    </p:blipFill>
                    <p:spPr>
                      <a:xfrm>
                        <a:off x="1033463" y="2198688"/>
                        <a:ext cx="6629400" cy="2949575"/>
                      </a:xfrm>
                      <a:prstGeom prst="rect">
                        <a:avLst/>
                      </a:prstGeom>
                    </p:spPr>
                  </p:pic>
                </p:oleObj>
              </mc:Fallback>
            </mc:AlternateContent>
          </a:graphicData>
        </a:graphic>
      </p:graphicFrame>
    </p:spTree>
    <p:extLst>
      <p:ext uri="{BB962C8B-B14F-4D97-AF65-F5344CB8AC3E}">
        <p14:creationId xmlns:p14="http://schemas.microsoft.com/office/powerpoint/2010/main" val="325535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new duke energy 9">
      <a:dk1>
        <a:sysClr val="windowText" lastClr="000000"/>
      </a:dk1>
      <a:lt1>
        <a:sysClr val="window" lastClr="FFFFFF"/>
      </a:lt1>
      <a:dk2>
        <a:srgbClr val="005072"/>
      </a:dk2>
      <a:lt2>
        <a:srgbClr val="EEECE1"/>
      </a:lt2>
      <a:accent1>
        <a:srgbClr val="005072"/>
      </a:accent1>
      <a:accent2>
        <a:srgbClr val="FFCB00"/>
      </a:accent2>
      <a:accent3>
        <a:srgbClr val="2EB135"/>
      </a:accent3>
      <a:accent4>
        <a:srgbClr val="34B5D0"/>
      </a:accent4>
      <a:accent5>
        <a:srgbClr val="FF5A00"/>
      </a:accent5>
      <a:accent6>
        <a:srgbClr val="34B5D0"/>
      </a:accent6>
      <a:hlink>
        <a:srgbClr val="D5C296"/>
      </a:hlink>
      <a:folHlink>
        <a:srgbClr val="F9E497"/>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8035</TotalTime>
  <Words>1311</Words>
  <Application>Microsoft Office PowerPoint</Application>
  <PresentationFormat>On-screen Show (4:3)</PresentationFormat>
  <Paragraphs>569</Paragraphs>
  <Slides>22</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9" baseType="lpstr">
      <vt:lpstr>Arial</vt:lpstr>
      <vt:lpstr>Arial Narrow</vt:lpstr>
      <vt:lpstr>Times New Roman</vt:lpstr>
      <vt:lpstr>Wingdings</vt:lpstr>
      <vt:lpstr>Default Design</vt:lpstr>
      <vt:lpstr>Document</vt:lpstr>
      <vt:lpstr>Worksheet</vt:lpstr>
      <vt:lpstr>Rates Update – September 18, 2015</vt:lpstr>
      <vt:lpstr>Agenda</vt:lpstr>
      <vt:lpstr>Overview</vt:lpstr>
      <vt:lpstr>SSO Supply</vt:lpstr>
      <vt:lpstr>Auction Schedule – June 2015 through May 2018</vt:lpstr>
      <vt:lpstr>SSO Pricing</vt:lpstr>
      <vt:lpstr>SSO Pricing Example - Eliminate Rider RC Demand Charges (Rate DS)</vt:lpstr>
      <vt:lpstr>Distribution Service</vt:lpstr>
      <vt:lpstr>Other Provisions</vt:lpstr>
      <vt:lpstr>New Riders</vt:lpstr>
      <vt:lpstr>Riders Being Eliminated</vt:lpstr>
      <vt:lpstr>Riders Continuing With Modifications</vt:lpstr>
      <vt:lpstr>Riders Continuing Without Modifications</vt:lpstr>
      <vt:lpstr>Switching Statistics and Price To Compare  June 2015 </vt:lpstr>
      <vt:lpstr>Duke Energy Ohio Switching Statistics – Month Ending June 30, 2015</vt:lpstr>
      <vt:lpstr>PowerPoint Presentation</vt:lpstr>
      <vt:lpstr>How Do I Calculate My Price to Compare?</vt:lpstr>
      <vt:lpstr>Price To Compare Calculation</vt:lpstr>
      <vt:lpstr>Recommendations</vt:lpstr>
      <vt:lpstr>Annual Price To Compare (Example)</vt:lpstr>
      <vt:lpstr>Duke Energy Ohio Tariffs</vt:lpstr>
      <vt:lpstr>PowerPoint Presentation</vt:lpstr>
    </vt:vector>
  </TitlesOfParts>
  <Company>Duke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Matt Brodnick</cp:lastModifiedBy>
  <cp:revision>123</cp:revision>
  <cp:lastPrinted>2015-04-27T21:14:43Z</cp:lastPrinted>
  <dcterms:created xsi:type="dcterms:W3CDTF">2008-01-24T20:04:53Z</dcterms:created>
  <dcterms:modified xsi:type="dcterms:W3CDTF">2016-11-07T17:50:10Z</dcterms:modified>
</cp:coreProperties>
</file>