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126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3DA1E3-98B9-4F59-AC94-F91AD58FF51D}" type="datetimeFigureOut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26C8C-7E8C-4133-9035-C39A3254E9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7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0D11E-A082-4BD1-96AC-6EDA527F028B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ABC-7782-44C3-9954-83C83DE37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0D4F1-7CB3-4749-875B-3583C8D840D4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ABC-7782-44C3-9954-83C83DE37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3870A-2D15-4060-B969-3C2D5D227D6F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ABC-7782-44C3-9954-83C83DE37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7790-F6B6-4D5C-9223-FC8EEFD9AABC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ABC-7782-44C3-9954-83C83DE37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E653-248C-4B8D-B0C7-468FFE8B65B4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ABC-7782-44C3-9954-83C83DE37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95F1-786E-46CA-AA2A-35ABFCF38F90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ABC-7782-44C3-9954-83C83DE37D4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7F05F-525F-4358-8DEE-527C68C104E5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ABC-7782-44C3-9954-83C83DE37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6F5FE-D01F-4FF2-90E9-A217A1DC184C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ABC-7782-44C3-9954-83C83DE37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C1A4-AD5B-4DBD-B0D6-9709B9C94FF9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ABC-7782-44C3-9954-83C83DE37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20528-1475-469B-BCE6-017C3B30DE11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BA5ABC-7782-44C3-9954-83C83DE37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96EAE-582E-4C8D-8896-6C5FABEC3B3E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ABC-7782-44C3-9954-83C83DE37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12409AB-EDB4-4A95-9380-AA05A94A5E6F}" type="datetime1">
              <a:rPr lang="en-US" smtClean="0"/>
              <a:pPr/>
              <a:t>11/14/2016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EFBA5ABC-7782-44C3-9954-83C83DE37D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Association of Energy Engineers – SW Ohio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PJM and Ohio Regulatory changes - 2013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ABC-7782-44C3-9954-83C83DE37D4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131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Regulatory compact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Electric Utilities granted a monopoly franchise from the state</a:t>
            </a:r>
          </a:p>
          <a:p>
            <a:endParaRPr lang="en-US" dirty="0"/>
          </a:p>
          <a:p>
            <a:r>
              <a:rPr lang="en-US" dirty="0" smtClean="0"/>
              <a:t>Electric Utilities build, own, operate and maintain electric service network sufficient to supply service to all customers in their service territory</a:t>
            </a:r>
          </a:p>
          <a:p>
            <a:r>
              <a:rPr lang="en-US" dirty="0"/>
              <a:t>	</a:t>
            </a:r>
            <a:r>
              <a:rPr lang="en-US" dirty="0" smtClean="0"/>
              <a:t>	Generation</a:t>
            </a:r>
          </a:p>
          <a:p>
            <a:r>
              <a:rPr lang="en-US" dirty="0"/>
              <a:t>	</a:t>
            </a:r>
            <a:r>
              <a:rPr lang="en-US" dirty="0" smtClean="0"/>
              <a:t>	Transmission </a:t>
            </a:r>
          </a:p>
          <a:p>
            <a:r>
              <a:rPr lang="en-US" dirty="0"/>
              <a:t>	</a:t>
            </a:r>
            <a:r>
              <a:rPr lang="en-US" dirty="0" smtClean="0"/>
              <a:t>	Distribution</a:t>
            </a:r>
          </a:p>
          <a:p>
            <a:r>
              <a:rPr lang="en-US" dirty="0" smtClean="0"/>
              <a:t>Rates and terms of service set by Public Service Commission</a:t>
            </a:r>
          </a:p>
          <a:p>
            <a:r>
              <a:rPr lang="en-US" dirty="0" smtClean="0"/>
              <a:t>	Reasonable return on investment so long as it is </a:t>
            </a:r>
          </a:p>
          <a:p>
            <a:r>
              <a:rPr lang="en-US" dirty="0"/>
              <a:t>	</a:t>
            </a:r>
            <a:r>
              <a:rPr lang="en-US" dirty="0" smtClean="0"/>
              <a:t>	Reasonable Level of Service</a:t>
            </a:r>
          </a:p>
          <a:p>
            <a:r>
              <a:rPr lang="en-US" dirty="0"/>
              <a:t>	</a:t>
            </a:r>
            <a:r>
              <a:rPr lang="en-US" dirty="0" smtClean="0"/>
              <a:t>	Used and Useful</a:t>
            </a:r>
          </a:p>
          <a:p>
            <a:r>
              <a:rPr lang="en-US" dirty="0"/>
              <a:t>	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ABC-7782-44C3-9954-83C83DE37D4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15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Rates set under cost of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Year Inventory of investment – Rate Base</a:t>
            </a:r>
          </a:p>
          <a:p>
            <a:r>
              <a:rPr lang="en-US" dirty="0" smtClean="0"/>
              <a:t>Test Year accounting of costs</a:t>
            </a:r>
          </a:p>
          <a:p>
            <a:r>
              <a:rPr lang="en-US" dirty="0"/>
              <a:t>	</a:t>
            </a:r>
            <a:r>
              <a:rPr lang="en-US" dirty="0" smtClean="0"/>
              <a:t>Operation and maintenance</a:t>
            </a:r>
          </a:p>
          <a:p>
            <a:r>
              <a:rPr lang="en-US" dirty="0"/>
              <a:t>	</a:t>
            </a:r>
            <a:r>
              <a:rPr lang="en-US" dirty="0" smtClean="0"/>
              <a:t>Administrative and Executive</a:t>
            </a:r>
          </a:p>
          <a:p>
            <a:r>
              <a:rPr lang="en-US" dirty="0" smtClean="0"/>
              <a:t>Return of and on the Rate Base Investment.</a:t>
            </a:r>
          </a:p>
          <a:p>
            <a:endParaRPr lang="en-US" dirty="0"/>
          </a:p>
          <a:p>
            <a:r>
              <a:rPr lang="en-US" dirty="0" smtClean="0"/>
              <a:t>Allocation of Costs based on “cost causation”</a:t>
            </a:r>
          </a:p>
          <a:p>
            <a:endParaRPr lang="en-US" dirty="0"/>
          </a:p>
          <a:p>
            <a:r>
              <a:rPr lang="en-US" dirty="0" smtClean="0"/>
              <a:t>Public Service Commission sets rates and terms of service by type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ABC-7782-44C3-9954-83C83DE37D4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220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Regional transmission associations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Policy Act creates Regional Transmission Association</a:t>
            </a:r>
          </a:p>
          <a:p>
            <a:r>
              <a:rPr lang="en-US" dirty="0"/>
              <a:t>	</a:t>
            </a:r>
            <a:r>
              <a:rPr lang="en-US" dirty="0" smtClean="0"/>
              <a:t>Co ordinate dispatch among utilities</a:t>
            </a:r>
          </a:p>
          <a:p>
            <a:r>
              <a:rPr lang="en-US" dirty="0"/>
              <a:t>	</a:t>
            </a:r>
            <a:r>
              <a:rPr lang="en-US" dirty="0" smtClean="0"/>
              <a:t>Assure regional service stability</a:t>
            </a:r>
          </a:p>
          <a:p>
            <a:r>
              <a:rPr lang="en-US" dirty="0"/>
              <a:t>	</a:t>
            </a:r>
            <a:r>
              <a:rPr lang="en-US" dirty="0" smtClean="0"/>
              <a:t>Planning on a regional basis</a:t>
            </a:r>
          </a:p>
          <a:p>
            <a:r>
              <a:rPr lang="en-US" dirty="0"/>
              <a:t>	</a:t>
            </a:r>
            <a:r>
              <a:rPr lang="en-US" dirty="0" smtClean="0"/>
              <a:t>Markets</a:t>
            </a:r>
          </a:p>
          <a:p>
            <a:r>
              <a:rPr lang="en-US" dirty="0"/>
              <a:t>	</a:t>
            </a:r>
            <a:r>
              <a:rPr lang="en-US" dirty="0" smtClean="0"/>
              <a:t>	Real Time </a:t>
            </a:r>
          </a:p>
          <a:p>
            <a:r>
              <a:rPr lang="en-US" dirty="0"/>
              <a:t>	</a:t>
            </a:r>
            <a:r>
              <a:rPr lang="en-US" dirty="0" smtClean="0"/>
              <a:t>	Next Day &amp; Beyond</a:t>
            </a:r>
          </a:p>
          <a:p>
            <a:r>
              <a:rPr lang="en-US" dirty="0"/>
              <a:t>	</a:t>
            </a:r>
            <a:r>
              <a:rPr lang="en-US" dirty="0" smtClean="0"/>
              <a:t>	Capacity</a:t>
            </a:r>
          </a:p>
          <a:p>
            <a:endParaRPr lang="en-US" dirty="0"/>
          </a:p>
          <a:p>
            <a:r>
              <a:rPr lang="en-US" dirty="0" smtClean="0"/>
              <a:t>States Decide whether participation in mandatory / Rate impact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ABC-7782-44C3-9954-83C83DE37D4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28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Pjm</a:t>
            </a:r>
            <a:r>
              <a:rPr lang="en-US" dirty="0" smtClean="0"/>
              <a:t> interconnection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All four of Ohio’s major investor owned utility groups belong</a:t>
            </a:r>
          </a:p>
          <a:p>
            <a:endParaRPr lang="en-US" dirty="0"/>
          </a:p>
          <a:p>
            <a:r>
              <a:rPr lang="en-US" dirty="0" smtClean="0"/>
              <a:t>Operates the grid – though ownership remains with the utilities</a:t>
            </a:r>
          </a:p>
          <a:p>
            <a:endParaRPr lang="en-US" dirty="0" smtClean="0"/>
          </a:p>
          <a:p>
            <a:r>
              <a:rPr lang="en-US" dirty="0" smtClean="0"/>
              <a:t>All additions of both  sources and sinks and approved </a:t>
            </a:r>
          </a:p>
          <a:p>
            <a:r>
              <a:rPr lang="en-US" dirty="0"/>
              <a:t>	</a:t>
            </a:r>
            <a:r>
              <a:rPr lang="en-US" dirty="0" smtClean="0"/>
              <a:t>Entrant pays cost to modify the system</a:t>
            </a:r>
          </a:p>
          <a:p>
            <a:endParaRPr lang="en-US" dirty="0" smtClean="0"/>
          </a:p>
          <a:p>
            <a:r>
              <a:rPr lang="en-US" dirty="0" smtClean="0"/>
              <a:t>Planning functions </a:t>
            </a:r>
          </a:p>
          <a:p>
            <a:r>
              <a:rPr lang="en-US" dirty="0"/>
              <a:t>	</a:t>
            </a:r>
            <a:r>
              <a:rPr lang="en-US" dirty="0" smtClean="0"/>
              <a:t>generation</a:t>
            </a:r>
          </a:p>
          <a:p>
            <a:r>
              <a:rPr lang="en-US" dirty="0"/>
              <a:t>	</a:t>
            </a:r>
            <a:r>
              <a:rPr lang="en-US" dirty="0" smtClean="0"/>
              <a:t>transmission</a:t>
            </a:r>
          </a:p>
          <a:p>
            <a:r>
              <a:rPr lang="en-US" dirty="0"/>
              <a:t>	</a:t>
            </a:r>
            <a:r>
              <a:rPr lang="en-US" dirty="0" smtClean="0"/>
              <a:t>conservation</a:t>
            </a:r>
          </a:p>
          <a:p>
            <a:endParaRPr lang="en-US" dirty="0"/>
          </a:p>
          <a:p>
            <a:r>
              <a:rPr lang="en-US" dirty="0" smtClean="0"/>
              <a:t>Markets</a:t>
            </a:r>
          </a:p>
          <a:p>
            <a:r>
              <a:rPr lang="en-US" dirty="0"/>
              <a:t>	</a:t>
            </a:r>
            <a:r>
              <a:rPr lang="en-US" dirty="0" smtClean="0"/>
              <a:t>marginal pricing models</a:t>
            </a:r>
          </a:p>
          <a:p>
            <a:r>
              <a:rPr lang="en-US" dirty="0"/>
              <a:t>	</a:t>
            </a:r>
            <a:r>
              <a:rPr lang="en-US" dirty="0" smtClean="0"/>
              <a:t>clearing house for all load serving entities</a:t>
            </a:r>
          </a:p>
          <a:p>
            <a:r>
              <a:rPr lang="en-US" dirty="0"/>
              <a:t>	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ABC-7782-44C3-9954-83C83DE37D4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76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Developments at </a:t>
            </a:r>
            <a:r>
              <a:rPr lang="en-US" dirty="0" err="1" smtClean="0"/>
              <a:t>pjm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Residual Auction – Conducted three years in advance</a:t>
            </a:r>
          </a:p>
          <a:p>
            <a:r>
              <a:rPr lang="en-US" dirty="0"/>
              <a:t>	</a:t>
            </a:r>
            <a:r>
              <a:rPr lang="en-US" dirty="0" smtClean="0"/>
              <a:t>All generators must bid or be pledged to FPP</a:t>
            </a:r>
          </a:p>
          <a:p>
            <a:r>
              <a:rPr lang="en-US" dirty="0"/>
              <a:t>	</a:t>
            </a:r>
            <a:r>
              <a:rPr lang="en-US" dirty="0" smtClean="0"/>
              <a:t>Conservation (Demand Response) is a bid</a:t>
            </a:r>
          </a:p>
          <a:p>
            <a:r>
              <a:rPr lang="en-US" dirty="0"/>
              <a:t>	</a:t>
            </a:r>
            <a:r>
              <a:rPr lang="en-US" dirty="0" smtClean="0"/>
              <a:t>Constrained areas – priced separately</a:t>
            </a:r>
          </a:p>
          <a:p>
            <a:endParaRPr lang="en-US" dirty="0"/>
          </a:p>
          <a:p>
            <a:r>
              <a:rPr lang="en-US" dirty="0" smtClean="0"/>
              <a:t>Base Residual Auction for service year 2015-2016 was $59 down from $136 per Megawatt Day</a:t>
            </a:r>
          </a:p>
          <a:p>
            <a:endParaRPr lang="en-US" dirty="0"/>
          </a:p>
          <a:p>
            <a:r>
              <a:rPr lang="en-US" dirty="0" smtClean="0"/>
              <a:t>Cost to Load Serving Entities &amp; End Users Down</a:t>
            </a:r>
          </a:p>
          <a:p>
            <a:r>
              <a:rPr lang="en-US" dirty="0" smtClean="0"/>
              <a:t>Revenue to Generators Down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ABC-7782-44C3-9954-83C83DE37D4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71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 regulation changes – </a:t>
            </a:r>
            <a:r>
              <a:rPr lang="en-US" dirty="0" err="1" smtClean="0"/>
              <a:t>pjm</a:t>
            </a:r>
            <a:r>
              <a:rPr lang="en-US" dirty="0" smtClean="0"/>
              <a:t> capacity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AEP Ohio  Cases No. 10-2929-EL-UNC and 11-346-EL-SSO</a:t>
            </a:r>
          </a:p>
          <a:p>
            <a:r>
              <a:rPr lang="en-US" dirty="0"/>
              <a:t>	</a:t>
            </a:r>
            <a:r>
              <a:rPr lang="en-US" dirty="0" smtClean="0"/>
              <a:t>State Compensation Plan for Capacity</a:t>
            </a:r>
          </a:p>
          <a:p>
            <a:r>
              <a:rPr lang="en-US" dirty="0"/>
              <a:t>	</a:t>
            </a:r>
            <a:r>
              <a:rPr lang="en-US" dirty="0" smtClean="0"/>
              <a:t>	Applies only to FRR utilities</a:t>
            </a:r>
          </a:p>
          <a:p>
            <a:r>
              <a:rPr lang="en-US" dirty="0"/>
              <a:t>	</a:t>
            </a:r>
            <a:r>
              <a:rPr lang="en-US" dirty="0" smtClean="0"/>
              <a:t>		AEP Ohio</a:t>
            </a:r>
          </a:p>
          <a:p>
            <a:r>
              <a:rPr lang="en-US" dirty="0"/>
              <a:t>	</a:t>
            </a:r>
            <a:r>
              <a:rPr lang="en-US" dirty="0" smtClean="0"/>
              <a:t>			Ohio Power</a:t>
            </a:r>
          </a:p>
          <a:p>
            <a:r>
              <a:rPr lang="en-US" dirty="0"/>
              <a:t>	</a:t>
            </a:r>
            <a:r>
              <a:rPr lang="en-US" dirty="0" smtClean="0"/>
              <a:t>			Columbus Southern Power</a:t>
            </a:r>
          </a:p>
          <a:p>
            <a:r>
              <a:rPr lang="en-US" dirty="0"/>
              <a:t>	</a:t>
            </a:r>
            <a:r>
              <a:rPr lang="en-US" dirty="0" smtClean="0"/>
              <a:t>		Duke Energy Ohio</a:t>
            </a:r>
          </a:p>
          <a:p>
            <a:r>
              <a:rPr lang="en-US" dirty="0" smtClean="0"/>
              <a:t>AEP Ohio now receiving the difference between RPM Capacity cost and $188.88 per MW/d - $1 </a:t>
            </a:r>
            <a:r>
              <a:rPr lang="en-US" dirty="0" err="1" smtClean="0"/>
              <a:t>MWh</a:t>
            </a:r>
            <a:r>
              <a:rPr lang="en-US" dirty="0" smtClean="0"/>
              <a:t> straight charge and deferral of the rest.  </a:t>
            </a:r>
          </a:p>
          <a:p>
            <a:r>
              <a:rPr lang="en-US" dirty="0" smtClean="0"/>
              <a:t>Duke Energy Ohio – Petition for like program – case pending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Howard Petricoff Vorys, Sater, Seymour &amp; Pease LLP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A5ABC-7782-44C3-9954-83C83DE37D4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92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30</TotalTime>
  <Words>211</Words>
  <Application>Microsoft Office PowerPoint</Application>
  <PresentationFormat>On-screen Show (4:3)</PresentationFormat>
  <Paragraphs>87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Franklin Gothic Book</vt:lpstr>
      <vt:lpstr>Franklin Gothic Medium</vt:lpstr>
      <vt:lpstr>Tunga</vt:lpstr>
      <vt:lpstr>Wingdings</vt:lpstr>
      <vt:lpstr>Angles</vt:lpstr>
      <vt:lpstr>Association of Energy Engineers – SW Ohio </vt:lpstr>
      <vt:lpstr>Regulatory compact</vt:lpstr>
      <vt:lpstr>Rates set under cost of service</vt:lpstr>
      <vt:lpstr>Regional transmission associations</vt:lpstr>
      <vt:lpstr>Pjm interconnection</vt:lpstr>
      <vt:lpstr>Developments at pjm</vt:lpstr>
      <vt:lpstr>Ohio regulation changes – pjm capacity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of Energy Engineers – SW Ohio</dc:title>
  <dc:creator>Howard Petricoff</dc:creator>
  <cp:lastModifiedBy>Matt Brodnick</cp:lastModifiedBy>
  <cp:revision>4</cp:revision>
  <dcterms:created xsi:type="dcterms:W3CDTF">2013-06-14T09:57:17Z</dcterms:created>
  <dcterms:modified xsi:type="dcterms:W3CDTF">2016-11-14T16:14:28Z</dcterms:modified>
</cp:coreProperties>
</file>