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5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96">
          <p15:clr>
            <a:srgbClr val="A4A3A4"/>
          </p15:clr>
        </p15:guide>
        <p15:guide id="4" pos="164">
          <p15:clr>
            <a:srgbClr val="A4A3A4"/>
          </p15:clr>
        </p15:guide>
        <p15:guide id="5" pos="5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4"/>
    <a:srgbClr val="DAEEF3"/>
    <a:srgbClr val="99CCFF"/>
    <a:srgbClr val="32B1CE"/>
    <a:srgbClr val="0099FF"/>
    <a:srgbClr val="0048B2"/>
    <a:srgbClr val="81C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36" autoAdjust="0"/>
    <p:restoredTop sz="94660"/>
  </p:normalViewPr>
  <p:slideViewPr>
    <p:cSldViewPr snapToGrid="0">
      <p:cViewPr varScale="1">
        <p:scale>
          <a:sx n="116" d="100"/>
          <a:sy n="116" d="100"/>
        </p:scale>
        <p:origin x="1908" y="108"/>
      </p:cViewPr>
      <p:guideLst>
        <p:guide orient="horz" pos="2160"/>
        <p:guide pos="2880"/>
        <p:guide pos="5596"/>
        <p:guide pos="164"/>
        <p:guide pos="58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4A67883-92E7-4000-AEC0-9CEDF892DDAB}" type="slidenum">
              <a:rPr lang="en-US"/>
              <a:pPr/>
              <a:t>‹#›</a:t>
            </a:fld>
            <a:endParaRPr lang="en-US"/>
          </a:p>
        </p:txBody>
      </p:sp>
    </p:spTree>
    <p:extLst>
      <p:ext uri="{BB962C8B-B14F-4D97-AF65-F5344CB8AC3E}">
        <p14:creationId xmlns:p14="http://schemas.microsoft.com/office/powerpoint/2010/main" val="17850532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7ECDA7D-FA80-46D4-A6BF-706F5CB785FC}" type="slidenum">
              <a:rPr lang="en-US" smtClean="0"/>
              <a:pPr/>
              <a:t>2</a:t>
            </a:fld>
            <a:endParaRPr lang="en-US" smtClean="0"/>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447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11</a:t>
            </a:fld>
            <a:endParaRPr lang="en-US"/>
          </a:p>
        </p:txBody>
      </p:sp>
    </p:spTree>
    <p:extLst>
      <p:ext uri="{BB962C8B-B14F-4D97-AF65-F5344CB8AC3E}">
        <p14:creationId xmlns:p14="http://schemas.microsoft.com/office/powerpoint/2010/main" val="296091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12</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614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13</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575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14</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737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15</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9218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16</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8589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17</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952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18</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3907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830612-279F-4A0D-AC5F-341A49477F59}" type="slidenum">
              <a:rPr lang="en-US" smtClean="0"/>
              <a:pPr/>
              <a:t>19</a:t>
            </a:fld>
            <a:endParaRPr lang="en-US" smtClean="0"/>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855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6E32CD3-F812-4BBE-9B72-EBA242AB5F6A}" type="slidenum">
              <a:rPr lang="en-US" smtClean="0"/>
              <a:pPr/>
              <a:t>20</a:t>
            </a:fld>
            <a:endParaRPr lang="en-US" smtClean="0"/>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052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3</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131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21</a:t>
            </a:fld>
            <a:endParaRPr lang="en-US"/>
          </a:p>
        </p:txBody>
      </p:sp>
    </p:spTree>
    <p:extLst>
      <p:ext uri="{BB962C8B-B14F-4D97-AF65-F5344CB8AC3E}">
        <p14:creationId xmlns:p14="http://schemas.microsoft.com/office/powerpoint/2010/main" val="248332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5ED675E-D720-4F70-A2BC-257FF7A6B94C}" type="slidenum">
              <a:rPr lang="en-US" smtClean="0"/>
              <a:pPr/>
              <a:t>22</a:t>
            </a:fld>
            <a:endParaRPr lang="en-US" smtClean="0"/>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64062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23</a:t>
            </a:fld>
            <a:endParaRPr lang="en-US"/>
          </a:p>
        </p:txBody>
      </p:sp>
    </p:spTree>
    <p:extLst>
      <p:ext uri="{BB962C8B-B14F-4D97-AF65-F5344CB8AC3E}">
        <p14:creationId xmlns:p14="http://schemas.microsoft.com/office/powerpoint/2010/main" val="123524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28</a:t>
            </a:fld>
            <a:endParaRPr lang="en-US"/>
          </a:p>
        </p:txBody>
      </p:sp>
    </p:spTree>
    <p:extLst>
      <p:ext uri="{BB962C8B-B14F-4D97-AF65-F5344CB8AC3E}">
        <p14:creationId xmlns:p14="http://schemas.microsoft.com/office/powerpoint/2010/main" val="1840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30</a:t>
            </a:fld>
            <a:endParaRPr lang="en-US"/>
          </a:p>
        </p:txBody>
      </p:sp>
    </p:spTree>
    <p:extLst>
      <p:ext uri="{BB962C8B-B14F-4D97-AF65-F5344CB8AC3E}">
        <p14:creationId xmlns:p14="http://schemas.microsoft.com/office/powerpoint/2010/main" val="786086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31</a:t>
            </a:fld>
            <a:endParaRPr lang="en-US"/>
          </a:p>
        </p:txBody>
      </p:sp>
    </p:spTree>
    <p:extLst>
      <p:ext uri="{BB962C8B-B14F-4D97-AF65-F5344CB8AC3E}">
        <p14:creationId xmlns:p14="http://schemas.microsoft.com/office/powerpoint/2010/main" val="170178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713E29-AD4F-4FF1-A4DF-374096833B72}" type="slidenum">
              <a:rPr lang="en-US" smtClean="0"/>
              <a:pPr/>
              <a:t>4</a:t>
            </a:fld>
            <a:endParaRPr lang="en-US" smtClean="0"/>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49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5</a:t>
            </a:fld>
            <a:endParaRPr lang="en-US"/>
          </a:p>
        </p:txBody>
      </p:sp>
    </p:spTree>
    <p:extLst>
      <p:ext uri="{BB962C8B-B14F-4D97-AF65-F5344CB8AC3E}">
        <p14:creationId xmlns:p14="http://schemas.microsoft.com/office/powerpoint/2010/main" val="142336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6</a:t>
            </a:fld>
            <a:endParaRPr lang="en-US"/>
          </a:p>
        </p:txBody>
      </p:sp>
    </p:spTree>
    <p:extLst>
      <p:ext uri="{BB962C8B-B14F-4D97-AF65-F5344CB8AC3E}">
        <p14:creationId xmlns:p14="http://schemas.microsoft.com/office/powerpoint/2010/main" val="182280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7</a:t>
            </a:fld>
            <a:endParaRPr lang="en-US"/>
          </a:p>
        </p:txBody>
      </p:sp>
    </p:spTree>
    <p:extLst>
      <p:ext uri="{BB962C8B-B14F-4D97-AF65-F5344CB8AC3E}">
        <p14:creationId xmlns:p14="http://schemas.microsoft.com/office/powerpoint/2010/main" val="108393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8</a:t>
            </a:fld>
            <a:endParaRPr lang="en-US"/>
          </a:p>
        </p:txBody>
      </p:sp>
    </p:spTree>
    <p:extLst>
      <p:ext uri="{BB962C8B-B14F-4D97-AF65-F5344CB8AC3E}">
        <p14:creationId xmlns:p14="http://schemas.microsoft.com/office/powerpoint/2010/main" val="194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B0C729-48BD-4DE1-B4FF-F64A21794823}" type="slidenum">
              <a:rPr lang="en-US" smtClean="0"/>
              <a:pPr>
                <a:defRPr/>
              </a:pPr>
              <a:t>9</a:t>
            </a:fld>
            <a:endParaRPr lang="en-US"/>
          </a:p>
        </p:txBody>
      </p:sp>
    </p:spTree>
    <p:extLst>
      <p:ext uri="{BB962C8B-B14F-4D97-AF65-F5344CB8AC3E}">
        <p14:creationId xmlns:p14="http://schemas.microsoft.com/office/powerpoint/2010/main" val="171009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542576E-76D4-4C5D-AFC2-4CC1D36BA7FB}" type="slidenum">
              <a:rPr lang="en-US" smtClean="0"/>
              <a:pPr/>
              <a:t>10</a:t>
            </a:fld>
            <a:endParaRPr lang="en-US" smtClean="0"/>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557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7" name="Picture 6" descr="DEC-Exterior-building-night-2.jpg"/>
          <p:cNvPicPr>
            <a:picLocks noChangeAspect="1"/>
          </p:cNvPicPr>
          <p:nvPr userDrawn="1"/>
        </p:nvPicPr>
        <p:blipFill>
          <a:blip r:embed="rId2"/>
          <a:stretch>
            <a:fillRect/>
          </a:stretch>
        </p:blipFill>
        <p:spPr>
          <a:xfrm>
            <a:off x="0" y="-30480"/>
            <a:ext cx="9144000" cy="6888479"/>
          </a:xfrm>
          <a:prstGeom prst="rect">
            <a:avLst/>
          </a:prstGeom>
        </p:spPr>
      </p:pic>
      <p:sp>
        <p:nvSpPr>
          <p:cNvPr id="9" name="Round Single Corner Rectangle 8"/>
          <p:cNvSpPr/>
          <p:nvPr userDrawn="1"/>
        </p:nvSpPr>
        <p:spPr>
          <a:xfrm flipH="1">
            <a:off x="355597" y="5537200"/>
            <a:ext cx="8788403" cy="1320800"/>
          </a:xfrm>
          <a:prstGeom prst="round1Rect">
            <a:avLst>
              <a:gd name="adj" fmla="val 3433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ctrTitle"/>
          </p:nvPr>
        </p:nvSpPr>
        <p:spPr>
          <a:xfrm>
            <a:off x="825690" y="5822295"/>
            <a:ext cx="6469038" cy="406400"/>
          </a:xfrm>
        </p:spPr>
        <p:txBody>
          <a:bodyPr/>
          <a:lstStyle>
            <a:lvl1pPr algn="l">
              <a:defRPr sz="2000" b="1">
                <a:solidFill>
                  <a:srgbClr val="004E74"/>
                </a:solidFill>
                <a:latin typeface="Arial" pitchFamily="34" charset="0"/>
                <a:cs typeface="Arial" pitchFamily="34" charset="0"/>
              </a:defRPr>
            </a:lvl1pPr>
          </a:lstStyle>
          <a:p>
            <a:r>
              <a:rPr lang="en-US" dirty="0"/>
              <a:t>Click to edit Master title style</a:t>
            </a:r>
          </a:p>
        </p:txBody>
      </p:sp>
      <p:sp>
        <p:nvSpPr>
          <p:cNvPr id="3075" name="Rectangle 3"/>
          <p:cNvSpPr>
            <a:spLocks noGrp="1" noChangeArrowheads="1"/>
          </p:cNvSpPr>
          <p:nvPr>
            <p:ph type="subTitle" idx="1"/>
          </p:nvPr>
        </p:nvSpPr>
        <p:spPr>
          <a:xfrm>
            <a:off x="826086" y="6267231"/>
            <a:ext cx="6489114" cy="406400"/>
          </a:xfrm>
        </p:spPr>
        <p:txBody>
          <a:bodyPr/>
          <a:lstStyle>
            <a:lvl1pPr marL="0" indent="0" algn="l">
              <a:buFont typeface="Wingdings" pitchFamily="2" charset="2"/>
              <a:buNone/>
              <a:defRPr sz="1600">
                <a:solidFill>
                  <a:srgbClr val="32B1CE"/>
                </a:solidFill>
                <a:latin typeface="Arial" pitchFamily="34" charset="0"/>
                <a:cs typeface="Arial" pitchFamily="34" charset="0"/>
              </a:defRPr>
            </a:lvl1pPr>
          </a:lstStyle>
          <a:p>
            <a:r>
              <a:rPr lang="en-US" dirty="0"/>
              <a:t>Click to edit Master subtitle style</a:t>
            </a:r>
          </a:p>
        </p:txBody>
      </p:sp>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367" y="5717024"/>
            <a:ext cx="1421130" cy="956733"/>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b="1"/>
            </a:lvl1pPr>
          </a:lstStyle>
          <a:p>
            <a:fld id="{2CBD5BD5-9CB9-45BC-B306-607259E080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59288"/>
            <a:ext cx="7772400" cy="1362075"/>
          </a:xfrm>
        </p:spPr>
        <p:txBody>
          <a:bodyPr anchor="t"/>
          <a:lstStyle>
            <a:lvl1pPr algn="l">
              <a:defRPr sz="32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81940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456E9D-BF22-4568-9A17-C55B6E95C8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7913"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97588"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5A430-CC70-4968-86CB-A4C03B04B0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lvl1pPr>
          </a:lstStyle>
          <a:p>
            <a:fld id="{40455516-1791-48F0-B07B-241563269F56}" type="slidenum">
              <a:rPr lang="en-US" smtClean="0"/>
              <a:pPr/>
              <a:t>‹#›</a:t>
            </a:fld>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47917" y="2674961"/>
            <a:ext cx="2934268" cy="197437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8E28886-31D9-4B43-8C50-7D001E61A7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ound Diagonal Corner Rectangle 9"/>
          <p:cNvSpPr/>
          <p:nvPr userDrawn="1"/>
        </p:nvSpPr>
        <p:spPr>
          <a:xfrm flipH="1">
            <a:off x="152400" y="889000"/>
            <a:ext cx="8839200" cy="5791200"/>
          </a:xfrm>
          <a:prstGeom prst="round2DiagRect">
            <a:avLst>
              <a:gd name="adj1" fmla="val 14913"/>
              <a:gd name="adj2" fmla="val 0"/>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147967" y="177781"/>
            <a:ext cx="8562475" cy="6302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42242" y="1074667"/>
            <a:ext cx="857565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Rectangle 4"/>
          <p:cNvSpPr>
            <a:spLocks noGrp="1" noChangeArrowheads="1"/>
          </p:cNvSpPr>
          <p:nvPr>
            <p:ph type="dt" sz="half" idx="2"/>
          </p:nvPr>
        </p:nvSpPr>
        <p:spPr bwMode="auto">
          <a:xfrm>
            <a:off x="637515" y="6386013"/>
            <a:ext cx="211504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6386013"/>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738584" y="6386013"/>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40455516-1791-48F0-B07B-241563269F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fontAlgn="base">
        <a:lnSpc>
          <a:spcPct val="85000"/>
        </a:lnSpc>
        <a:spcBef>
          <a:spcPct val="0"/>
        </a:spcBef>
        <a:spcAft>
          <a:spcPct val="0"/>
        </a:spcAft>
        <a:defRPr sz="1600" b="1">
          <a:solidFill>
            <a:schemeClr val="bg1"/>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Electric and Gas Rate Update – June 14, 2013</a:t>
            </a:r>
            <a:endParaRPr lang="en-US" dirty="0"/>
          </a:p>
        </p:txBody>
      </p:sp>
      <p:sp>
        <p:nvSpPr>
          <p:cNvPr id="2051" name="Rectangle 3"/>
          <p:cNvSpPr>
            <a:spLocks noGrp="1" noChangeArrowheads="1"/>
          </p:cNvSpPr>
          <p:nvPr>
            <p:ph type="subTitle" idx="1"/>
          </p:nvPr>
        </p:nvSpPr>
        <p:spPr/>
        <p:txBody>
          <a:bodyPr/>
          <a:lstStyle/>
          <a:p>
            <a:r>
              <a:rPr lang="en-US" dirty="0" smtClean="0"/>
              <a:t>Jim Ziolkowski, Rates Manager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6ABC11B1-64F8-45FF-806E-4C40294DDDE4}" type="slidenum">
              <a:rPr lang="en-US" smtClean="0"/>
              <a:pPr/>
              <a:t>10</a:t>
            </a:fld>
            <a:endParaRPr lang="en-US" smtClean="0"/>
          </a:p>
        </p:txBody>
      </p:sp>
      <p:sp>
        <p:nvSpPr>
          <p:cNvPr id="10243" name="Rectangle 2"/>
          <p:cNvSpPr>
            <a:spLocks noGrp="1" noChangeArrowheads="1"/>
          </p:cNvSpPr>
          <p:nvPr>
            <p:ph type="title"/>
          </p:nvPr>
        </p:nvSpPr>
        <p:spPr>
          <a:xfrm>
            <a:off x="400050" y="163513"/>
            <a:ext cx="8229600" cy="914400"/>
          </a:xfrm>
        </p:spPr>
        <p:txBody>
          <a:bodyPr/>
          <a:lstStyle/>
          <a:p>
            <a:pPr eaLnBrk="1" hangingPunct="1"/>
            <a:r>
              <a:rPr lang="en-US" dirty="0" smtClean="0"/>
              <a:t>Generation Rates - 2013</a:t>
            </a:r>
          </a:p>
        </p:txBody>
      </p:sp>
      <p:sp>
        <p:nvSpPr>
          <p:cNvPr id="10244" name="Rectangle 3"/>
          <p:cNvSpPr>
            <a:spLocks noGrp="1" noChangeArrowheads="1"/>
          </p:cNvSpPr>
          <p:nvPr>
            <p:ph type="body" idx="1"/>
          </p:nvPr>
        </p:nvSpPr>
        <p:spPr>
          <a:xfrm>
            <a:off x="601663" y="947739"/>
            <a:ext cx="7772400" cy="5757863"/>
          </a:xfrm>
        </p:spPr>
        <p:txBody>
          <a:bodyPr/>
          <a:lstStyle/>
          <a:p>
            <a:pPr eaLnBrk="1" hangingPunct="1"/>
            <a:r>
              <a:rPr lang="en-US" dirty="0" smtClean="0"/>
              <a:t>The Price To Compare (bypassable) components of the ESP are:</a:t>
            </a:r>
          </a:p>
          <a:p>
            <a:pPr lvl="1" eaLnBrk="1" hangingPunct="1"/>
            <a:r>
              <a:rPr lang="en-US" dirty="0" smtClean="0"/>
              <a:t>Rider RC (Retail Capacity)</a:t>
            </a:r>
          </a:p>
          <a:p>
            <a:pPr lvl="1" eaLnBrk="1" hangingPunct="1"/>
            <a:r>
              <a:rPr lang="en-US" dirty="0" smtClean="0"/>
              <a:t>Rider RE (Retail Energy)</a:t>
            </a:r>
          </a:p>
          <a:p>
            <a:pPr lvl="1" eaLnBrk="1" hangingPunct="1"/>
            <a:r>
              <a:rPr lang="en-US" dirty="0" smtClean="0"/>
              <a:t>Rider SCR (Supplier Cost Reconciliation)</a:t>
            </a:r>
          </a:p>
          <a:p>
            <a:pPr lvl="1" eaLnBrk="1" hangingPunct="1"/>
            <a:r>
              <a:rPr lang="en-US" dirty="0" smtClean="0"/>
              <a:t>Rider AERR (Alternative Energy Recovery)</a:t>
            </a:r>
          </a:p>
          <a:p>
            <a:pPr lvl="1" eaLnBrk="1" hangingPunct="1"/>
            <a:r>
              <a:rPr lang="en-US" dirty="0" smtClean="0"/>
              <a:t>Rider RECON (Reconciliation Rider) – Withdrawn May 2013</a:t>
            </a:r>
          </a:p>
          <a:p>
            <a:pPr lvl="1" eaLnBrk="1" hangingPunct="1"/>
            <a:r>
              <a:rPr lang="en-US" dirty="0" smtClean="0"/>
              <a:t>Rider RTO (Regional Transmission Organization)**</a:t>
            </a:r>
          </a:p>
          <a:p>
            <a:pPr lvl="1" eaLnBrk="1" hangingPunct="1"/>
            <a:endParaRPr lang="en-US" sz="2200" dirty="0" smtClean="0"/>
          </a:p>
          <a:p>
            <a:pPr eaLnBrk="1" hangingPunct="1"/>
            <a:r>
              <a:rPr lang="en-US" dirty="0" smtClean="0"/>
              <a:t>The non-bypassable components of the ESP are:</a:t>
            </a:r>
          </a:p>
          <a:p>
            <a:pPr lvl="1" eaLnBrk="1" hangingPunct="1"/>
            <a:r>
              <a:rPr lang="en-US" dirty="0" smtClean="0"/>
              <a:t>Rider ESSC (Electric Security Stabilization Charge)</a:t>
            </a:r>
          </a:p>
          <a:p>
            <a:pPr lvl="1" eaLnBrk="1" hangingPunct="1"/>
            <a:r>
              <a:rPr lang="en-US" dirty="0" smtClean="0"/>
              <a:t>Rider LFA (Load Factor Adjustment)</a:t>
            </a:r>
          </a:p>
          <a:p>
            <a:pPr lvl="1" eaLnBrk="1" hangingPunct="1"/>
            <a:r>
              <a:rPr lang="en-US" dirty="0" smtClean="0"/>
              <a:t>Rider UE-GEN* (Uncollectible Expense – Generation)</a:t>
            </a:r>
          </a:p>
          <a:p>
            <a:pPr lvl="1" eaLnBrk="1" hangingPunct="1"/>
            <a:r>
              <a:rPr lang="en-US" dirty="0" smtClean="0"/>
              <a:t>Rider BTR (Base Transmission Rider)**</a:t>
            </a:r>
          </a:p>
          <a:p>
            <a:pPr eaLnBrk="1" hangingPunct="1">
              <a:buFont typeface="Wingdings" pitchFamily="2" charset="2"/>
              <a:buNone/>
            </a:pPr>
            <a:endParaRPr lang="en-US" sz="2200" dirty="0" smtClean="0"/>
          </a:p>
        </p:txBody>
      </p:sp>
      <p:sp>
        <p:nvSpPr>
          <p:cNvPr id="5" name="TextBox 4"/>
          <p:cNvSpPr txBox="1"/>
          <p:nvPr/>
        </p:nvSpPr>
        <p:spPr>
          <a:xfrm>
            <a:off x="1451296" y="6274966"/>
            <a:ext cx="6551801" cy="338554"/>
          </a:xfrm>
          <a:prstGeom prst="rect">
            <a:avLst/>
          </a:prstGeom>
          <a:noFill/>
        </p:spPr>
        <p:txBody>
          <a:bodyPr wrap="square" rtlCol="0">
            <a:spAutoFit/>
          </a:bodyPr>
          <a:lstStyle/>
          <a:p>
            <a:r>
              <a:rPr lang="en-US" sz="1600" dirty="0" smtClean="0"/>
              <a:t>* Bypassable if CRES opts out of PAR    **Approved in separate proceeding</a:t>
            </a:r>
            <a:endParaRPr lang="en-US" sz="16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2"/>
            <a:ext cx="2133600" cy="365125"/>
          </a:xfrm>
          <a:prstGeom prst="rect">
            <a:avLst/>
          </a:prstGeom>
          <a:noFill/>
          <a:ln w="9525">
            <a:noFill/>
            <a:miter lim="800000"/>
            <a:headEnd/>
            <a:tailEnd/>
          </a:ln>
        </p:spPr>
        <p:txBody>
          <a:bodyPr/>
          <a:lstStyle/>
          <a:p>
            <a:pPr algn="r" eaLnBrk="1" hangingPunct="1"/>
            <a:endParaRPr lang="en-US" sz="1200"/>
          </a:p>
        </p:txBody>
      </p:sp>
      <p:sp>
        <p:nvSpPr>
          <p:cNvPr id="42008" name="Text Box 114"/>
          <p:cNvSpPr txBox="1">
            <a:spLocks noChangeArrowheads="1"/>
          </p:cNvSpPr>
          <p:nvPr/>
        </p:nvSpPr>
        <p:spPr bwMode="auto">
          <a:xfrm>
            <a:off x="2125211" y="4980266"/>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Legend</a:t>
            </a:r>
          </a:p>
        </p:txBody>
      </p:sp>
      <p:sp>
        <p:nvSpPr>
          <p:cNvPr id="15" name="Text Box 83"/>
          <p:cNvSpPr txBox="1">
            <a:spLocks noChangeArrowheads="1"/>
          </p:cNvSpPr>
          <p:nvPr/>
        </p:nvSpPr>
        <p:spPr bwMode="auto">
          <a:xfrm>
            <a:off x="1896615" y="5312867"/>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t>
            </a:r>
            <a:r>
              <a:rPr lang="en-US" sz="1200" dirty="0" smtClean="0">
                <a:latin typeface="Arial" pitchFamily="34" charset="0"/>
              </a:rPr>
              <a:t>Bypassable</a:t>
            </a:r>
            <a:endParaRPr lang="en-US" sz="1200" dirty="0">
              <a:latin typeface="Arial" pitchFamily="34" charset="0"/>
            </a:endParaRPr>
          </a:p>
        </p:txBody>
      </p:sp>
      <p:sp>
        <p:nvSpPr>
          <p:cNvPr id="16" name="Text Box 89"/>
          <p:cNvSpPr txBox="1">
            <a:spLocks noChangeArrowheads="1"/>
          </p:cNvSpPr>
          <p:nvPr/>
        </p:nvSpPr>
        <p:spPr bwMode="auto">
          <a:xfrm>
            <a:off x="1888222" y="5610839"/>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smtClean="0">
                <a:latin typeface="Arial" pitchFamily="34" charset="0"/>
              </a:rPr>
              <a:t>Non-Bypassable</a:t>
            </a:r>
            <a:endParaRPr lang="en-US" sz="1200" dirty="0">
              <a:latin typeface="Arial" pitchFamily="34" charset="0"/>
            </a:endParaRPr>
          </a:p>
        </p:txBody>
      </p:sp>
      <p:sp>
        <p:nvSpPr>
          <p:cNvPr id="17" name="Text Box 89"/>
          <p:cNvSpPr txBox="1">
            <a:spLocks noChangeArrowheads="1"/>
          </p:cNvSpPr>
          <p:nvPr/>
        </p:nvSpPr>
        <p:spPr bwMode="auto">
          <a:xfrm>
            <a:off x="4050997" y="3342638"/>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4040604" y="3844935"/>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4030211" y="594850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4060520" y="1836314"/>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4060520" y="2333399"/>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22" name="Text Box 89"/>
          <p:cNvSpPr txBox="1">
            <a:spLocks noChangeArrowheads="1"/>
          </p:cNvSpPr>
          <p:nvPr/>
        </p:nvSpPr>
        <p:spPr bwMode="auto">
          <a:xfrm>
            <a:off x="4060522" y="2805505"/>
            <a:ext cx="2209800" cy="523220"/>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smtClean="0"/>
              <a:t>RECON - Withdrawn</a:t>
            </a:r>
            <a:endParaRPr lang="en-US" dirty="0"/>
          </a:p>
          <a:p>
            <a:r>
              <a:rPr lang="en-US" dirty="0"/>
              <a:t>Reconciles ESP riders</a:t>
            </a:r>
          </a:p>
        </p:txBody>
      </p:sp>
      <p:sp>
        <p:nvSpPr>
          <p:cNvPr id="23" name="Text Box 89"/>
          <p:cNvSpPr txBox="1">
            <a:spLocks noChangeArrowheads="1"/>
          </p:cNvSpPr>
          <p:nvPr/>
        </p:nvSpPr>
        <p:spPr bwMode="auto">
          <a:xfrm>
            <a:off x="4030213" y="4881159"/>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27" name="Text Box 85"/>
          <p:cNvSpPr txBox="1">
            <a:spLocks noChangeArrowheads="1"/>
          </p:cNvSpPr>
          <p:nvPr/>
        </p:nvSpPr>
        <p:spPr bwMode="auto">
          <a:xfrm>
            <a:off x="4060520" y="1159203"/>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42054" name="TextBox 3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DCE8F6E5-5359-4521-8DB8-9A127544A6D0}" type="slidenum">
              <a:rPr lang="en-US" sz="1000"/>
              <a:pPr/>
              <a:t>11</a:t>
            </a:fld>
            <a:endParaRPr lang="en-US" sz="1000" dirty="0"/>
          </a:p>
        </p:txBody>
      </p:sp>
      <p:sp>
        <p:nvSpPr>
          <p:cNvPr id="37" name="Title 1"/>
          <p:cNvSpPr txBox="1">
            <a:spLocks/>
          </p:cNvSpPr>
          <p:nvPr/>
        </p:nvSpPr>
        <p:spPr bwMode="auto">
          <a:xfrm>
            <a:off x="190500" y="149371"/>
            <a:ext cx="8686800" cy="808039"/>
          </a:xfrm>
          <a:prstGeom prst="rect">
            <a:avLst/>
          </a:prstGeom>
          <a:noFill/>
          <a:ln w="9525">
            <a:noFill/>
            <a:miter lim="800000"/>
            <a:headEnd/>
            <a:tailEnd/>
          </a:ln>
          <a:effectLst/>
        </p:spPr>
        <p:txBody>
          <a:bodyPr anchor="ctr"/>
          <a:lstStyle/>
          <a:p>
            <a:pPr>
              <a:lnSpc>
                <a:spcPct val="85000"/>
              </a:lnSpc>
              <a:defRPr/>
            </a:pPr>
            <a:r>
              <a:rPr lang="en-US" sz="1600" b="1" dirty="0" smtClean="0">
                <a:solidFill>
                  <a:schemeClr val="bg1"/>
                </a:solidFill>
                <a:latin typeface="Arial" pitchFamily="34" charset="0"/>
                <a:ea typeface="+mj-ea"/>
                <a:cs typeface="Arial" pitchFamily="34" charset="0"/>
              </a:rPr>
              <a:t>Electric Security Plan Rate Structure</a:t>
            </a:r>
            <a:endParaRPr lang="en-US" sz="1600" b="1" dirty="0">
              <a:solidFill>
                <a:schemeClr val="bg1"/>
              </a:solidFill>
              <a:latin typeface="Arial" pitchFamily="34" charset="0"/>
              <a:ea typeface="+mj-ea"/>
              <a:cs typeface="Arial" pitchFamily="34" charset="0"/>
            </a:endParaRPr>
          </a:p>
        </p:txBody>
      </p:sp>
      <p:sp>
        <p:nvSpPr>
          <p:cNvPr id="38" name="Text Box 89"/>
          <p:cNvSpPr txBox="1">
            <a:spLocks noChangeArrowheads="1"/>
          </p:cNvSpPr>
          <p:nvPr/>
        </p:nvSpPr>
        <p:spPr bwMode="auto">
          <a:xfrm>
            <a:off x="4030211" y="4388718"/>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4030211" y="544334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12</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RC (Retail Capacity)</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endParaRPr lang="en-US" dirty="0" smtClean="0"/>
          </a:p>
          <a:p>
            <a:pPr eaLnBrk="1" hangingPunct="1"/>
            <a:r>
              <a:rPr lang="en-US" dirty="0" smtClean="0"/>
              <a:t>Based on PJM market capacity price for the delivery period.</a:t>
            </a:r>
          </a:p>
          <a:p>
            <a:pPr eaLnBrk="1" hangingPunct="1"/>
            <a:endParaRPr lang="en-US" dirty="0" smtClean="0"/>
          </a:p>
          <a:p>
            <a:pPr eaLnBrk="1" hangingPunct="1"/>
            <a:r>
              <a:rPr lang="en-US" dirty="0" smtClean="0"/>
              <a:t>Converted into retail rates.</a:t>
            </a:r>
          </a:p>
          <a:p>
            <a:pPr eaLnBrk="1" hangingPunct="1"/>
            <a:endParaRPr lang="en-US" dirty="0"/>
          </a:p>
          <a:p>
            <a:pPr eaLnBrk="1" hangingPunct="1"/>
            <a:r>
              <a:rPr lang="en-US" dirty="0" smtClean="0"/>
              <a:t>Rider RC will be adjusted before each of the three delivery periods in the ESP.</a:t>
            </a:r>
          </a:p>
          <a:p>
            <a:pPr eaLnBrk="1" hangingPunct="1"/>
            <a:endParaRPr lang="en-US" dirty="0" smtClean="0"/>
          </a:p>
          <a:p>
            <a:pPr eaLnBrk="1" hangingPunct="1"/>
            <a:r>
              <a:rPr lang="en-US" dirty="0" smtClean="0"/>
              <a:t>Rider RC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13</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RE (Retail Energy)</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At the wholesale level, calculated by subtracting the capacity price for the delivery period from the blended auction price.</a:t>
            </a:r>
          </a:p>
          <a:p>
            <a:pPr eaLnBrk="1" hangingPunct="1"/>
            <a:endParaRPr lang="en-US" dirty="0" smtClean="0"/>
          </a:p>
          <a:p>
            <a:pPr eaLnBrk="1" hangingPunct="1"/>
            <a:r>
              <a:rPr lang="en-US" dirty="0" smtClean="0"/>
              <a:t>Converted into retail rates by adjusting for losses, taxes, and seasonality / blocks (for some rates).</a:t>
            </a:r>
          </a:p>
          <a:p>
            <a:pPr eaLnBrk="1" hangingPunct="1"/>
            <a:endParaRPr lang="en-US" dirty="0"/>
          </a:p>
          <a:p>
            <a:pPr eaLnBrk="1" hangingPunct="1"/>
            <a:r>
              <a:rPr lang="en-US" dirty="0"/>
              <a:t>Rider </a:t>
            </a:r>
            <a:r>
              <a:rPr lang="en-US" dirty="0" smtClean="0"/>
              <a:t>RE </a:t>
            </a:r>
            <a:r>
              <a:rPr lang="en-US" dirty="0"/>
              <a:t>will be adjusted before each of the three delivery periods in the ESP.</a:t>
            </a:r>
          </a:p>
          <a:p>
            <a:pPr eaLnBrk="1" hangingPunct="1"/>
            <a:endParaRPr lang="en-US" dirty="0" smtClean="0"/>
          </a:p>
          <a:p>
            <a:pPr eaLnBrk="1" hangingPunct="1"/>
            <a:r>
              <a:rPr lang="en-US" dirty="0" smtClean="0"/>
              <a:t>Rider RE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14</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ESSC (Electric Security Stabilization Charge)</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endParaRPr lang="en-US" dirty="0" smtClean="0"/>
          </a:p>
          <a:p>
            <a:pPr eaLnBrk="1" hangingPunct="1"/>
            <a:r>
              <a:rPr lang="en-US" dirty="0" smtClean="0"/>
              <a:t>Collects $110 million per year for three years.</a:t>
            </a:r>
          </a:p>
          <a:p>
            <a:pPr eaLnBrk="1" hangingPunct="1"/>
            <a:endParaRPr lang="en-US" dirty="0" smtClean="0"/>
          </a:p>
          <a:p>
            <a:pPr eaLnBrk="1" hangingPunct="1"/>
            <a:r>
              <a:rPr lang="en-US" dirty="0" smtClean="0"/>
              <a:t>Expires after 12/31/14.</a:t>
            </a:r>
          </a:p>
          <a:p>
            <a:pPr eaLnBrk="1" hangingPunct="1"/>
            <a:endParaRPr lang="en-US" dirty="0" smtClean="0"/>
          </a:p>
          <a:p>
            <a:pPr eaLnBrk="1" hangingPunct="1"/>
            <a:r>
              <a:rPr lang="en-US" dirty="0" smtClean="0"/>
              <a:t>Will be trued up each year.</a:t>
            </a:r>
          </a:p>
          <a:p>
            <a:pPr eaLnBrk="1" hangingPunct="1"/>
            <a:endParaRPr lang="en-US" dirty="0" smtClean="0"/>
          </a:p>
          <a:p>
            <a:pPr eaLnBrk="1" hangingPunct="1"/>
            <a:r>
              <a:rPr lang="en-US" dirty="0" smtClean="0"/>
              <a:t>Rider ESSC is non-</a:t>
            </a:r>
            <a:r>
              <a:rPr lang="en-US" dirty="0" err="1" smtClean="0"/>
              <a:t>bypassable</a:t>
            </a:r>
            <a:r>
              <a:rPr lang="en-US" dirty="0"/>
              <a:t>.</a:t>
            </a: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15</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SCR (Supplier Cost Reconciliation)</a:t>
            </a:r>
          </a:p>
        </p:txBody>
      </p:sp>
      <p:sp>
        <p:nvSpPr>
          <p:cNvPr id="11268" name="Rectangle 3"/>
          <p:cNvSpPr>
            <a:spLocks noGrp="1" noChangeArrowheads="1"/>
          </p:cNvSpPr>
          <p:nvPr>
            <p:ph type="body" idx="1"/>
          </p:nvPr>
        </p:nvSpPr>
        <p:spPr>
          <a:xfrm>
            <a:off x="448811" y="1032357"/>
            <a:ext cx="8229600" cy="5335587"/>
          </a:xfrm>
        </p:spPr>
        <p:txBody>
          <a:bodyPr/>
          <a:lstStyle/>
          <a:p>
            <a:pPr eaLnBrk="1" hangingPunct="1"/>
            <a:r>
              <a:rPr lang="en-US" dirty="0" smtClean="0"/>
              <a:t>Reconciles the Rider RE and Rider RC revenues received from retail customers with the payments owed to auction providers.</a:t>
            </a:r>
          </a:p>
          <a:p>
            <a:pPr eaLnBrk="1" hangingPunct="1"/>
            <a:endParaRPr lang="en-US" dirty="0" smtClean="0"/>
          </a:p>
          <a:p>
            <a:pPr eaLnBrk="1" hangingPunct="1"/>
            <a:r>
              <a:rPr lang="en-US" dirty="0" smtClean="0"/>
              <a:t>Recovers costs associated with auctions (</a:t>
            </a:r>
            <a:r>
              <a:rPr lang="en-US" i="1" dirty="0" smtClean="0"/>
              <a:t>e.g.</a:t>
            </a:r>
            <a:r>
              <a:rPr lang="en-US" dirty="0" smtClean="0"/>
              <a:t>, consultants, setting up CBP website, etc.)</a:t>
            </a:r>
          </a:p>
          <a:p>
            <a:pPr eaLnBrk="1" hangingPunct="1"/>
            <a:endParaRPr lang="en-US" dirty="0" smtClean="0"/>
          </a:p>
          <a:p>
            <a:pPr eaLnBrk="1" hangingPunct="1"/>
            <a:r>
              <a:rPr lang="en-US" dirty="0" smtClean="0"/>
              <a:t>Adjusted quarterly.</a:t>
            </a:r>
          </a:p>
          <a:p>
            <a:pPr eaLnBrk="1" hangingPunct="1"/>
            <a:endParaRPr lang="en-US" dirty="0" smtClean="0"/>
          </a:p>
          <a:p>
            <a:pPr eaLnBrk="1" hangingPunct="1"/>
            <a:r>
              <a:rPr lang="en-US" dirty="0" smtClean="0"/>
              <a:t>Normally </a:t>
            </a:r>
            <a:r>
              <a:rPr lang="en-US" dirty="0" err="1" smtClean="0"/>
              <a:t>bypassable</a:t>
            </a:r>
            <a:r>
              <a:rPr lang="en-US" dirty="0" smtClean="0"/>
              <a:t> for shopping customers, but Rider SCR contains a non-</a:t>
            </a:r>
            <a:r>
              <a:rPr lang="en-US" dirty="0" err="1" smtClean="0"/>
              <a:t>bypassable</a:t>
            </a:r>
            <a:r>
              <a:rPr lang="en-US" dirty="0" smtClean="0"/>
              <a:t> provision.</a:t>
            </a:r>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16</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SCR (Supplier Cost Reconciliation) – “Circuit Breaker”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a:t>Subject to Commission approval, Rider SCR becomes applicable to all retail jurisdictional customers in the Company’s electric service territory including those customers taking generation service from a CRES provider under the following circumstance:</a:t>
            </a:r>
          </a:p>
          <a:p>
            <a:pPr lvl="1" eaLnBrk="1" hangingPunct="1"/>
            <a:endParaRPr lang="en-US" dirty="0" smtClean="0"/>
          </a:p>
          <a:p>
            <a:pPr lvl="1" eaLnBrk="1" hangingPunct="1"/>
            <a:r>
              <a:rPr lang="en-US" dirty="0" smtClean="0"/>
              <a:t>The </a:t>
            </a:r>
            <a:r>
              <a:rPr lang="en-US" dirty="0"/>
              <a:t>revenue balance within the SCR account becomes equal to or greater than ten percent of the Company’s total actual SSO revenues collected for the most recent twelve month period under Riders RE, RC, RECON, RTO, and AER-R. The total actual SSO revenue will be determined from data covering the most recent quarter for which it is available.</a:t>
            </a:r>
          </a:p>
          <a:p>
            <a:pPr lvl="1" eaLnBrk="1" hangingPunct="1"/>
            <a:endParaRPr lang="en-US" dirty="0" smtClean="0"/>
          </a:p>
          <a:p>
            <a:pPr lvl="1" eaLnBrk="1" hangingPunct="1"/>
            <a:r>
              <a:rPr lang="en-US" dirty="0" smtClean="0"/>
              <a:t>Duke </a:t>
            </a:r>
            <a:r>
              <a:rPr lang="en-US" dirty="0"/>
              <a:t>Energy Ohio shall apply to the Commission for confirmation that the Company should modify the Rider such that it becomes non-bypassable regardless as to whether or not the balance in the Rider results from over- or under-recovery.</a:t>
            </a:r>
          </a:p>
          <a:p>
            <a:pPr eaLnBrk="1" hangingPunct="1"/>
            <a:endParaRPr lang="en-US" sz="2000" dirty="0" smtClean="0"/>
          </a:p>
          <a:p>
            <a:pPr eaLnBrk="1" hangingPunct="1"/>
            <a:endParaRPr lang="en-US" dirty="0" smtClean="0"/>
          </a:p>
          <a:p>
            <a:pPr eaLnBrk="1" hangingPunct="1"/>
            <a:endParaRPr lang="en-US" dirty="0" smtClean="0"/>
          </a:p>
          <a:p>
            <a:pPr eaLnBrk="1" hangingPunct="1"/>
            <a:r>
              <a:rPr lang="en-US" dirty="0" smtClean="0"/>
              <a:t>For </a:t>
            </a:r>
            <a:r>
              <a:rPr lang="en-US" dirty="0"/>
              <a:t>customers of CRES providers, Rider SCR will become bypassable again when, at the time of the quarterly filing, the Rider balance of over- or under-recovery falls below the ten percent threshold.</a:t>
            </a: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6193286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17</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AERR (Alternative Energy Recovery Rider)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endParaRPr lang="en-US" dirty="0" smtClean="0"/>
          </a:p>
          <a:p>
            <a:pPr eaLnBrk="1" hangingPunct="1"/>
            <a:r>
              <a:rPr lang="en-US" dirty="0" smtClean="0"/>
              <a:t>Recovers the cost of Renewable Energy Certificates (RECs) associated with SSO (</a:t>
            </a:r>
            <a:r>
              <a:rPr lang="en-US" i="1" dirty="0" smtClean="0"/>
              <a:t>i.e.</a:t>
            </a:r>
            <a:r>
              <a:rPr lang="en-US" dirty="0" smtClean="0"/>
              <a:t>, non-switched) load.</a:t>
            </a:r>
          </a:p>
          <a:p>
            <a:pPr eaLnBrk="1" hangingPunct="1"/>
            <a:endParaRPr lang="en-US" dirty="0" smtClean="0"/>
          </a:p>
          <a:p>
            <a:pPr eaLnBrk="1" hangingPunct="1"/>
            <a:r>
              <a:rPr lang="en-US" dirty="0" smtClean="0"/>
              <a:t>Adjusted quarterly.</a:t>
            </a:r>
          </a:p>
          <a:p>
            <a:pPr eaLnBrk="1" hangingPunct="1"/>
            <a:endParaRPr lang="en-US" dirty="0" smtClean="0"/>
          </a:p>
          <a:p>
            <a:pPr eaLnBrk="1" hangingPunct="1"/>
            <a:r>
              <a:rPr lang="en-US" dirty="0" smtClean="0"/>
              <a:t>Rider AERR is fully avoidable by shoppers.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18</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UE-GEN (Uncollectible Expense - Generation)</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Recovers </a:t>
            </a:r>
            <a:r>
              <a:rPr lang="en-US" dirty="0"/>
              <a:t>uncollectible accounts expense related to generation </a:t>
            </a:r>
            <a:r>
              <a:rPr lang="en-US" dirty="0" smtClean="0"/>
              <a:t>service, </a:t>
            </a:r>
            <a:r>
              <a:rPr lang="en-US" dirty="0"/>
              <a:t>including Percentage of Income Payment (PIPP) customer installments not collected through the Universal Service Fund Rider</a:t>
            </a:r>
            <a:r>
              <a:rPr lang="en-US" dirty="0" smtClean="0"/>
              <a:t>.</a:t>
            </a:r>
          </a:p>
          <a:p>
            <a:pPr eaLnBrk="1" hangingPunct="1"/>
            <a:endParaRPr lang="en-US" dirty="0" smtClean="0"/>
          </a:p>
          <a:p>
            <a:pPr eaLnBrk="1" hangingPunct="1"/>
            <a:r>
              <a:rPr lang="en-US" dirty="0" smtClean="0"/>
              <a:t>Non-bypassable, except it is bypassable for accounts that are not designated for Duke Energy Ohio’s Purchase of Accounts Receivables program.</a:t>
            </a:r>
          </a:p>
          <a:p>
            <a:pPr eaLnBrk="1" hangingPunct="1"/>
            <a:endParaRPr lang="en-US" dirty="0"/>
          </a:p>
          <a:p>
            <a:pPr eaLnBrk="1" hangingPunct="1"/>
            <a:r>
              <a:rPr lang="en-US" dirty="0" smtClean="0"/>
              <a:t>Adjusted annually.</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F426CC96-7A29-4B9A-9163-7E6D144F570E}" type="slidenum">
              <a:rPr lang="en-US" smtClean="0"/>
              <a:pPr/>
              <a:t>19</a:t>
            </a:fld>
            <a:endParaRPr lang="en-US" smtClean="0"/>
          </a:p>
        </p:txBody>
      </p:sp>
      <p:sp>
        <p:nvSpPr>
          <p:cNvPr id="11267" name="Rectangle 2"/>
          <p:cNvSpPr>
            <a:spLocks noGrp="1" noChangeArrowheads="1"/>
          </p:cNvSpPr>
          <p:nvPr>
            <p:ph type="title"/>
          </p:nvPr>
        </p:nvSpPr>
        <p:spPr>
          <a:xfrm>
            <a:off x="441325" y="142876"/>
            <a:ext cx="8229600" cy="1076325"/>
          </a:xfrm>
        </p:spPr>
        <p:txBody>
          <a:bodyPr/>
          <a:lstStyle/>
          <a:p>
            <a:pPr eaLnBrk="1" hangingPunct="1"/>
            <a:r>
              <a:rPr lang="en-US" dirty="0" smtClean="0"/>
              <a:t>Rider LFA (Load Factor Adjustment Rider)</a:t>
            </a:r>
          </a:p>
        </p:txBody>
      </p:sp>
      <p:sp>
        <p:nvSpPr>
          <p:cNvPr id="11268" name="Rectangle 3"/>
          <p:cNvSpPr>
            <a:spLocks noGrp="1" noChangeArrowheads="1"/>
          </p:cNvSpPr>
          <p:nvPr>
            <p:ph type="body" idx="1"/>
          </p:nvPr>
        </p:nvSpPr>
        <p:spPr>
          <a:xfrm>
            <a:off x="457200" y="1141413"/>
            <a:ext cx="8229600" cy="5335587"/>
          </a:xfrm>
        </p:spPr>
        <p:txBody>
          <a:bodyPr/>
          <a:lstStyle/>
          <a:p>
            <a:pPr eaLnBrk="1" hangingPunct="1"/>
            <a:r>
              <a:rPr lang="en-US" dirty="0" smtClean="0"/>
              <a:t>Revenue neutral to Duke Energy Ohio.</a:t>
            </a:r>
          </a:p>
          <a:p>
            <a:pPr eaLnBrk="1" hangingPunct="1"/>
            <a:endParaRPr lang="en-US" dirty="0" smtClean="0"/>
          </a:p>
          <a:p>
            <a:pPr eaLnBrk="1" hangingPunct="1"/>
            <a:r>
              <a:rPr lang="en-US" dirty="0" smtClean="0"/>
              <a:t>Adjusted quarterly.</a:t>
            </a:r>
          </a:p>
          <a:p>
            <a:pPr eaLnBrk="1" hangingPunct="1"/>
            <a:endParaRPr lang="en-US" dirty="0" smtClean="0"/>
          </a:p>
          <a:p>
            <a:pPr eaLnBrk="1" hangingPunct="1"/>
            <a:r>
              <a:rPr lang="en-US" dirty="0" smtClean="0"/>
              <a:t>Rider LFA is non-</a:t>
            </a:r>
            <a:r>
              <a:rPr lang="en-US" dirty="0" err="1" smtClean="0"/>
              <a:t>bypassable</a:t>
            </a:r>
            <a:r>
              <a:rPr lang="en-US" dirty="0" smtClean="0"/>
              <a:t>.</a:t>
            </a:r>
          </a:p>
          <a:p>
            <a:pPr eaLnBrk="1" hangingPunct="1"/>
            <a:endParaRPr lang="en-US" dirty="0"/>
          </a:p>
          <a:p>
            <a:pPr eaLnBrk="1" hangingPunct="1"/>
            <a:r>
              <a:rPr lang="en-US" dirty="0" smtClean="0"/>
              <a:t>Rider LFA applies to customers taking service under Rates DS, DP, and TS.</a:t>
            </a:r>
          </a:p>
          <a:p>
            <a:pPr eaLnBrk="1" hangingPunct="1"/>
            <a:endParaRPr lang="en-US" dirty="0"/>
          </a:p>
          <a:p>
            <a:pPr eaLnBrk="1" hangingPunct="1"/>
            <a:r>
              <a:rPr lang="en-US" dirty="0" smtClean="0"/>
              <a:t>Demand charge and kWh credit.</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1023670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77DDD8AB-E1C4-4287-85E1-5665A14111D9}" type="slidenum">
              <a:rPr lang="en-US" smtClean="0"/>
              <a:pPr/>
              <a:t>2</a:t>
            </a:fld>
            <a:endParaRPr lang="en-US" smtClean="0"/>
          </a:p>
        </p:txBody>
      </p:sp>
      <p:sp>
        <p:nvSpPr>
          <p:cNvPr id="7171" name="Rectangle 2"/>
          <p:cNvSpPr>
            <a:spLocks noGrp="1" noChangeArrowheads="1"/>
          </p:cNvSpPr>
          <p:nvPr>
            <p:ph type="title"/>
          </p:nvPr>
        </p:nvSpPr>
        <p:spPr>
          <a:xfrm>
            <a:off x="400050" y="122237"/>
            <a:ext cx="8229600" cy="914400"/>
          </a:xfrm>
        </p:spPr>
        <p:txBody>
          <a:bodyPr/>
          <a:lstStyle/>
          <a:p>
            <a:pPr eaLnBrk="1" hangingPunct="1"/>
            <a:r>
              <a:rPr lang="en-US" dirty="0" smtClean="0"/>
              <a:t>Agenda</a:t>
            </a:r>
          </a:p>
        </p:txBody>
      </p:sp>
      <p:sp>
        <p:nvSpPr>
          <p:cNvPr id="7172" name="Rectangle 3"/>
          <p:cNvSpPr>
            <a:spLocks noGrp="1" noChangeArrowheads="1"/>
          </p:cNvSpPr>
          <p:nvPr>
            <p:ph type="body" idx="1"/>
          </p:nvPr>
        </p:nvSpPr>
        <p:spPr>
          <a:xfrm>
            <a:off x="449263" y="1295403"/>
            <a:ext cx="7562850" cy="4919663"/>
          </a:xfrm>
        </p:spPr>
        <p:txBody>
          <a:bodyPr/>
          <a:lstStyle/>
          <a:p>
            <a:pPr eaLnBrk="1" hangingPunct="1">
              <a:lnSpc>
                <a:spcPct val="90000"/>
              </a:lnSpc>
            </a:pPr>
            <a:r>
              <a:rPr lang="en-US" dirty="0" smtClean="0"/>
              <a:t>Duke Energy Ohio Standard Service Offer</a:t>
            </a:r>
          </a:p>
          <a:p>
            <a:pPr lvl="1" eaLnBrk="1" hangingPunct="1">
              <a:lnSpc>
                <a:spcPct val="90000"/>
              </a:lnSpc>
            </a:pPr>
            <a:r>
              <a:rPr lang="en-US" dirty="0" smtClean="0"/>
              <a:t>Electric Security Plan Overview </a:t>
            </a:r>
          </a:p>
          <a:p>
            <a:pPr lvl="1" eaLnBrk="1" hangingPunct="1">
              <a:lnSpc>
                <a:spcPct val="90000"/>
              </a:lnSpc>
            </a:pPr>
            <a:r>
              <a:rPr lang="en-US" dirty="0" smtClean="0"/>
              <a:t>Auction </a:t>
            </a:r>
          </a:p>
          <a:p>
            <a:pPr lvl="1" eaLnBrk="1" hangingPunct="1">
              <a:lnSpc>
                <a:spcPct val="90000"/>
              </a:lnSpc>
            </a:pPr>
            <a:r>
              <a:rPr lang="en-US" dirty="0" smtClean="0"/>
              <a:t>Generation Riders</a:t>
            </a:r>
          </a:p>
          <a:p>
            <a:pPr lvl="1" eaLnBrk="1" hangingPunct="1">
              <a:lnSpc>
                <a:spcPct val="90000"/>
              </a:lnSpc>
            </a:pPr>
            <a:r>
              <a:rPr lang="en-US" dirty="0" smtClean="0"/>
              <a:t>Other Items</a:t>
            </a:r>
          </a:p>
          <a:p>
            <a:pPr eaLnBrk="1" hangingPunct="1">
              <a:lnSpc>
                <a:spcPct val="90000"/>
              </a:lnSpc>
            </a:pPr>
            <a:endParaRPr lang="en-US" dirty="0" smtClean="0"/>
          </a:p>
          <a:p>
            <a:pPr eaLnBrk="1" hangingPunct="1">
              <a:lnSpc>
                <a:spcPct val="90000"/>
              </a:lnSpc>
            </a:pPr>
            <a:r>
              <a:rPr lang="en-US" dirty="0" smtClean="0"/>
              <a:t>Base Rate Cases</a:t>
            </a:r>
          </a:p>
          <a:p>
            <a:pPr lvl="1" eaLnBrk="1" hangingPunct="1">
              <a:lnSpc>
                <a:spcPct val="90000"/>
              </a:lnSpc>
            </a:pPr>
            <a:r>
              <a:rPr lang="en-US" dirty="0" smtClean="0"/>
              <a:t>Electric Distribution Base Rate Case Filing</a:t>
            </a:r>
          </a:p>
          <a:p>
            <a:pPr lvl="1" eaLnBrk="1" hangingPunct="1">
              <a:lnSpc>
                <a:spcPct val="90000"/>
              </a:lnSpc>
            </a:pPr>
            <a:r>
              <a:rPr lang="en-US" dirty="0" smtClean="0"/>
              <a:t>Gas Base Rate Case Filing</a:t>
            </a:r>
          </a:p>
          <a:p>
            <a:pPr eaLnBrk="1" hangingPunct="1">
              <a:lnSpc>
                <a:spcPct val="90000"/>
              </a:lnSpc>
            </a:pPr>
            <a:endParaRPr lang="en-US" dirty="0" smtClean="0"/>
          </a:p>
          <a:p>
            <a:pPr eaLnBrk="1" hangingPunct="1">
              <a:lnSpc>
                <a:spcPct val="90000"/>
              </a:lnSpc>
            </a:pPr>
            <a:r>
              <a:rPr lang="en-US" dirty="0" smtClean="0"/>
              <a:t>Capacity Case Filing</a:t>
            </a:r>
          </a:p>
          <a:p>
            <a:pPr eaLnBrk="1" hangingPunct="1">
              <a:lnSpc>
                <a:spcPct val="90000"/>
              </a:lnSpc>
            </a:pPr>
            <a:endParaRPr lang="en-US" dirty="0" smtClean="0"/>
          </a:p>
          <a:p>
            <a:pPr eaLnBrk="1" hangingPunct="1">
              <a:lnSpc>
                <a:spcPct val="90000"/>
              </a:lnSpc>
            </a:pPr>
            <a:r>
              <a:rPr lang="en-US" dirty="0" smtClean="0"/>
              <a:t>Price To Compare</a:t>
            </a:r>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27B1F2F-32DF-4605-9650-6AE8492AE1BF}" type="slidenum">
              <a:rPr lang="en-US" smtClean="0"/>
              <a:pPr/>
              <a:t>20</a:t>
            </a:fld>
            <a:endParaRPr lang="en-US" smtClean="0"/>
          </a:p>
        </p:txBody>
      </p:sp>
      <p:sp>
        <p:nvSpPr>
          <p:cNvPr id="17411" name="Rectangle 2"/>
          <p:cNvSpPr>
            <a:spLocks noGrp="1" noChangeArrowheads="1"/>
          </p:cNvSpPr>
          <p:nvPr>
            <p:ph type="title"/>
          </p:nvPr>
        </p:nvSpPr>
        <p:spPr>
          <a:xfrm>
            <a:off x="423863" y="179388"/>
            <a:ext cx="8229600" cy="914400"/>
          </a:xfrm>
        </p:spPr>
        <p:txBody>
          <a:bodyPr/>
          <a:lstStyle/>
          <a:p>
            <a:pPr eaLnBrk="1" hangingPunct="1"/>
            <a:r>
              <a:rPr lang="en-US" dirty="0" smtClean="0"/>
              <a:t>Other Items</a:t>
            </a:r>
          </a:p>
        </p:txBody>
      </p:sp>
      <p:sp>
        <p:nvSpPr>
          <p:cNvPr id="17412" name="Rectangle 3"/>
          <p:cNvSpPr>
            <a:spLocks noGrp="1" noChangeArrowheads="1"/>
          </p:cNvSpPr>
          <p:nvPr>
            <p:ph type="body" idx="1"/>
          </p:nvPr>
        </p:nvSpPr>
        <p:spPr>
          <a:xfrm>
            <a:off x="523009" y="945349"/>
            <a:ext cx="7772400" cy="5656787"/>
          </a:xfrm>
        </p:spPr>
        <p:txBody>
          <a:bodyPr/>
          <a:lstStyle/>
          <a:p>
            <a:pPr eaLnBrk="1" hangingPunct="1"/>
            <a:r>
              <a:rPr lang="en-US" dirty="0" smtClean="0"/>
              <a:t>Minimum stay rules eliminated for all customer classes.</a:t>
            </a:r>
          </a:p>
          <a:p>
            <a:pPr eaLnBrk="1" hangingPunct="1"/>
            <a:endParaRPr lang="en-US" dirty="0" smtClean="0"/>
          </a:p>
          <a:p>
            <a:pPr eaLnBrk="1" hangingPunct="1"/>
            <a:r>
              <a:rPr lang="en-US" dirty="0" smtClean="0"/>
              <a:t>Duke Energy Ohio purchases accounts receivables from CRES providers at zero discount.</a:t>
            </a:r>
          </a:p>
          <a:p>
            <a:pPr eaLnBrk="1" hangingPunct="1"/>
            <a:endParaRPr lang="en-US" dirty="0" smtClean="0"/>
          </a:p>
          <a:p>
            <a:pPr eaLnBrk="1" hangingPunct="1"/>
            <a:r>
              <a:rPr lang="en-US" dirty="0" smtClean="0"/>
              <a:t>Rider LM has been re-opened to both shoppers and non-shoppers.</a:t>
            </a:r>
          </a:p>
          <a:p>
            <a:pPr eaLnBrk="1" hangingPunct="1"/>
            <a:endParaRPr lang="en-US" dirty="0" smtClean="0"/>
          </a:p>
          <a:p>
            <a:pPr eaLnBrk="1" hangingPunct="1"/>
            <a:r>
              <a:rPr lang="en-US" dirty="0" smtClean="0"/>
              <a:t>Funding provided to various community agencies serving low income customers.</a:t>
            </a:r>
          </a:p>
          <a:p>
            <a:pPr eaLnBrk="1" hangingPunct="1"/>
            <a:endParaRPr lang="en-US" dirty="0" smtClean="0"/>
          </a:p>
          <a:p>
            <a:pPr eaLnBrk="1" hangingPunct="1"/>
            <a:r>
              <a:rPr lang="en-US" dirty="0" smtClean="0"/>
              <a:t>Distribution Decoupling Rider that does not apply to Rates DS, DP, and 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7013" y="2"/>
            <a:ext cx="8686800" cy="1119188"/>
          </a:xfrm>
        </p:spPr>
        <p:txBody>
          <a:bodyPr/>
          <a:lstStyle/>
          <a:p>
            <a:r>
              <a:rPr lang="en-US" dirty="0" smtClean="0"/>
              <a:t>Alternative Energy, Energy Efficiency, Peak Demand Reduction</a:t>
            </a:r>
          </a:p>
        </p:txBody>
      </p:sp>
      <p:sp>
        <p:nvSpPr>
          <p:cNvPr id="46083" name="Content Placeholder 2"/>
          <p:cNvSpPr>
            <a:spLocks noGrp="1"/>
          </p:cNvSpPr>
          <p:nvPr>
            <p:ph idx="1"/>
          </p:nvPr>
        </p:nvSpPr>
        <p:spPr>
          <a:xfrm>
            <a:off x="255588" y="1076325"/>
            <a:ext cx="8686800" cy="5297488"/>
          </a:xfrm>
        </p:spPr>
        <p:txBody>
          <a:bodyPr/>
          <a:lstStyle/>
          <a:p>
            <a:r>
              <a:rPr lang="en-US" dirty="0" smtClean="0"/>
              <a:t>ESP does not impact commitment to meeting alternative energy, energy efficiency, or peak demand reduction requirements.</a:t>
            </a:r>
          </a:p>
          <a:p>
            <a:endParaRPr lang="en-US" dirty="0" smtClean="0"/>
          </a:p>
          <a:p>
            <a:r>
              <a:rPr lang="en-US" dirty="0" smtClean="0"/>
              <a:t>Duke Energy Ohio will continue energy efficiency and peak demand reduction programs (Rider EE-PDR).</a:t>
            </a:r>
          </a:p>
          <a:p>
            <a:endParaRPr lang="en-US" dirty="0" smtClean="0"/>
          </a:p>
          <a:p>
            <a:r>
              <a:rPr lang="en-US" dirty="0" smtClean="0"/>
              <a:t>Duke Energy Ohio continues to purchase RECs and also enter contracts to comply with alternative energy requirements.</a:t>
            </a:r>
          </a:p>
          <a:p>
            <a:endParaRPr lang="en-US" dirty="0" smtClean="0"/>
          </a:p>
        </p:txBody>
      </p:sp>
      <p:sp>
        <p:nvSpPr>
          <p:cNvPr id="46084" name="TextBox 4"/>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760EFFEC-39DD-47D1-8ADD-6CD8F1541E61}" type="slidenum">
              <a:rPr lang="en-US" sz="1000"/>
              <a:pPr/>
              <a:t>21</a:t>
            </a:fld>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7BC90261-ED78-4DAE-9614-0F967E240EEC}" type="slidenum">
              <a:rPr lang="en-US" smtClean="0"/>
              <a:pPr/>
              <a:t>22</a:t>
            </a:fld>
            <a:endParaRPr lang="en-US" smtClean="0"/>
          </a:p>
        </p:txBody>
      </p:sp>
      <p:sp>
        <p:nvSpPr>
          <p:cNvPr id="23555" name="Rectangle 2"/>
          <p:cNvSpPr>
            <a:spLocks noGrp="1" noChangeArrowheads="1"/>
          </p:cNvSpPr>
          <p:nvPr>
            <p:ph type="title"/>
          </p:nvPr>
        </p:nvSpPr>
        <p:spPr>
          <a:xfrm>
            <a:off x="423863" y="155575"/>
            <a:ext cx="8229600" cy="987425"/>
          </a:xfrm>
        </p:spPr>
        <p:txBody>
          <a:bodyPr/>
          <a:lstStyle/>
          <a:p>
            <a:pPr eaLnBrk="1" hangingPunct="1"/>
            <a:r>
              <a:rPr lang="en-US" dirty="0" smtClean="0"/>
              <a:t>ESP Termination</a:t>
            </a:r>
          </a:p>
        </p:txBody>
      </p:sp>
      <p:sp>
        <p:nvSpPr>
          <p:cNvPr id="23556" name="Rectangle 3"/>
          <p:cNvSpPr>
            <a:spLocks noGrp="1" noChangeArrowheads="1"/>
          </p:cNvSpPr>
          <p:nvPr>
            <p:ph type="body" idx="1"/>
          </p:nvPr>
        </p:nvSpPr>
        <p:spPr>
          <a:xfrm>
            <a:off x="457200" y="1090613"/>
            <a:ext cx="8229600" cy="5386387"/>
          </a:xfrm>
        </p:spPr>
        <p:txBody>
          <a:bodyPr/>
          <a:lstStyle/>
          <a:p>
            <a:pPr eaLnBrk="1" hangingPunct="1"/>
            <a:r>
              <a:rPr lang="en-US" dirty="0" smtClean="0"/>
              <a:t>The ESP will be effective through May 31, 2015.</a:t>
            </a:r>
          </a:p>
          <a:p>
            <a:pPr eaLnBrk="1" hangingPunct="1"/>
            <a:endParaRPr lang="en-US" dirty="0" smtClean="0"/>
          </a:p>
          <a:p>
            <a:r>
              <a:rPr lang="en-US" dirty="0" smtClean="0"/>
              <a:t>The Company is required to make its next SSO filing by June 1, 2014.</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58" y="1247864"/>
            <a:ext cx="7772400" cy="4716711"/>
          </a:xfrm>
        </p:spPr>
        <p:txBody>
          <a:bodyPr anchor="ctr"/>
          <a:lstStyle/>
          <a:p>
            <a:pPr algn="ctr">
              <a:defRPr/>
            </a:pPr>
            <a:r>
              <a:rPr lang="en-US" dirty="0" smtClean="0"/>
              <a:t/>
            </a:r>
            <a:br>
              <a:rPr lang="en-US" dirty="0" smtClean="0"/>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ELECTRIC DISTRIBUTION </a:t>
            </a:r>
            <a:br>
              <a:rPr lang="en-US" dirty="0" smtClean="0">
                <a:solidFill>
                  <a:schemeClr val="tx1"/>
                </a:solidFill>
              </a:rPr>
            </a:br>
            <a:r>
              <a:rPr lang="en-US" dirty="0" smtClean="0">
                <a:solidFill>
                  <a:schemeClr val="tx1"/>
                </a:solidFill>
              </a:rPr>
              <a:t>&amp;</a:t>
            </a:r>
            <a:br>
              <a:rPr lang="en-US" dirty="0" smtClean="0">
                <a:solidFill>
                  <a:schemeClr val="tx1"/>
                </a:solidFill>
              </a:rPr>
            </a:br>
            <a:r>
              <a:rPr lang="en-US" dirty="0" smtClean="0">
                <a:solidFill>
                  <a:schemeClr val="tx1"/>
                </a:solidFill>
              </a:rPr>
              <a:t>GAS BASE RATE CASES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4035" name="TextBox 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7D72FF25-6E9E-41C4-9B09-3AD4FDA0B2A4}" type="slidenum">
              <a:rPr lang="en-US" sz="1000"/>
              <a:pPr/>
              <a:t>23</a:t>
            </a:fld>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5894C3-35A8-4BA5-A86E-0420C7D076A2}" type="slidenum">
              <a:rPr lang="en-US"/>
              <a:pPr/>
              <a:t>24</a:t>
            </a:fld>
            <a:endParaRPr lang="en-US"/>
          </a:p>
        </p:txBody>
      </p:sp>
      <p:sp>
        <p:nvSpPr>
          <p:cNvPr id="5122" name="Rectangle 2"/>
          <p:cNvSpPr>
            <a:spLocks noGrp="1" noChangeArrowheads="1"/>
          </p:cNvSpPr>
          <p:nvPr>
            <p:ph type="title"/>
          </p:nvPr>
        </p:nvSpPr>
        <p:spPr>
          <a:xfrm>
            <a:off x="200025" y="219077"/>
            <a:ext cx="8740775" cy="655639"/>
          </a:xfrm>
        </p:spPr>
        <p:txBody>
          <a:bodyPr/>
          <a:lstStyle/>
          <a:p>
            <a:r>
              <a:rPr lang="en-US" dirty="0" smtClean="0"/>
              <a:t>Electric Distribution Case – Filed July 2012</a:t>
            </a:r>
            <a:endParaRPr lang="en-US" dirty="0"/>
          </a:p>
        </p:txBody>
      </p:sp>
      <p:sp>
        <p:nvSpPr>
          <p:cNvPr id="5123" name="Rectangle 3"/>
          <p:cNvSpPr>
            <a:spLocks noGrp="1" noChangeArrowheads="1"/>
          </p:cNvSpPr>
          <p:nvPr>
            <p:ph type="body" idx="1"/>
          </p:nvPr>
        </p:nvSpPr>
        <p:spPr>
          <a:xfrm>
            <a:off x="432033" y="1049405"/>
            <a:ext cx="8229600" cy="5437659"/>
          </a:xfrm>
        </p:spPr>
        <p:txBody>
          <a:bodyPr/>
          <a:lstStyle/>
          <a:p>
            <a:r>
              <a:rPr lang="en-US" dirty="0" smtClean="0"/>
              <a:t>Test Period:  January 2012 – December 2012</a:t>
            </a:r>
          </a:p>
          <a:p>
            <a:endParaRPr lang="en-US" dirty="0" smtClean="0"/>
          </a:p>
          <a:p>
            <a:r>
              <a:rPr lang="en-US" dirty="0" smtClean="0"/>
              <a:t>Proposed Rate Increase:  $86 million</a:t>
            </a:r>
          </a:p>
          <a:p>
            <a:r>
              <a:rPr lang="en-US" dirty="0" smtClean="0"/>
              <a:t>Settlement Rate Increase: $49 million</a:t>
            </a:r>
          </a:p>
          <a:p>
            <a:endParaRPr lang="en-US" dirty="0" smtClean="0"/>
          </a:p>
          <a:p>
            <a:r>
              <a:rPr lang="en-US" dirty="0" smtClean="0"/>
              <a:t>Proposed ROE:  10.6%</a:t>
            </a:r>
          </a:p>
          <a:p>
            <a:r>
              <a:rPr lang="en-US" dirty="0" smtClean="0"/>
              <a:t>Settlement ROE:  9.84%</a:t>
            </a:r>
          </a:p>
          <a:p>
            <a:endParaRPr lang="en-US" dirty="0" smtClean="0"/>
          </a:p>
          <a:p>
            <a:r>
              <a:rPr lang="en-US" dirty="0" smtClean="0"/>
              <a:t>Tariff-related changes:</a:t>
            </a:r>
          </a:p>
          <a:p>
            <a:pPr lvl="1"/>
            <a:r>
              <a:rPr lang="en-US" dirty="0" smtClean="0"/>
              <a:t>Rider LM (Load Management Rider) – monthly charge is $7.50 for Rate DS and DP </a:t>
            </a:r>
          </a:p>
          <a:p>
            <a:pPr lvl="1"/>
            <a:r>
              <a:rPr lang="en-US" dirty="0" smtClean="0"/>
              <a:t>Rate RTP (Real Time Pricing) – hourly prices based on PJM day-ahead prices</a:t>
            </a:r>
          </a:p>
          <a:p>
            <a:endParaRPr lang="en-US" dirty="0" smtClean="0"/>
          </a:p>
          <a:p>
            <a:r>
              <a:rPr lang="en-US" dirty="0" smtClean="0"/>
              <a:t>Hearing began on March 25, 2013.  Settlement approved on May 1, 2013.</a:t>
            </a:r>
          </a:p>
          <a:p>
            <a:endParaRPr lang="en-US" dirty="0" smtClean="0"/>
          </a:p>
          <a:p>
            <a:r>
              <a:rPr lang="en-US" dirty="0" smtClean="0"/>
              <a:t>New electric distribution base rates effective May 6, 2013 on a service-rendered basis. </a:t>
            </a:r>
          </a:p>
          <a:p>
            <a:endParaRPr lang="en-US" b="1" dirty="0" smtClean="0"/>
          </a:p>
          <a:p>
            <a:pPr lvl="1"/>
            <a:endParaRPr lang="en-US" b="1" dirty="0"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71974" y="0"/>
            <a:ext cx="8229600" cy="914400"/>
          </a:xfrm>
        </p:spPr>
        <p:txBody>
          <a:bodyPr/>
          <a:lstStyle/>
          <a:p>
            <a:r>
              <a:rPr lang="en-US" dirty="0" smtClean="0"/>
              <a:t>Typical Bill Impacts (Total Bill Including Generation)</a:t>
            </a:r>
          </a:p>
        </p:txBody>
      </p:sp>
      <p:sp>
        <p:nvSpPr>
          <p:cNvPr id="11" name="Content Placeholder 10"/>
          <p:cNvSpPr>
            <a:spLocks noGrp="1"/>
          </p:cNvSpPr>
          <p:nvPr>
            <p:ph idx="1"/>
          </p:nvPr>
        </p:nvSpPr>
        <p:spPr>
          <a:xfrm>
            <a:off x="339055" y="1056141"/>
            <a:ext cx="8382000" cy="5428551"/>
          </a:xfrm>
        </p:spPr>
        <p:txBody>
          <a:bodyPr/>
          <a:lstStyle/>
          <a:p>
            <a:r>
              <a:rPr lang="en-US" dirty="0" smtClean="0"/>
              <a:t>Rate DS</a:t>
            </a:r>
          </a:p>
          <a:p>
            <a:pPr lvl="1"/>
            <a:r>
              <a:rPr lang="en-US" dirty="0" smtClean="0"/>
              <a:t>200 hours-use: 2.9%</a:t>
            </a:r>
          </a:p>
          <a:p>
            <a:pPr lvl="1"/>
            <a:r>
              <a:rPr lang="en-US" dirty="0" smtClean="0"/>
              <a:t>300 hours-use: 2.5%</a:t>
            </a:r>
          </a:p>
          <a:p>
            <a:pPr lvl="1"/>
            <a:r>
              <a:rPr lang="en-US" dirty="0" smtClean="0"/>
              <a:t>400 hours-use: 2.2%</a:t>
            </a:r>
          </a:p>
          <a:p>
            <a:endParaRPr lang="en-US" dirty="0" smtClean="0"/>
          </a:p>
          <a:p>
            <a:r>
              <a:rPr lang="en-US" dirty="0" smtClean="0"/>
              <a:t>Rate DM</a:t>
            </a:r>
          </a:p>
          <a:p>
            <a:pPr lvl="1"/>
            <a:r>
              <a:rPr lang="en-US" dirty="0" smtClean="0"/>
              <a:t>Approximately 2.5%</a:t>
            </a:r>
          </a:p>
          <a:p>
            <a:pPr>
              <a:buNone/>
            </a:pPr>
            <a:endParaRPr lang="en-US" dirty="0" smtClean="0"/>
          </a:p>
          <a:p>
            <a:r>
              <a:rPr lang="en-US" dirty="0" smtClean="0"/>
              <a:t>Rate DP</a:t>
            </a:r>
          </a:p>
          <a:p>
            <a:pPr lvl="1"/>
            <a:r>
              <a:rPr lang="en-US" dirty="0" smtClean="0"/>
              <a:t>200 hours-use: 2.4%</a:t>
            </a:r>
          </a:p>
          <a:p>
            <a:pPr lvl="1"/>
            <a:r>
              <a:rPr lang="en-US" dirty="0" smtClean="0"/>
              <a:t>300 hours-use: 2.1%</a:t>
            </a:r>
          </a:p>
          <a:p>
            <a:pPr lvl="1"/>
            <a:r>
              <a:rPr lang="en-US" dirty="0" smtClean="0"/>
              <a:t>500 hours-use: 1.6%</a:t>
            </a:r>
          </a:p>
          <a:p>
            <a:endParaRPr lang="en-US" dirty="0" smtClean="0"/>
          </a:p>
          <a:p>
            <a:r>
              <a:rPr lang="en-US" dirty="0" smtClean="0"/>
              <a:t>Rate TS:  Zero increase for all usage levels</a:t>
            </a:r>
          </a:p>
          <a:p>
            <a:endParaRPr lang="en-US" dirty="0"/>
          </a:p>
        </p:txBody>
      </p:sp>
      <p:sp>
        <p:nvSpPr>
          <p:cNvPr id="16" name="Slide Number Placeholder 15"/>
          <p:cNvSpPr>
            <a:spLocks noGrp="1"/>
          </p:cNvSpPr>
          <p:nvPr>
            <p:ph type="sldNum" sz="quarter" idx="12"/>
          </p:nvPr>
        </p:nvSpPr>
        <p:spPr/>
        <p:txBody>
          <a:bodyPr/>
          <a:lstStyle/>
          <a:p>
            <a:fld id="{50BEE9A6-8D36-43E5-A20F-EB4B06C71135}"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5894C3-35A8-4BA5-A86E-0420C7D076A2}" type="slidenum">
              <a:rPr lang="en-US"/>
              <a:pPr/>
              <a:t>26</a:t>
            </a:fld>
            <a:endParaRPr lang="en-US"/>
          </a:p>
        </p:txBody>
      </p:sp>
      <p:sp>
        <p:nvSpPr>
          <p:cNvPr id="5122" name="Rectangle 2"/>
          <p:cNvSpPr>
            <a:spLocks noGrp="1" noChangeArrowheads="1"/>
          </p:cNvSpPr>
          <p:nvPr>
            <p:ph type="title"/>
          </p:nvPr>
        </p:nvSpPr>
        <p:spPr>
          <a:xfrm>
            <a:off x="219076" y="180976"/>
            <a:ext cx="8740775" cy="655639"/>
          </a:xfrm>
        </p:spPr>
        <p:txBody>
          <a:bodyPr/>
          <a:lstStyle/>
          <a:p>
            <a:r>
              <a:rPr lang="en-US" dirty="0" smtClean="0"/>
              <a:t>Gas Case – Filed July 2012</a:t>
            </a:r>
            <a:endParaRPr lang="en-US" dirty="0"/>
          </a:p>
        </p:txBody>
      </p:sp>
      <p:sp>
        <p:nvSpPr>
          <p:cNvPr id="5123" name="Rectangle 3"/>
          <p:cNvSpPr>
            <a:spLocks noGrp="1" noChangeArrowheads="1"/>
          </p:cNvSpPr>
          <p:nvPr>
            <p:ph type="body" idx="1"/>
          </p:nvPr>
        </p:nvSpPr>
        <p:spPr>
          <a:xfrm>
            <a:off x="533400" y="1019261"/>
            <a:ext cx="8382000" cy="5486400"/>
          </a:xfrm>
        </p:spPr>
        <p:txBody>
          <a:bodyPr/>
          <a:lstStyle/>
          <a:p>
            <a:r>
              <a:rPr lang="en-US" dirty="0" smtClean="0"/>
              <a:t>Test Period:  January 2012 – December 2012</a:t>
            </a:r>
          </a:p>
          <a:p>
            <a:endParaRPr lang="en-US" dirty="0" smtClean="0"/>
          </a:p>
          <a:p>
            <a:r>
              <a:rPr lang="en-US" dirty="0" smtClean="0"/>
              <a:t>Proposed Rate Increase:  $44.6 million</a:t>
            </a:r>
          </a:p>
          <a:p>
            <a:r>
              <a:rPr lang="en-US" dirty="0" smtClean="0"/>
              <a:t>Settlement Rate Increase:  $0 (April 2013 AMRP rates rolled into base rates with zero net bill impacts)</a:t>
            </a:r>
          </a:p>
          <a:p>
            <a:endParaRPr lang="en-US" dirty="0" smtClean="0"/>
          </a:p>
          <a:p>
            <a:r>
              <a:rPr lang="en-US" dirty="0" smtClean="0"/>
              <a:t>Proposed ROE:  10.6%</a:t>
            </a:r>
          </a:p>
          <a:p>
            <a:r>
              <a:rPr lang="en-US" dirty="0" smtClean="0"/>
              <a:t>Settlement ROE:  9.84%</a:t>
            </a:r>
          </a:p>
          <a:p>
            <a:endParaRPr lang="en-US" dirty="0" smtClean="0"/>
          </a:p>
          <a:p>
            <a:r>
              <a:rPr lang="en-US" dirty="0" smtClean="0"/>
              <a:t>Some key components:</a:t>
            </a:r>
          </a:p>
          <a:p>
            <a:pPr lvl="1"/>
            <a:r>
              <a:rPr lang="en-US" dirty="0" smtClean="0"/>
              <a:t>Recovery and Continued Deferral of Manufactured Gas Plant Costs</a:t>
            </a:r>
          </a:p>
          <a:p>
            <a:pPr lvl="1"/>
            <a:r>
              <a:rPr lang="en-US" dirty="0" smtClean="0"/>
              <a:t>Accelerated Main Replacement Program (Rider AMRP) continues</a:t>
            </a:r>
          </a:p>
          <a:p>
            <a:pPr lvl="1"/>
            <a:r>
              <a:rPr lang="en-US" dirty="0" smtClean="0"/>
              <a:t>Grid Modernization (Rider AU) continues</a:t>
            </a:r>
          </a:p>
          <a:p>
            <a:pPr lvl="1"/>
            <a:r>
              <a:rPr lang="en-US" dirty="0" smtClean="0"/>
              <a:t>New Riders (Natural Gas Vehicles and Gas Generation IT)</a:t>
            </a:r>
          </a:p>
          <a:p>
            <a:endParaRPr lang="en-US" dirty="0" smtClean="0"/>
          </a:p>
          <a:p>
            <a:r>
              <a:rPr lang="en-US" dirty="0" smtClean="0"/>
              <a:t>Hearing held the week of April 29, 2013 to litigate the Manufactured Gas Plant environmental cleanup costs.  All other issues in the case were settled.  Revised base rates not yet approved by PUCO.</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5894C3-35A8-4BA5-A86E-0420C7D076A2}" type="slidenum">
              <a:rPr lang="en-US"/>
              <a:pPr/>
              <a:t>27</a:t>
            </a:fld>
            <a:endParaRPr lang="en-US"/>
          </a:p>
        </p:txBody>
      </p:sp>
      <p:sp>
        <p:nvSpPr>
          <p:cNvPr id="5122" name="Rectangle 2"/>
          <p:cNvSpPr>
            <a:spLocks noGrp="1" noChangeArrowheads="1"/>
          </p:cNvSpPr>
          <p:nvPr>
            <p:ph type="title"/>
          </p:nvPr>
        </p:nvSpPr>
        <p:spPr>
          <a:xfrm>
            <a:off x="193912" y="0"/>
            <a:ext cx="8740775" cy="780176"/>
          </a:xfrm>
        </p:spPr>
        <p:txBody>
          <a:bodyPr/>
          <a:lstStyle/>
          <a:p>
            <a:r>
              <a:rPr lang="en-US" dirty="0" smtClean="0"/>
              <a:t>Typical Bill Impacts (Total Bill Including Gas Cost)</a:t>
            </a:r>
            <a:endParaRPr lang="en-US" dirty="0"/>
          </a:p>
        </p:txBody>
      </p:sp>
      <p:sp>
        <p:nvSpPr>
          <p:cNvPr id="5123" name="Rectangle 3"/>
          <p:cNvSpPr>
            <a:spLocks noGrp="1" noChangeArrowheads="1"/>
          </p:cNvSpPr>
          <p:nvPr>
            <p:ph type="body" idx="1"/>
          </p:nvPr>
        </p:nvSpPr>
        <p:spPr/>
        <p:txBody>
          <a:bodyPr/>
          <a:lstStyle/>
          <a:p>
            <a:endParaRPr lang="en-US" dirty="0" smtClean="0"/>
          </a:p>
          <a:p>
            <a:pPr>
              <a:buNone/>
            </a:pPr>
            <a:endParaRPr lang="en-US" dirty="0" smtClean="0"/>
          </a:p>
          <a:p>
            <a:pPr>
              <a:buNone/>
            </a:pPr>
            <a:endParaRPr lang="en-US" dirty="0" smtClean="0"/>
          </a:p>
        </p:txBody>
      </p:sp>
      <p:sp>
        <p:nvSpPr>
          <p:cNvPr id="7" name="Content Placeholder 10"/>
          <p:cNvSpPr txBox="1">
            <a:spLocks/>
          </p:cNvSpPr>
          <p:nvPr/>
        </p:nvSpPr>
        <p:spPr bwMode="auto">
          <a:xfrm>
            <a:off x="381000" y="1047751"/>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ts val="1200"/>
              </a:spcBef>
              <a:spcAft>
                <a:spcPct val="0"/>
              </a:spcAft>
              <a:buClr>
                <a:schemeClr val="tx2"/>
              </a:buClr>
              <a:buSzTx/>
              <a:buFont typeface="Wingdings" pitchFamily="2" charset="2"/>
              <a:buChar char="§"/>
              <a:tabLst/>
              <a:defRPr/>
            </a:pPr>
            <a:endParaRPr lang="en-US" dirty="0" smtClean="0">
              <a:latin typeface="+mn-lt"/>
            </a:endParaRPr>
          </a:p>
          <a:p>
            <a:pPr marL="227013" marR="0" lvl="0" indent="-227013" algn="l" defTabSz="914400" rtl="0" eaLnBrk="1" fontAlgn="base" latinLnBrk="0" hangingPunct="1">
              <a:lnSpc>
                <a:spcPct val="90000"/>
              </a:lnSpc>
              <a:spcBef>
                <a:spcPts val="1200"/>
              </a:spcBef>
              <a:spcAft>
                <a:spcPct val="0"/>
              </a:spcAft>
              <a:buClr>
                <a:schemeClr val="tx2"/>
              </a:buClr>
              <a:buSzTx/>
              <a:buFont typeface="Wingdings" pitchFamily="2" charset="2"/>
              <a:buChar char="§"/>
              <a:tabLst/>
              <a:defRPr/>
            </a:pPr>
            <a:r>
              <a:rPr lang="en-US" dirty="0" smtClean="0">
                <a:latin typeface="+mn-lt"/>
              </a:rPr>
              <a:t>Rate G</a:t>
            </a:r>
            <a:r>
              <a:rPr kumimoji="0" lang="en-US" b="0" i="0" u="none" strike="noStrike" kern="1200" cap="none" spc="30" normalizeH="0" baseline="0" noProof="0" dirty="0" smtClean="0">
                <a:ln>
                  <a:noFill/>
                </a:ln>
                <a:solidFill>
                  <a:schemeClr val="tx1">
                    <a:lumMod val="75000"/>
                    <a:lumOff val="25000"/>
                  </a:schemeClr>
                </a:solidFill>
                <a:effectLst/>
                <a:uLnTx/>
                <a:uFillTx/>
                <a:latin typeface="+mn-lt"/>
                <a:ea typeface="+mn-ea"/>
                <a:cs typeface="+mn-cs"/>
              </a:rPr>
              <a:t>S-Small and FT-Small – 0%</a:t>
            </a:r>
            <a:endParaRPr lang="en-US" spc="30" dirty="0" smtClean="0">
              <a:solidFill>
                <a:schemeClr val="tx1">
                  <a:lumMod val="75000"/>
                  <a:lumOff val="25000"/>
                </a:schemeClr>
              </a:solidFill>
            </a:endParaRPr>
          </a:p>
          <a:p>
            <a:pPr marL="227013" lvl="0" indent="-227013">
              <a:lnSpc>
                <a:spcPct val="90000"/>
              </a:lnSpc>
              <a:spcBef>
                <a:spcPts val="1200"/>
              </a:spcBef>
              <a:buClr>
                <a:schemeClr val="tx2"/>
              </a:buClr>
              <a:buFont typeface="Wingdings" pitchFamily="2" charset="2"/>
              <a:buChar char="§"/>
              <a:defRPr/>
            </a:pPr>
            <a:endParaRPr lang="en-US" spc="30" dirty="0" smtClean="0">
              <a:solidFill>
                <a:schemeClr val="tx1">
                  <a:lumMod val="75000"/>
                  <a:lumOff val="25000"/>
                </a:schemeClr>
              </a:solidFill>
            </a:endParaRPr>
          </a:p>
          <a:p>
            <a:pPr marL="227013" lvl="0" indent="-227013">
              <a:lnSpc>
                <a:spcPct val="90000"/>
              </a:lnSpc>
              <a:spcBef>
                <a:spcPts val="1200"/>
              </a:spcBef>
              <a:buClr>
                <a:schemeClr val="tx2"/>
              </a:buClr>
              <a:buFont typeface="Wingdings" pitchFamily="2" charset="2"/>
              <a:buChar char="§"/>
              <a:defRPr/>
            </a:pPr>
            <a:r>
              <a:rPr lang="en-US" spc="30" dirty="0" smtClean="0">
                <a:solidFill>
                  <a:schemeClr val="tx1">
                    <a:lumMod val="75000"/>
                    <a:lumOff val="25000"/>
                  </a:schemeClr>
                </a:solidFill>
              </a:rPr>
              <a:t>Rate GS-Large and FT-Large – 0%</a:t>
            </a:r>
          </a:p>
          <a:p>
            <a:pPr marL="227013" marR="0" lvl="0" indent="-227013" algn="l" defTabSz="914400" rtl="0" eaLnBrk="1" fontAlgn="base" latinLnBrk="0" hangingPunct="1">
              <a:lnSpc>
                <a:spcPct val="90000"/>
              </a:lnSpc>
              <a:spcBef>
                <a:spcPts val="1200"/>
              </a:spcBef>
              <a:spcAft>
                <a:spcPct val="0"/>
              </a:spcAft>
              <a:buClr>
                <a:schemeClr val="tx2"/>
              </a:buClr>
              <a:buSzTx/>
              <a:buFont typeface="Wingdings" pitchFamily="2" charset="2"/>
              <a:buChar char="§"/>
              <a:tabLst/>
              <a:defRPr/>
            </a:pPr>
            <a:endParaRPr kumimoji="0" lang="en-US" b="0" i="0" u="none" strike="noStrike" kern="1200" cap="none" spc="30" normalizeH="0" baseline="0" noProof="0" dirty="0" smtClean="0">
              <a:ln>
                <a:noFill/>
              </a:ln>
              <a:solidFill>
                <a:schemeClr val="tx1">
                  <a:lumMod val="75000"/>
                  <a:lumOff val="25000"/>
                </a:schemeClr>
              </a:solidFill>
              <a:effectLst/>
              <a:uLnTx/>
              <a:uFillTx/>
              <a:latin typeface="+mn-lt"/>
              <a:ea typeface="+mn-ea"/>
              <a:cs typeface="+mn-cs"/>
            </a:endParaRPr>
          </a:p>
          <a:p>
            <a:pPr marL="227013" marR="0" lvl="0" indent="-227013" algn="l" defTabSz="914400" rtl="0" eaLnBrk="1" fontAlgn="base" latinLnBrk="0" hangingPunct="1">
              <a:lnSpc>
                <a:spcPct val="90000"/>
              </a:lnSpc>
              <a:spcBef>
                <a:spcPts val="1200"/>
              </a:spcBef>
              <a:spcAft>
                <a:spcPct val="0"/>
              </a:spcAft>
              <a:buClr>
                <a:schemeClr val="tx2"/>
              </a:buClr>
              <a:buSzTx/>
              <a:buFont typeface="Wingdings" pitchFamily="2" charset="2"/>
              <a:buChar char="§"/>
              <a:tabLst/>
              <a:defRPr/>
            </a:pPr>
            <a:r>
              <a:rPr kumimoji="0" lang="en-US" b="0" i="0" u="none" strike="noStrike" kern="1200" cap="none" spc="30" normalizeH="0" baseline="0" noProof="0" dirty="0" smtClean="0">
                <a:ln>
                  <a:noFill/>
                </a:ln>
                <a:solidFill>
                  <a:schemeClr val="tx1">
                    <a:lumMod val="75000"/>
                    <a:lumOff val="25000"/>
                  </a:schemeClr>
                </a:solidFill>
                <a:effectLst/>
                <a:uLnTx/>
                <a:uFillTx/>
                <a:latin typeface="+mn-lt"/>
                <a:ea typeface="+mn-ea"/>
                <a:cs typeface="+mn-cs"/>
              </a:rPr>
              <a:t>Rate IT: 0%</a:t>
            </a:r>
          </a:p>
          <a:p>
            <a:pPr marL="227013" marR="0" lvl="0" indent="-227013" algn="l" defTabSz="914400" rtl="0" eaLnBrk="1" fontAlgn="base" latinLnBrk="0" hangingPunct="1">
              <a:lnSpc>
                <a:spcPct val="90000"/>
              </a:lnSpc>
              <a:spcBef>
                <a:spcPts val="1200"/>
              </a:spcBef>
              <a:spcAft>
                <a:spcPct val="0"/>
              </a:spcAft>
              <a:buClr>
                <a:schemeClr val="accent2">
                  <a:lumMod val="75000"/>
                </a:schemeClr>
              </a:buClr>
              <a:buSzTx/>
              <a:buFont typeface="Wingdings" pitchFamily="2" charset="2"/>
              <a:buChar char="§"/>
              <a:tabLst/>
              <a:defRPr/>
            </a:pPr>
            <a:endParaRPr kumimoji="0" lang="en-US" b="0" i="0" u="none" strike="noStrike" kern="1200" cap="none" spc="30" normalizeH="0" baseline="0" noProof="0" dirty="0" smtClean="0">
              <a:ln>
                <a:noFill/>
              </a:ln>
              <a:solidFill>
                <a:schemeClr val="tx1">
                  <a:lumMod val="75000"/>
                  <a:lumOff val="25000"/>
                </a:schemeClr>
              </a:solidFill>
              <a:effectLst/>
              <a:uLnTx/>
              <a:uFillTx/>
              <a:latin typeface="+mn-lt"/>
              <a:ea typeface="+mn-ea"/>
              <a:cs typeface="+mn-cs"/>
            </a:endParaRPr>
          </a:p>
          <a:p>
            <a:pPr marL="227013" marR="0" lvl="0" indent="-227013" algn="l" defTabSz="914400" rtl="0" eaLnBrk="1" fontAlgn="base" latinLnBrk="0" hangingPunct="1">
              <a:lnSpc>
                <a:spcPct val="90000"/>
              </a:lnSpc>
              <a:spcBef>
                <a:spcPts val="1200"/>
              </a:spcBef>
              <a:spcAft>
                <a:spcPct val="0"/>
              </a:spcAft>
              <a:buClr>
                <a:schemeClr val="accent2">
                  <a:lumMod val="75000"/>
                </a:schemeClr>
              </a:buClr>
              <a:buSzTx/>
              <a:buFont typeface="Wingdings" pitchFamily="2" charset="2"/>
              <a:buChar char="§"/>
              <a:tabLst/>
              <a:defRPr/>
            </a:pPr>
            <a:r>
              <a:rPr lang="en-US" spc="30" dirty="0" smtClean="0">
                <a:solidFill>
                  <a:schemeClr val="tx1">
                    <a:lumMod val="75000"/>
                    <a:lumOff val="25000"/>
                  </a:schemeClr>
                </a:solidFill>
                <a:latin typeface="+mn-lt"/>
              </a:rPr>
              <a:t>Residential – 0%</a:t>
            </a:r>
          </a:p>
          <a:p>
            <a:pPr marL="227013" marR="0" lvl="0" indent="-227013" algn="l" defTabSz="914400" rtl="0" eaLnBrk="1" fontAlgn="base" latinLnBrk="0" hangingPunct="1">
              <a:lnSpc>
                <a:spcPct val="90000"/>
              </a:lnSpc>
              <a:spcBef>
                <a:spcPts val="1200"/>
              </a:spcBef>
              <a:spcAft>
                <a:spcPct val="0"/>
              </a:spcAft>
              <a:buClr>
                <a:schemeClr val="accent2">
                  <a:lumMod val="75000"/>
                </a:schemeClr>
              </a:buClr>
              <a:buSzTx/>
              <a:buFont typeface="Wingdings" pitchFamily="2" charset="2"/>
              <a:buChar char="§"/>
              <a:tabLst/>
              <a:defRPr/>
            </a:pPr>
            <a:endParaRPr kumimoji="0" lang="en-US" b="0" i="0" u="none" strike="noStrike" kern="1200" cap="none" spc="30" normalizeH="0" baseline="0" noProof="0" dirty="0" smtClean="0">
              <a:ln>
                <a:noFill/>
              </a:ln>
              <a:solidFill>
                <a:schemeClr val="tx1">
                  <a:lumMod val="75000"/>
                  <a:lumOff val="25000"/>
                </a:schemeClr>
              </a:solidFill>
              <a:effectLst/>
              <a:uLnTx/>
              <a:uFillTx/>
              <a:latin typeface="+mn-lt"/>
              <a:ea typeface="+mn-ea"/>
              <a:cs typeface="+mn-cs"/>
            </a:endParaRPr>
          </a:p>
          <a:p>
            <a:pPr marL="227013" marR="0" lvl="0" indent="-227013" algn="l" defTabSz="914400" rtl="0" eaLnBrk="1" fontAlgn="base" latinLnBrk="0" hangingPunct="1">
              <a:lnSpc>
                <a:spcPct val="90000"/>
              </a:lnSpc>
              <a:spcBef>
                <a:spcPts val="1200"/>
              </a:spcBef>
              <a:spcAft>
                <a:spcPct val="0"/>
              </a:spcAft>
              <a:buClr>
                <a:schemeClr val="accent2">
                  <a:lumMod val="75000"/>
                </a:schemeClr>
              </a:buClr>
              <a:buSzTx/>
              <a:buFont typeface="Wingdings" pitchFamily="2" charset="2"/>
              <a:buChar char="§"/>
              <a:tabLst/>
              <a:defRPr/>
            </a:pPr>
            <a:r>
              <a:rPr lang="en-US" spc="30" dirty="0" smtClean="0">
                <a:solidFill>
                  <a:schemeClr val="tx1">
                    <a:lumMod val="75000"/>
                    <a:lumOff val="25000"/>
                  </a:schemeClr>
                </a:solidFill>
                <a:latin typeface="+mn-lt"/>
              </a:rPr>
              <a:t>Note:  These impacts exclude any increases that might result from the separate MGP litigation (hearing conducted during the week of April 29).</a:t>
            </a:r>
            <a:endParaRPr kumimoji="0" lang="en-US" b="0" i="0" u="none" strike="noStrike" kern="1200" cap="none" spc="3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58" y="1247864"/>
            <a:ext cx="7772400" cy="4716711"/>
          </a:xfrm>
        </p:spPr>
        <p:txBody>
          <a:bodyPr anchor="ctr"/>
          <a:lstStyle/>
          <a:p>
            <a:pPr algn="ctr">
              <a:defRPr/>
            </a:pPr>
            <a:r>
              <a:rPr lang="en-US" dirty="0" smtClean="0"/>
              <a:t/>
            </a:r>
            <a:br>
              <a:rPr lang="en-US" dirty="0" smtClean="0"/>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CAPACITY CASE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4035" name="TextBox 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7D72FF25-6E9E-41C4-9B09-3AD4FDA0B2A4}" type="slidenum">
              <a:rPr lang="en-US" sz="1000"/>
              <a:pPr/>
              <a:t>28</a:t>
            </a:fld>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5894C3-35A8-4BA5-A86E-0420C7D076A2}" type="slidenum">
              <a:rPr lang="en-US"/>
              <a:pPr/>
              <a:t>29</a:t>
            </a:fld>
            <a:endParaRPr lang="en-US"/>
          </a:p>
        </p:txBody>
      </p:sp>
      <p:sp>
        <p:nvSpPr>
          <p:cNvPr id="5122" name="Rectangle 2"/>
          <p:cNvSpPr>
            <a:spLocks noGrp="1" noChangeArrowheads="1"/>
          </p:cNvSpPr>
          <p:nvPr>
            <p:ph type="title"/>
          </p:nvPr>
        </p:nvSpPr>
        <p:spPr>
          <a:xfrm>
            <a:off x="200025" y="219077"/>
            <a:ext cx="8740775" cy="655639"/>
          </a:xfrm>
        </p:spPr>
        <p:txBody>
          <a:bodyPr/>
          <a:lstStyle/>
          <a:p>
            <a:r>
              <a:rPr lang="en-US" dirty="0" smtClean="0"/>
              <a:t>Capacity Case – Filed August 2012</a:t>
            </a:r>
            <a:endParaRPr lang="en-US" dirty="0"/>
          </a:p>
        </p:txBody>
      </p:sp>
      <p:sp>
        <p:nvSpPr>
          <p:cNvPr id="5123" name="Rectangle 3"/>
          <p:cNvSpPr>
            <a:spLocks noGrp="1" noChangeArrowheads="1"/>
          </p:cNvSpPr>
          <p:nvPr>
            <p:ph type="body" idx="1"/>
          </p:nvPr>
        </p:nvSpPr>
        <p:spPr>
          <a:xfrm>
            <a:off x="432033" y="1351329"/>
            <a:ext cx="8229600" cy="5124975"/>
          </a:xfrm>
        </p:spPr>
        <p:txBody>
          <a:bodyPr/>
          <a:lstStyle/>
          <a:p>
            <a:r>
              <a:rPr lang="en-US" dirty="0" smtClean="0"/>
              <a:t>Requests cost-based capacity pricing consistent with traditional ratemaking principles for Duke Energy Ohio’s provision of capacity of its load zone.</a:t>
            </a:r>
          </a:p>
          <a:p>
            <a:endParaRPr lang="en-US" dirty="0" smtClean="0"/>
          </a:p>
          <a:p>
            <a:r>
              <a:rPr lang="en-US" dirty="0" smtClean="0"/>
              <a:t>Requests deferral for three years of $258.8 million per year, and subsequent recovery.  This amount represents the difference between the cost-based capacity price and the PJM auction-based capacity price.</a:t>
            </a:r>
          </a:p>
          <a:p>
            <a:endParaRPr lang="en-US" dirty="0" smtClean="0"/>
          </a:p>
          <a:p>
            <a:r>
              <a:rPr lang="en-US" dirty="0" smtClean="0"/>
              <a:t>Recovery through the proposed Rider DR-CO (Deferred Recovery – Capacity Obligation Rider).</a:t>
            </a:r>
          </a:p>
          <a:p>
            <a:endParaRPr lang="en-US" dirty="0" smtClean="0"/>
          </a:p>
          <a:p>
            <a:r>
              <a:rPr lang="en-US" dirty="0" smtClean="0"/>
              <a:t>Hearing held on April 15 through April 25, 2013.  Rebuttal hearing held on May 20, 2013.</a:t>
            </a:r>
          </a:p>
          <a:p>
            <a:endParaRPr lang="en-US" b="1" dirty="0" smtClean="0"/>
          </a:p>
          <a:p>
            <a:pPr lvl="1"/>
            <a:endParaRPr lang="en-US" b="1" dirty="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mtClean="0"/>
              <a:pPr/>
              <a:t>3</a:t>
            </a:fld>
            <a:endParaRPr lang="en-US" smtClean="0"/>
          </a:p>
        </p:txBody>
      </p:sp>
      <p:sp>
        <p:nvSpPr>
          <p:cNvPr id="9219" name="Rectangle 2"/>
          <p:cNvSpPr>
            <a:spLocks noGrp="1" noChangeArrowheads="1"/>
          </p:cNvSpPr>
          <p:nvPr>
            <p:ph type="title"/>
          </p:nvPr>
        </p:nvSpPr>
        <p:spPr>
          <a:xfrm>
            <a:off x="387713" y="275227"/>
            <a:ext cx="8229600" cy="914400"/>
          </a:xfrm>
        </p:spPr>
        <p:txBody>
          <a:bodyPr/>
          <a:lstStyle/>
          <a:p>
            <a:pPr eaLnBrk="1" hangingPunct="1"/>
            <a:r>
              <a:rPr lang="en-US" dirty="0" smtClean="0"/>
              <a:t>Electric Security Plan Overview</a:t>
            </a:r>
          </a:p>
        </p:txBody>
      </p:sp>
      <p:sp>
        <p:nvSpPr>
          <p:cNvPr id="9220" name="Rectangle 3"/>
          <p:cNvSpPr>
            <a:spLocks noGrp="1" noChangeArrowheads="1"/>
          </p:cNvSpPr>
          <p:nvPr>
            <p:ph type="body" idx="1"/>
          </p:nvPr>
        </p:nvSpPr>
        <p:spPr>
          <a:xfrm>
            <a:off x="531813" y="992776"/>
            <a:ext cx="7561262" cy="5708469"/>
          </a:xfrm>
        </p:spPr>
        <p:txBody>
          <a:bodyPr/>
          <a:lstStyle/>
          <a:p>
            <a:pPr marL="533400" indent="-533400" eaLnBrk="1" hangingPunct="1">
              <a:lnSpc>
                <a:spcPct val="90000"/>
              </a:lnSpc>
            </a:pPr>
            <a:r>
              <a:rPr lang="en-US" dirty="0" smtClean="0"/>
              <a:t>Duke Energy Ohio</a:t>
            </a:r>
            <a:r>
              <a:rPr lang="en-US" dirty="0" smtClean="0">
                <a:solidFill>
                  <a:srgbClr val="C00000"/>
                </a:solidFill>
              </a:rPr>
              <a:t> </a:t>
            </a:r>
            <a:r>
              <a:rPr lang="en-US" dirty="0" smtClean="0"/>
              <a:t>filed for approval of its Standard Service Offer (SSO) in the form of an Electric Security Plan (ESP) in June 2011.</a:t>
            </a:r>
          </a:p>
          <a:p>
            <a:pPr marL="533400" indent="-533400" eaLnBrk="1" hangingPunct="1">
              <a:lnSpc>
                <a:spcPct val="90000"/>
              </a:lnSpc>
            </a:pPr>
            <a:endParaRPr lang="en-US" dirty="0" smtClean="0"/>
          </a:p>
          <a:p>
            <a:pPr marL="533400" indent="-533400" eaLnBrk="1" hangingPunct="1">
              <a:lnSpc>
                <a:spcPct val="90000"/>
              </a:lnSpc>
            </a:pPr>
            <a:r>
              <a:rPr lang="en-US" dirty="0" smtClean="0"/>
              <a:t>Settlement was reached in October 2011 with intervening parties.</a:t>
            </a:r>
          </a:p>
          <a:p>
            <a:pPr marL="533400" indent="-533400" eaLnBrk="1" hangingPunct="1">
              <a:lnSpc>
                <a:spcPct val="90000"/>
              </a:lnSpc>
            </a:pPr>
            <a:endParaRPr lang="en-US" dirty="0" smtClean="0"/>
          </a:p>
          <a:p>
            <a:pPr marL="533400" indent="-533400" eaLnBrk="1" hangingPunct="1">
              <a:lnSpc>
                <a:spcPct val="90000"/>
              </a:lnSpc>
            </a:pPr>
            <a:r>
              <a:rPr lang="en-US" dirty="0" smtClean="0"/>
              <a:t>Hearing held during November 2011.</a:t>
            </a:r>
          </a:p>
          <a:p>
            <a:pPr marL="533400" indent="-533400" eaLnBrk="1" hangingPunct="1">
              <a:lnSpc>
                <a:spcPct val="90000"/>
              </a:lnSpc>
            </a:pPr>
            <a:endParaRPr lang="en-US" dirty="0" smtClean="0"/>
          </a:p>
          <a:p>
            <a:pPr marL="533400" indent="-533400" eaLnBrk="1" hangingPunct="1">
              <a:lnSpc>
                <a:spcPct val="90000"/>
              </a:lnSpc>
            </a:pPr>
            <a:r>
              <a:rPr lang="en-US" dirty="0" smtClean="0"/>
              <a:t>ESP was approved by the PUCO in November 2011.</a:t>
            </a:r>
          </a:p>
          <a:p>
            <a:pPr marL="533400" indent="-533400" eaLnBrk="1" hangingPunct="1">
              <a:lnSpc>
                <a:spcPct val="90000"/>
              </a:lnSpc>
            </a:pPr>
            <a:endParaRPr lang="en-US" dirty="0" smtClean="0"/>
          </a:p>
          <a:p>
            <a:pPr marL="533400" indent="-533400" eaLnBrk="1" hangingPunct="1">
              <a:lnSpc>
                <a:spcPct val="90000"/>
              </a:lnSpc>
            </a:pPr>
            <a:r>
              <a:rPr lang="en-US" dirty="0" smtClean="0"/>
              <a:t>ESP effective January 1, 2012, through May 31, 2015.</a:t>
            </a:r>
          </a:p>
          <a:p>
            <a:pPr marL="533400" indent="-533400"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645" y="1885526"/>
            <a:ext cx="5603424" cy="3291527"/>
          </a:xfrm>
        </p:spPr>
        <p:txBody>
          <a:bodyPr anchor="ctr"/>
          <a:lstStyle/>
          <a:p>
            <a:pPr algn="ctr">
              <a:defRPr/>
            </a:pPr>
            <a:r>
              <a:rPr lang="en-US" dirty="0" smtClean="0">
                <a:solidFill>
                  <a:schemeClr val="tx1"/>
                </a:solidFill>
              </a:rPr>
              <a:t>Price To Compare</a:t>
            </a:r>
            <a:br>
              <a:rPr lang="en-US" dirty="0" smtClean="0">
                <a:solidFill>
                  <a:schemeClr val="tx1"/>
                </a:solidFill>
              </a:rPr>
            </a:br>
            <a:r>
              <a:rPr lang="en-US" dirty="0" smtClean="0">
                <a:solidFill>
                  <a:schemeClr val="tx1"/>
                </a:solidFill>
              </a:rPr>
              <a:t>Jan 2012 – May 2015</a:t>
            </a:r>
            <a:endParaRPr lang="en-US" dirty="0">
              <a:solidFill>
                <a:schemeClr val="tx1"/>
              </a:solidFill>
            </a:endParaRPr>
          </a:p>
        </p:txBody>
      </p:sp>
      <p:sp>
        <p:nvSpPr>
          <p:cNvPr id="39939" name="Slide Number Placeholder 4"/>
          <p:cNvSpPr>
            <a:spLocks noGrp="1"/>
          </p:cNvSpPr>
          <p:nvPr>
            <p:ph type="sldNum" sz="quarter" idx="12"/>
          </p:nvPr>
        </p:nvSpPr>
        <p:spPr>
          <a:noFill/>
        </p:spPr>
        <p:txBody>
          <a:bodyPr/>
          <a:lstStyle/>
          <a:p>
            <a:fld id="{027F6431-B364-49DC-9EAD-15A14B065BEC}"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txBox="1">
            <a:spLocks/>
          </p:cNvSpPr>
          <p:nvPr/>
        </p:nvSpPr>
        <p:spPr bwMode="auto">
          <a:xfrm>
            <a:off x="6553200" y="6203952"/>
            <a:ext cx="2133600" cy="365125"/>
          </a:xfrm>
          <a:prstGeom prst="rect">
            <a:avLst/>
          </a:prstGeom>
          <a:noFill/>
          <a:ln w="9525">
            <a:noFill/>
            <a:miter lim="800000"/>
            <a:headEnd/>
            <a:tailEnd/>
          </a:ln>
        </p:spPr>
        <p:txBody>
          <a:bodyPr/>
          <a:lstStyle/>
          <a:p>
            <a:pPr algn="r" eaLnBrk="1" hangingPunct="1"/>
            <a:endParaRPr lang="en-US" sz="1200"/>
          </a:p>
        </p:txBody>
      </p:sp>
      <p:sp>
        <p:nvSpPr>
          <p:cNvPr id="42008" name="Text Box 114"/>
          <p:cNvSpPr txBox="1">
            <a:spLocks noChangeArrowheads="1"/>
          </p:cNvSpPr>
          <p:nvPr/>
        </p:nvSpPr>
        <p:spPr bwMode="auto">
          <a:xfrm>
            <a:off x="2125211" y="4980266"/>
            <a:ext cx="1143000" cy="307777"/>
          </a:xfrm>
          <a:prstGeom prst="rect">
            <a:avLst/>
          </a:prstGeom>
          <a:noFill/>
          <a:ln w="9525">
            <a:noFill/>
            <a:miter lim="800000"/>
            <a:headEnd/>
            <a:tailEnd/>
          </a:ln>
        </p:spPr>
        <p:txBody>
          <a:bodyPr>
            <a:spAutoFit/>
          </a:bodyPr>
          <a:lstStyle/>
          <a:p>
            <a:pPr eaLnBrk="1" hangingPunct="1"/>
            <a:r>
              <a:rPr lang="en-US" sz="1400" dirty="0">
                <a:latin typeface="Arial" charset="0"/>
              </a:rPr>
              <a:t> Legend</a:t>
            </a:r>
          </a:p>
        </p:txBody>
      </p:sp>
      <p:sp>
        <p:nvSpPr>
          <p:cNvPr id="15" name="Text Box 83"/>
          <p:cNvSpPr txBox="1">
            <a:spLocks noChangeArrowheads="1"/>
          </p:cNvSpPr>
          <p:nvPr/>
        </p:nvSpPr>
        <p:spPr bwMode="auto">
          <a:xfrm>
            <a:off x="1896615" y="5312867"/>
            <a:ext cx="1447799" cy="276999"/>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a:latin typeface="Arial" pitchFamily="34" charset="0"/>
              </a:rPr>
              <a:t>Fully </a:t>
            </a:r>
            <a:r>
              <a:rPr lang="en-US" sz="1200" dirty="0" smtClean="0">
                <a:latin typeface="Arial" pitchFamily="34" charset="0"/>
              </a:rPr>
              <a:t>Bypassable</a:t>
            </a:r>
            <a:endParaRPr lang="en-US" sz="1200" dirty="0">
              <a:latin typeface="Arial" pitchFamily="34" charset="0"/>
            </a:endParaRPr>
          </a:p>
        </p:txBody>
      </p:sp>
      <p:sp>
        <p:nvSpPr>
          <p:cNvPr id="16" name="Text Box 89"/>
          <p:cNvSpPr txBox="1">
            <a:spLocks noChangeArrowheads="1"/>
          </p:cNvSpPr>
          <p:nvPr/>
        </p:nvSpPr>
        <p:spPr bwMode="auto">
          <a:xfrm>
            <a:off x="1888222" y="5610839"/>
            <a:ext cx="1447800" cy="276999"/>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hangingPunct="1">
              <a:defRPr/>
            </a:pPr>
            <a:r>
              <a:rPr lang="en-US" sz="1200" dirty="0" smtClean="0">
                <a:latin typeface="Arial" pitchFamily="34" charset="0"/>
              </a:rPr>
              <a:t>Non-Bypassable</a:t>
            </a:r>
            <a:endParaRPr lang="en-US" sz="1200" dirty="0">
              <a:latin typeface="Arial" pitchFamily="34" charset="0"/>
            </a:endParaRPr>
          </a:p>
        </p:txBody>
      </p:sp>
      <p:sp>
        <p:nvSpPr>
          <p:cNvPr id="17" name="Text Box 89"/>
          <p:cNvSpPr txBox="1">
            <a:spLocks noChangeArrowheads="1"/>
          </p:cNvSpPr>
          <p:nvPr/>
        </p:nvSpPr>
        <p:spPr bwMode="auto">
          <a:xfrm>
            <a:off x="4050997" y="3342638"/>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Rider RTO</a:t>
            </a:r>
          </a:p>
          <a:p>
            <a:pPr eaLnBrk="1" hangingPunct="1">
              <a:buFont typeface="Arial" pitchFamily="34" charset="0"/>
              <a:buChar char="•"/>
              <a:defRPr/>
            </a:pPr>
            <a:r>
              <a:rPr lang="en-US" sz="1200" dirty="0">
                <a:latin typeface="Arial" pitchFamily="34" charset="0"/>
              </a:rPr>
              <a:t>Various RTO costs</a:t>
            </a:r>
          </a:p>
        </p:txBody>
      </p:sp>
      <p:sp>
        <p:nvSpPr>
          <p:cNvPr id="18" name="Text Box 89"/>
          <p:cNvSpPr txBox="1">
            <a:spLocks noChangeArrowheads="1"/>
          </p:cNvSpPr>
          <p:nvPr/>
        </p:nvSpPr>
        <p:spPr bwMode="auto">
          <a:xfrm>
            <a:off x="4040604" y="3844935"/>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BTR</a:t>
            </a:r>
          </a:p>
          <a:p>
            <a:pPr eaLnBrk="1" hangingPunct="1">
              <a:buFont typeface="Arial" pitchFamily="34" charset="0"/>
              <a:buChar char="•"/>
              <a:defRPr/>
            </a:pPr>
            <a:r>
              <a:rPr lang="en-US" sz="1200" dirty="0">
                <a:latin typeface="Arial" pitchFamily="34" charset="0"/>
              </a:rPr>
              <a:t>Base transmission incl. NITS</a:t>
            </a:r>
          </a:p>
        </p:txBody>
      </p:sp>
      <p:sp>
        <p:nvSpPr>
          <p:cNvPr id="19" name="Text Box 89"/>
          <p:cNvSpPr txBox="1">
            <a:spLocks noChangeArrowheads="1"/>
          </p:cNvSpPr>
          <p:nvPr/>
        </p:nvSpPr>
        <p:spPr bwMode="auto">
          <a:xfrm>
            <a:off x="4030211" y="5948500"/>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Distribution rates and riders</a:t>
            </a:r>
          </a:p>
        </p:txBody>
      </p:sp>
      <p:sp>
        <p:nvSpPr>
          <p:cNvPr id="20" name="Text Box 89"/>
          <p:cNvSpPr txBox="1">
            <a:spLocks noChangeArrowheads="1"/>
          </p:cNvSpPr>
          <p:nvPr/>
        </p:nvSpPr>
        <p:spPr bwMode="auto">
          <a:xfrm>
            <a:off x="4060520" y="1836314"/>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a:latin typeface="Arial" pitchFamily="34" charset="0"/>
              </a:rPr>
              <a:t>SCR</a:t>
            </a:r>
          </a:p>
          <a:p>
            <a:pPr eaLnBrk="1" hangingPunct="1">
              <a:buFont typeface="Arial" pitchFamily="34" charset="0"/>
              <a:buChar char="•"/>
              <a:defRPr/>
            </a:pPr>
            <a:r>
              <a:rPr lang="en-US" sz="1200" dirty="0">
                <a:latin typeface="Arial" pitchFamily="34" charset="0"/>
              </a:rPr>
              <a:t>Supplier Cost Reconciliation</a:t>
            </a:r>
          </a:p>
        </p:txBody>
      </p:sp>
      <p:sp>
        <p:nvSpPr>
          <p:cNvPr id="21" name="Text Box 89"/>
          <p:cNvSpPr txBox="1">
            <a:spLocks noChangeArrowheads="1"/>
          </p:cNvSpPr>
          <p:nvPr/>
        </p:nvSpPr>
        <p:spPr bwMode="auto">
          <a:xfrm>
            <a:off x="4060520" y="2333399"/>
            <a:ext cx="2209800" cy="492443"/>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AERR (RECs)</a:t>
            </a:r>
            <a:endParaRPr lang="en-US" sz="1400" dirty="0">
              <a:latin typeface="Arial" pitchFamily="34" charset="0"/>
            </a:endParaRPr>
          </a:p>
          <a:p>
            <a:pPr eaLnBrk="1" hangingPunct="1">
              <a:buFont typeface="Arial" pitchFamily="34" charset="0"/>
              <a:buChar char="•"/>
              <a:defRPr/>
            </a:pPr>
            <a:r>
              <a:rPr lang="en-US" sz="1200" dirty="0">
                <a:latin typeface="Arial" pitchFamily="34" charset="0"/>
              </a:rPr>
              <a:t>Alternative Energy Recovery</a:t>
            </a:r>
          </a:p>
        </p:txBody>
      </p:sp>
      <p:sp>
        <p:nvSpPr>
          <p:cNvPr id="22" name="Text Box 89"/>
          <p:cNvSpPr txBox="1">
            <a:spLocks noChangeArrowheads="1"/>
          </p:cNvSpPr>
          <p:nvPr/>
        </p:nvSpPr>
        <p:spPr bwMode="auto">
          <a:xfrm>
            <a:off x="4060522" y="2805505"/>
            <a:ext cx="2209800" cy="523220"/>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smtClean="0"/>
              <a:t>RECON - Withdrawn</a:t>
            </a:r>
            <a:endParaRPr lang="en-US" dirty="0"/>
          </a:p>
          <a:p>
            <a:r>
              <a:rPr lang="en-US" dirty="0"/>
              <a:t>Reconciles ESP riders</a:t>
            </a:r>
          </a:p>
        </p:txBody>
      </p:sp>
      <p:sp>
        <p:nvSpPr>
          <p:cNvPr id="23" name="Text Box 89"/>
          <p:cNvSpPr txBox="1">
            <a:spLocks noChangeArrowheads="1"/>
          </p:cNvSpPr>
          <p:nvPr/>
        </p:nvSpPr>
        <p:spPr bwMode="auto">
          <a:xfrm>
            <a:off x="4030213" y="4881159"/>
            <a:ext cx="2209800" cy="523220"/>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defPPr>
              <a:defRPr lang="en-US"/>
            </a:defPPr>
            <a:lvl1pPr eaLnBrk="1" hangingPunct="1">
              <a:defRPr sz="1400">
                <a:latin typeface="Arial" pitchFamily="34" charset="0"/>
              </a:defRPr>
            </a:lvl1pPr>
          </a:lstStyle>
          <a:p>
            <a:r>
              <a:rPr lang="en-US" dirty="0"/>
              <a:t>UE-GEN</a:t>
            </a:r>
          </a:p>
          <a:p>
            <a:r>
              <a:rPr lang="en-US" dirty="0"/>
              <a:t>Generation </a:t>
            </a:r>
            <a:r>
              <a:rPr lang="en-US" dirty="0" err="1"/>
              <a:t>Uncollectibles</a:t>
            </a:r>
            <a:endParaRPr lang="en-US" dirty="0"/>
          </a:p>
        </p:txBody>
      </p:sp>
      <p:sp>
        <p:nvSpPr>
          <p:cNvPr id="27" name="Text Box 85"/>
          <p:cNvSpPr txBox="1">
            <a:spLocks noChangeArrowheads="1"/>
          </p:cNvSpPr>
          <p:nvPr/>
        </p:nvSpPr>
        <p:spPr bwMode="auto">
          <a:xfrm>
            <a:off x="4060520" y="1159203"/>
            <a:ext cx="2209802" cy="677108"/>
          </a:xfrm>
          <a:prstGeom prst="rect">
            <a:avLst/>
          </a:prstGeom>
          <a:solidFill>
            <a:schemeClr val="accent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eaLnBrk="1" hangingPunct="1">
              <a:defRPr/>
            </a:pPr>
            <a:r>
              <a:rPr lang="en-US" sz="1400" dirty="0" smtClean="0">
                <a:latin typeface="Arial" pitchFamily="34" charset="0"/>
              </a:rPr>
              <a:t>RC and RE</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Retail Capacity and Energy</a:t>
            </a:r>
            <a:endParaRPr lang="en-US" sz="1200" dirty="0">
              <a:latin typeface="Arial" pitchFamily="34" charset="0"/>
            </a:endParaRPr>
          </a:p>
          <a:p>
            <a:pPr eaLnBrk="1" hangingPunct="1">
              <a:buFont typeface="Arial" pitchFamily="34" charset="0"/>
              <a:buChar char="•"/>
              <a:defRPr/>
            </a:pPr>
            <a:r>
              <a:rPr lang="en-US" sz="1200" dirty="0" smtClean="0">
                <a:latin typeface="Arial" pitchFamily="34" charset="0"/>
              </a:rPr>
              <a:t>Derived from auction </a:t>
            </a:r>
            <a:endParaRPr lang="en-US" sz="1200" dirty="0">
              <a:latin typeface="Arial" pitchFamily="34" charset="0"/>
            </a:endParaRPr>
          </a:p>
        </p:txBody>
      </p:sp>
      <p:sp>
        <p:nvSpPr>
          <p:cNvPr id="42054" name="TextBox 3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DCE8F6E5-5359-4521-8DB8-9A127544A6D0}" type="slidenum">
              <a:rPr lang="en-US" sz="1000"/>
              <a:pPr/>
              <a:t>31</a:t>
            </a:fld>
            <a:endParaRPr lang="en-US" sz="1000" dirty="0"/>
          </a:p>
        </p:txBody>
      </p:sp>
      <p:sp>
        <p:nvSpPr>
          <p:cNvPr id="37" name="Title 1"/>
          <p:cNvSpPr txBox="1">
            <a:spLocks/>
          </p:cNvSpPr>
          <p:nvPr/>
        </p:nvSpPr>
        <p:spPr bwMode="auto">
          <a:xfrm>
            <a:off x="190500" y="149371"/>
            <a:ext cx="8686800" cy="808039"/>
          </a:xfrm>
          <a:prstGeom prst="rect">
            <a:avLst/>
          </a:prstGeom>
          <a:noFill/>
          <a:ln w="9525">
            <a:noFill/>
            <a:miter lim="800000"/>
            <a:headEnd/>
            <a:tailEnd/>
          </a:ln>
          <a:effectLst/>
        </p:spPr>
        <p:txBody>
          <a:bodyPr anchor="ctr"/>
          <a:lstStyle/>
          <a:p>
            <a:pPr eaLnBrk="1" hangingPunct="1">
              <a:lnSpc>
                <a:spcPct val="85000"/>
              </a:lnSpc>
              <a:defRPr/>
            </a:pPr>
            <a:r>
              <a:rPr lang="en-US" sz="1600" b="1" dirty="0" smtClean="0">
                <a:solidFill>
                  <a:schemeClr val="bg1"/>
                </a:solidFill>
                <a:latin typeface="Arial" pitchFamily="34" charset="0"/>
                <a:ea typeface="+mj-ea"/>
                <a:cs typeface="Arial" pitchFamily="34" charset="0"/>
              </a:rPr>
              <a:t>Electric Security Plan Rate Structure</a:t>
            </a:r>
            <a:endParaRPr lang="en-US" sz="1600" b="1" dirty="0">
              <a:solidFill>
                <a:schemeClr val="bg1"/>
              </a:solidFill>
              <a:latin typeface="Arial" pitchFamily="34" charset="0"/>
              <a:ea typeface="+mj-ea"/>
              <a:cs typeface="Arial" pitchFamily="34" charset="0"/>
            </a:endParaRPr>
          </a:p>
        </p:txBody>
      </p:sp>
      <p:sp>
        <p:nvSpPr>
          <p:cNvPr id="38" name="Text Box 89"/>
          <p:cNvSpPr txBox="1">
            <a:spLocks noChangeArrowheads="1"/>
          </p:cNvSpPr>
          <p:nvPr/>
        </p:nvSpPr>
        <p:spPr bwMode="auto">
          <a:xfrm>
            <a:off x="4030211" y="4388718"/>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ESSC</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Electric Security Stabilization</a:t>
            </a:r>
            <a:endParaRPr lang="en-US" sz="1200" dirty="0">
              <a:latin typeface="Arial" pitchFamily="34" charset="0"/>
            </a:endParaRPr>
          </a:p>
        </p:txBody>
      </p:sp>
      <p:sp>
        <p:nvSpPr>
          <p:cNvPr id="39" name="Text Box 89"/>
          <p:cNvSpPr txBox="1">
            <a:spLocks noChangeArrowheads="1"/>
          </p:cNvSpPr>
          <p:nvPr/>
        </p:nvSpPr>
        <p:spPr bwMode="auto">
          <a:xfrm>
            <a:off x="4030211" y="5443341"/>
            <a:ext cx="2209800" cy="492443"/>
          </a:xfrm>
          <a:prstGeom prst="rect">
            <a:avLst/>
          </a:prstGeom>
          <a:solidFill>
            <a:srgbClr val="CCCC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1" hangingPunct="1">
              <a:defRPr/>
            </a:pPr>
            <a:r>
              <a:rPr lang="en-US" sz="1400" dirty="0" smtClean="0">
                <a:latin typeface="Arial" pitchFamily="34" charset="0"/>
              </a:rPr>
              <a:t>LFA</a:t>
            </a:r>
            <a:endParaRPr lang="en-US" sz="1400" dirty="0">
              <a:latin typeface="Arial" pitchFamily="34" charset="0"/>
            </a:endParaRPr>
          </a:p>
          <a:p>
            <a:pPr eaLnBrk="1" hangingPunct="1">
              <a:buFont typeface="Arial" pitchFamily="34" charset="0"/>
              <a:buChar char="•"/>
              <a:defRPr/>
            </a:pPr>
            <a:r>
              <a:rPr lang="en-US" sz="1200" dirty="0" smtClean="0">
                <a:latin typeface="Arial" pitchFamily="34" charset="0"/>
              </a:rPr>
              <a:t>Load Factor Adjustment</a:t>
            </a:r>
            <a:endParaRPr lang="en-US" sz="1200" dirty="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BB3397E-A2CD-435A-B854-3B2992B2750E}" type="slidenum">
              <a:rPr lang="en-US"/>
              <a:pPr/>
              <a:t>32</a:t>
            </a:fld>
            <a:endParaRPr lang="en-US"/>
          </a:p>
        </p:txBody>
      </p:sp>
      <p:sp>
        <p:nvSpPr>
          <p:cNvPr id="129026" name="Rectangle 2"/>
          <p:cNvSpPr>
            <a:spLocks noGrp="1" noChangeArrowheads="1"/>
          </p:cNvSpPr>
          <p:nvPr>
            <p:ph type="title"/>
          </p:nvPr>
        </p:nvSpPr>
        <p:spPr>
          <a:xfrm>
            <a:off x="505436" y="211823"/>
            <a:ext cx="7391400" cy="685800"/>
          </a:xfrm>
        </p:spPr>
        <p:txBody>
          <a:bodyPr/>
          <a:lstStyle/>
          <a:p>
            <a:r>
              <a:rPr lang="en-US" dirty="0"/>
              <a:t>How Do I Calculate My Price to Compare?</a:t>
            </a:r>
          </a:p>
        </p:txBody>
      </p:sp>
      <p:sp>
        <p:nvSpPr>
          <p:cNvPr id="129027" name="Rectangle 3"/>
          <p:cNvSpPr>
            <a:spLocks noChangeArrowheads="1"/>
          </p:cNvSpPr>
          <p:nvPr/>
        </p:nvSpPr>
        <p:spPr bwMode="auto">
          <a:xfrm>
            <a:off x="990600" y="1447800"/>
            <a:ext cx="7848600" cy="4678204"/>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28A1"/>
              </a:buClr>
              <a:buSzPct val="120000"/>
            </a:pPr>
            <a:r>
              <a:rPr lang="en-US" sz="2000" b="1" dirty="0"/>
              <a:t>Compare:</a:t>
            </a:r>
          </a:p>
          <a:p>
            <a:pPr lvl="2">
              <a:lnSpc>
                <a:spcPct val="90000"/>
              </a:lnSpc>
              <a:spcBef>
                <a:spcPct val="50000"/>
              </a:spcBef>
              <a:buClr>
                <a:srgbClr val="0028A1"/>
              </a:buClr>
              <a:buSzPct val="120000"/>
            </a:pPr>
            <a:r>
              <a:rPr lang="en-US" sz="2000" b="1" dirty="0" smtClean="0"/>
              <a:t>DE OH’s Rider RC Charge</a:t>
            </a:r>
          </a:p>
          <a:p>
            <a:pPr lvl="2">
              <a:lnSpc>
                <a:spcPct val="90000"/>
              </a:lnSpc>
              <a:spcBef>
                <a:spcPct val="50000"/>
              </a:spcBef>
              <a:buClr>
                <a:srgbClr val="0028A1"/>
              </a:buClr>
              <a:buSzPct val="120000"/>
            </a:pPr>
            <a:r>
              <a:rPr lang="en-US" sz="2000" b="1" dirty="0" smtClean="0"/>
              <a:t> + Rider RE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SCR Charge</a:t>
            </a:r>
            <a:endParaRPr lang="en-US" sz="2000" b="1" dirty="0"/>
          </a:p>
          <a:p>
            <a:pPr lvl="2">
              <a:lnSpc>
                <a:spcPct val="90000"/>
              </a:lnSpc>
              <a:spcBef>
                <a:spcPct val="50000"/>
              </a:spcBef>
              <a:buClr>
                <a:srgbClr val="0028A1"/>
              </a:buClr>
              <a:buSzPct val="120000"/>
            </a:pPr>
            <a:r>
              <a:rPr lang="en-US" sz="2000" b="1" dirty="0"/>
              <a:t> + </a:t>
            </a:r>
            <a:r>
              <a:rPr lang="en-US" sz="2000" b="1" dirty="0" smtClean="0"/>
              <a:t>Rider AERR Charge</a:t>
            </a:r>
            <a:endParaRPr lang="en-US" sz="2000" b="1" dirty="0"/>
          </a:p>
          <a:p>
            <a:pPr lvl="2">
              <a:lnSpc>
                <a:spcPct val="90000"/>
              </a:lnSpc>
              <a:spcBef>
                <a:spcPct val="50000"/>
              </a:spcBef>
              <a:buClr>
                <a:srgbClr val="0028A1"/>
              </a:buClr>
              <a:buSzPct val="120000"/>
            </a:pPr>
            <a:r>
              <a:rPr lang="en-US" sz="2000" b="1" dirty="0"/>
              <a:t> </a:t>
            </a:r>
            <a:r>
              <a:rPr lang="en-US" sz="2000" b="1" dirty="0" smtClean="0"/>
              <a:t> </a:t>
            </a:r>
            <a:r>
              <a:rPr lang="en-US" sz="2000" b="1" dirty="0"/>
              <a:t>+ Rider </a:t>
            </a:r>
            <a:r>
              <a:rPr lang="en-US" sz="2000" b="1" dirty="0" smtClean="0"/>
              <a:t>RTO Charge</a:t>
            </a:r>
            <a:endParaRPr lang="en-US" sz="2000" b="1" dirty="0"/>
          </a:p>
          <a:p>
            <a:pPr lvl="2">
              <a:lnSpc>
                <a:spcPct val="90000"/>
              </a:lnSpc>
              <a:spcBef>
                <a:spcPct val="50000"/>
              </a:spcBef>
              <a:buClr>
                <a:srgbClr val="0028A1"/>
              </a:buClr>
              <a:buSzPct val="120000"/>
            </a:pPr>
            <a:endParaRPr lang="en-US" sz="2000" b="1" dirty="0" smtClean="0"/>
          </a:p>
          <a:p>
            <a:pPr lvl="2">
              <a:lnSpc>
                <a:spcPct val="90000"/>
              </a:lnSpc>
              <a:spcBef>
                <a:spcPct val="50000"/>
              </a:spcBef>
              <a:buClr>
                <a:srgbClr val="0028A1"/>
              </a:buClr>
              <a:buSzPct val="120000"/>
            </a:pPr>
            <a:r>
              <a:rPr lang="en-US" sz="2000" b="1" dirty="0" smtClean="0"/>
              <a:t> </a:t>
            </a:r>
            <a:endParaRPr lang="en-US" sz="2000" b="1" dirty="0"/>
          </a:p>
          <a:p>
            <a:pPr>
              <a:lnSpc>
                <a:spcPct val="90000"/>
              </a:lnSpc>
              <a:spcBef>
                <a:spcPct val="50000"/>
              </a:spcBef>
              <a:buClr>
                <a:srgbClr val="0028A1"/>
              </a:buClr>
              <a:buSzPct val="120000"/>
            </a:pPr>
            <a:r>
              <a:rPr lang="en-US" sz="2000" b="1" dirty="0"/>
              <a:t>vs.</a:t>
            </a:r>
          </a:p>
          <a:p>
            <a:pPr>
              <a:lnSpc>
                <a:spcPct val="90000"/>
              </a:lnSpc>
              <a:spcBef>
                <a:spcPct val="50000"/>
              </a:spcBef>
              <a:buClr>
                <a:srgbClr val="0028A1"/>
              </a:buClr>
              <a:buSzPct val="120000"/>
            </a:pPr>
            <a:r>
              <a:rPr lang="en-US" sz="2000" b="1" dirty="0"/>
              <a:t>	The </a:t>
            </a:r>
            <a:r>
              <a:rPr lang="en-US" sz="2000" b="1" dirty="0" smtClean="0"/>
              <a:t>CRES Provider’s </a:t>
            </a:r>
            <a:r>
              <a:rPr lang="en-US" sz="2000" b="1" dirty="0"/>
              <a:t>price for electricity</a:t>
            </a:r>
          </a:p>
          <a:p>
            <a:pPr>
              <a:lnSpc>
                <a:spcPct val="90000"/>
              </a:lnSpc>
              <a:spcBef>
                <a:spcPct val="50000"/>
              </a:spcBef>
              <a:buClr>
                <a:srgbClr val="0028A1"/>
              </a:buClr>
              <a:buSzPct val="120000"/>
            </a:pPr>
            <a:r>
              <a:rPr lang="en-US" sz="2000" b="1" i="1" dirty="0"/>
              <a:t>Note: Price To Compare varies based on load factor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42F55CF-56B9-4D41-8F28-3C18C32E8720}" type="slidenum">
              <a:rPr lang="en-US"/>
              <a:pPr/>
              <a:t>33</a:t>
            </a:fld>
            <a:endParaRPr lang="en-US"/>
          </a:p>
        </p:txBody>
      </p:sp>
      <p:sp>
        <p:nvSpPr>
          <p:cNvPr id="131074" name="Rectangle 2"/>
          <p:cNvSpPr>
            <a:spLocks noGrp="1" noChangeArrowheads="1"/>
          </p:cNvSpPr>
          <p:nvPr>
            <p:ph type="title"/>
          </p:nvPr>
        </p:nvSpPr>
        <p:spPr>
          <a:xfrm>
            <a:off x="440422" y="201336"/>
            <a:ext cx="8229600" cy="914400"/>
          </a:xfrm>
        </p:spPr>
        <p:txBody>
          <a:bodyPr/>
          <a:lstStyle/>
          <a:p>
            <a:r>
              <a:rPr lang="en-US" dirty="0"/>
              <a:t>Price To Compare Calculation</a:t>
            </a:r>
          </a:p>
        </p:txBody>
      </p:sp>
      <p:graphicFrame>
        <p:nvGraphicFramePr>
          <p:cNvPr id="131075" name="Object 3"/>
          <p:cNvGraphicFramePr>
            <a:graphicFrameLocks noChangeAspect="1"/>
          </p:cNvGraphicFramePr>
          <p:nvPr>
            <p:extLst>
              <p:ext uri="{D42A27DB-BD31-4B8C-83A1-F6EECF244321}">
                <p14:modId xmlns:p14="http://schemas.microsoft.com/office/powerpoint/2010/main" val="2043049133"/>
              </p:ext>
            </p:extLst>
          </p:nvPr>
        </p:nvGraphicFramePr>
        <p:xfrm>
          <a:off x="538164" y="1477733"/>
          <a:ext cx="8220075" cy="4498975"/>
        </p:xfrm>
        <a:graphic>
          <a:graphicData uri="http://schemas.openxmlformats.org/presentationml/2006/ole">
            <mc:AlternateContent xmlns:mc="http://schemas.openxmlformats.org/markup-compatibility/2006">
              <mc:Choice xmlns:v="urn:schemas-microsoft-com:vml" Requires="v">
                <p:oleObj spid="_x0000_s1027" name="Worksheet" r:id="rId4" imgW="4962620" imgH="2762345" progId="Excel.Sheet.8">
                  <p:embed/>
                </p:oleObj>
              </mc:Choice>
              <mc:Fallback>
                <p:oleObj name="Worksheet" r:id="rId4" imgW="4962620" imgH="2762345" progId="Excel.Sheet.8">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4" y="1477733"/>
                        <a:ext cx="8220075" cy="4498975"/>
                      </a:xfrm>
                      <a:prstGeom prst="rect">
                        <a:avLst/>
                      </a:prstGeom>
                      <a:solidFill>
                        <a:schemeClr val="bg1"/>
                      </a:solidFill>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9630068-AEA2-4260-A69F-6C2DB0DAC312}" type="slidenum">
              <a:rPr lang="en-US"/>
              <a:pPr/>
              <a:t>34</a:t>
            </a:fld>
            <a:endParaRPr lang="en-US"/>
          </a:p>
        </p:txBody>
      </p:sp>
      <p:sp>
        <p:nvSpPr>
          <p:cNvPr id="133122" name="Rectangle 2"/>
          <p:cNvSpPr>
            <a:spLocks noGrp="1" noChangeArrowheads="1"/>
          </p:cNvSpPr>
          <p:nvPr>
            <p:ph type="title"/>
          </p:nvPr>
        </p:nvSpPr>
        <p:spPr>
          <a:xfrm>
            <a:off x="448811" y="243281"/>
            <a:ext cx="8229600" cy="914400"/>
          </a:xfrm>
        </p:spPr>
        <p:txBody>
          <a:bodyPr/>
          <a:lstStyle/>
          <a:p>
            <a:r>
              <a:rPr lang="en-US" dirty="0"/>
              <a:t>Recommendations</a:t>
            </a:r>
          </a:p>
        </p:txBody>
      </p:sp>
      <p:sp>
        <p:nvSpPr>
          <p:cNvPr id="133123" name="Rectangle 3"/>
          <p:cNvSpPr>
            <a:spLocks noChangeArrowheads="1"/>
          </p:cNvSpPr>
          <p:nvPr/>
        </p:nvSpPr>
        <p:spPr bwMode="auto">
          <a:xfrm>
            <a:off x="1066800" y="1981200"/>
            <a:ext cx="7772400" cy="1938992"/>
          </a:xfrm>
          <a:prstGeom prst="rect">
            <a:avLst/>
          </a:prstGeom>
          <a:noFill/>
          <a:ln w="12700">
            <a:noFill/>
            <a:miter lim="800000"/>
            <a:headEnd type="none" w="sm" len="sm"/>
            <a:tailEnd type="none" w="sm" len="sm"/>
          </a:ln>
          <a:effectLst/>
        </p:spPr>
        <p:txBody>
          <a:bodyPr>
            <a:spAutoFit/>
          </a:bodyPr>
          <a:lstStyle/>
          <a:p>
            <a:pPr>
              <a:spcBef>
                <a:spcPct val="50000"/>
              </a:spcBef>
              <a:buClr>
                <a:srgbClr val="0028A1"/>
              </a:buClr>
              <a:buSzPct val="120000"/>
            </a:pPr>
            <a:r>
              <a:rPr lang="en-US" sz="2400"/>
              <a:t>Use twelve months of demand and energy to develop an “average annual price to compare” for the best price comparison</a:t>
            </a:r>
          </a:p>
          <a:p>
            <a:pPr>
              <a:spcBef>
                <a:spcPct val="50000"/>
              </a:spcBef>
              <a:buClr>
                <a:srgbClr val="0028A1"/>
              </a:buClr>
              <a:buSzPct val="120000"/>
              <a:buFontTx/>
              <a:buChar char="•"/>
            </a:pPr>
            <a:endParaRPr lang="en-US" sz="2400"/>
          </a:p>
          <a:p>
            <a:pPr>
              <a:spcBef>
                <a:spcPct val="50000"/>
              </a:spcBef>
              <a:buClr>
                <a:srgbClr val="0028A1"/>
              </a:buClr>
              <a:buSzPct val="120000"/>
            </a:pPr>
            <a:r>
              <a:rPr lang="en-US" sz="2400"/>
              <a:t>Compare competing offers using the same usage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A0639C4-DFF4-4D1B-8019-006E0FEE99A1}" type="slidenum">
              <a:rPr lang="en-US"/>
              <a:pPr/>
              <a:t>35</a:t>
            </a:fld>
            <a:endParaRPr lang="en-US"/>
          </a:p>
        </p:txBody>
      </p:sp>
      <p:sp>
        <p:nvSpPr>
          <p:cNvPr id="134146" name="Rectangle 2"/>
          <p:cNvSpPr>
            <a:spLocks noGrp="1" noChangeArrowheads="1"/>
          </p:cNvSpPr>
          <p:nvPr>
            <p:ph type="title"/>
          </p:nvPr>
        </p:nvSpPr>
        <p:spPr>
          <a:xfrm>
            <a:off x="1210811" y="116748"/>
            <a:ext cx="7715250" cy="915099"/>
          </a:xfrm>
        </p:spPr>
        <p:txBody>
          <a:bodyPr/>
          <a:lstStyle/>
          <a:p>
            <a:r>
              <a:rPr lang="en-US" dirty="0"/>
              <a:t>Annual Price To Compare (Example)</a:t>
            </a:r>
          </a:p>
        </p:txBody>
      </p:sp>
      <p:graphicFrame>
        <p:nvGraphicFramePr>
          <p:cNvPr id="134147" name="Object 3"/>
          <p:cNvGraphicFramePr>
            <a:graphicFrameLocks noChangeAspect="1"/>
          </p:cNvGraphicFramePr>
          <p:nvPr/>
        </p:nvGraphicFramePr>
        <p:xfrm>
          <a:off x="457200" y="1868489"/>
          <a:ext cx="8245475" cy="3176587"/>
        </p:xfrm>
        <a:graphic>
          <a:graphicData uri="http://schemas.openxmlformats.org/presentationml/2006/ole">
            <mc:AlternateContent xmlns:mc="http://schemas.openxmlformats.org/markup-compatibility/2006">
              <mc:Choice xmlns:v="urn:schemas-microsoft-com:vml" Requires="v">
                <p:oleObj spid="_x0000_s2051" name="Worksheet" r:id="rId4" imgW="7648456" imgH="2924366" progId="Excel.Sheet.8">
                  <p:embed/>
                </p:oleObj>
              </mc:Choice>
              <mc:Fallback>
                <p:oleObj name="Worksheet" r:id="rId4" imgW="7648456" imgH="2924366" progId="Excel.Sheet.8">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68489"/>
                        <a:ext cx="8245475" cy="3176587"/>
                      </a:xfrm>
                      <a:prstGeom prst="rect">
                        <a:avLst/>
                      </a:prstGeom>
                      <a:solidFill>
                        <a:schemeClr val="bg1"/>
                      </a:solidFill>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412AD8-AFB2-41F2-935E-3D50AFF974EC}" type="slidenum">
              <a:rPr lang="en-US"/>
              <a:pPr/>
              <a:t>36</a:t>
            </a:fld>
            <a:endParaRPr lang="en-US"/>
          </a:p>
        </p:txBody>
      </p:sp>
      <p:sp>
        <p:nvSpPr>
          <p:cNvPr id="141314" name="Rectangle 2"/>
          <p:cNvSpPr>
            <a:spLocks noGrp="1" noChangeArrowheads="1"/>
          </p:cNvSpPr>
          <p:nvPr>
            <p:ph type="title"/>
          </p:nvPr>
        </p:nvSpPr>
        <p:spPr>
          <a:xfrm>
            <a:off x="406866" y="125835"/>
            <a:ext cx="8229600" cy="914400"/>
          </a:xfrm>
        </p:spPr>
        <p:txBody>
          <a:bodyPr/>
          <a:lstStyle/>
          <a:p>
            <a:r>
              <a:rPr lang="en-US" dirty="0" smtClean="0"/>
              <a:t>Duke Energy Ohio Tariffs</a:t>
            </a:r>
            <a:endParaRPr lang="en-US" dirty="0"/>
          </a:p>
        </p:txBody>
      </p:sp>
      <p:sp>
        <p:nvSpPr>
          <p:cNvPr id="141315" name="Rectangle 3"/>
          <p:cNvSpPr>
            <a:spLocks noGrp="1" noChangeArrowheads="1"/>
          </p:cNvSpPr>
          <p:nvPr>
            <p:ph type="body" idx="1"/>
          </p:nvPr>
        </p:nvSpPr>
        <p:spPr>
          <a:xfrm>
            <a:off x="586596" y="2286000"/>
            <a:ext cx="7946366" cy="3770851"/>
          </a:xfrm>
        </p:spPr>
        <p:txBody>
          <a:bodyPr/>
          <a:lstStyle/>
          <a:p>
            <a:pPr algn="ctr"/>
            <a:r>
              <a:rPr lang="en-US" sz="3200" dirty="0" smtClean="0"/>
              <a:t>Duke Energy Ohio’s </a:t>
            </a:r>
            <a:r>
              <a:rPr lang="en-US" sz="3200" dirty="0"/>
              <a:t>tariffs can be found online at:</a:t>
            </a:r>
          </a:p>
          <a:p>
            <a:pPr algn="ctr">
              <a:buFont typeface="Wingdings" pitchFamily="2" charset="2"/>
              <a:buNone/>
            </a:pPr>
            <a:endParaRPr lang="en-US" sz="3200" dirty="0"/>
          </a:p>
          <a:p>
            <a:pPr>
              <a:buFont typeface="Wingdings" pitchFamily="2" charset="2"/>
              <a:buNone/>
            </a:pPr>
            <a:r>
              <a:rPr lang="en-US" sz="3200" dirty="0"/>
              <a:t>		</a:t>
            </a:r>
            <a:r>
              <a:rPr lang="en-US" sz="3200" dirty="0" smtClean="0"/>
              <a:t>	www.duke-energy.com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455516-1791-48F0-B07B-241563269F56}" type="slidenum">
              <a:rPr lang="en-US" smtClean="0"/>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219F7239-5B2B-4427-9657-DFAE180ABAFD}" type="slidenum">
              <a:rPr lang="en-US" sz="1050" smtClean="0"/>
              <a:pPr/>
              <a:t>4</a:t>
            </a:fld>
            <a:endParaRPr lang="en-US" sz="1050" dirty="0" smtClean="0"/>
          </a:p>
        </p:txBody>
      </p:sp>
      <p:sp>
        <p:nvSpPr>
          <p:cNvPr id="9219" name="Rectangle 2"/>
          <p:cNvSpPr>
            <a:spLocks noGrp="1" noChangeArrowheads="1"/>
          </p:cNvSpPr>
          <p:nvPr>
            <p:ph type="title"/>
          </p:nvPr>
        </p:nvSpPr>
        <p:spPr>
          <a:xfrm>
            <a:off x="387713" y="275227"/>
            <a:ext cx="8229600" cy="914400"/>
          </a:xfrm>
        </p:spPr>
        <p:txBody>
          <a:bodyPr/>
          <a:lstStyle/>
          <a:p>
            <a:pPr eaLnBrk="1" hangingPunct="1"/>
            <a:r>
              <a:rPr lang="en-US" dirty="0" smtClean="0"/>
              <a:t>Electric Security Plan Overview</a:t>
            </a:r>
          </a:p>
        </p:txBody>
      </p:sp>
      <p:sp>
        <p:nvSpPr>
          <p:cNvPr id="9220" name="Rectangle 3"/>
          <p:cNvSpPr>
            <a:spLocks noGrp="1" noChangeArrowheads="1"/>
          </p:cNvSpPr>
          <p:nvPr>
            <p:ph type="body" idx="1"/>
          </p:nvPr>
        </p:nvSpPr>
        <p:spPr>
          <a:xfrm>
            <a:off x="531813" y="992776"/>
            <a:ext cx="7561262" cy="5708469"/>
          </a:xfrm>
        </p:spPr>
        <p:txBody>
          <a:bodyPr/>
          <a:lstStyle/>
          <a:p>
            <a:pPr marL="533400" indent="-533400"/>
            <a:r>
              <a:rPr lang="en-US" dirty="0" smtClean="0"/>
              <a:t>Highlights:</a:t>
            </a:r>
          </a:p>
          <a:p>
            <a:pPr marL="971550" lvl="1" indent="-533400" eaLnBrk="1" hangingPunct="1">
              <a:lnSpc>
                <a:spcPct val="90000"/>
              </a:lnSpc>
            </a:pPr>
            <a:endParaRPr lang="en-US" dirty="0" smtClean="0"/>
          </a:p>
          <a:p>
            <a:pPr marL="971550" lvl="1" indent="-533400" eaLnBrk="1" hangingPunct="1">
              <a:lnSpc>
                <a:spcPct val="90000"/>
              </a:lnSpc>
            </a:pPr>
            <a:r>
              <a:rPr lang="en-US" dirty="0" smtClean="0"/>
              <a:t>SSO load is procured through an auction.  The cost of this auction-procured load is recovered through Riders RC and RE.  True-ups addressed through Rider SCR.</a:t>
            </a:r>
          </a:p>
          <a:p>
            <a:pPr marL="971550" lvl="1" indent="-533400" eaLnBrk="1" hangingPunct="1">
              <a:lnSpc>
                <a:spcPct val="90000"/>
              </a:lnSpc>
            </a:pPr>
            <a:endParaRPr lang="en-US" dirty="0" smtClean="0"/>
          </a:p>
          <a:p>
            <a:pPr marL="971550" lvl="1" indent="-533400" eaLnBrk="1" hangingPunct="1">
              <a:lnSpc>
                <a:spcPct val="90000"/>
              </a:lnSpc>
            </a:pPr>
            <a:r>
              <a:rPr lang="en-US" dirty="0" smtClean="0"/>
              <a:t>Duke Energy Ohio will move its legacy generation plants to a non-regulated affiliate by 12/31/14.</a:t>
            </a:r>
          </a:p>
          <a:p>
            <a:pPr marL="971550" lvl="1" indent="-533400" eaLnBrk="1" hangingPunct="1">
              <a:lnSpc>
                <a:spcPct val="90000"/>
              </a:lnSpc>
            </a:pPr>
            <a:endParaRPr lang="en-US" dirty="0" smtClean="0"/>
          </a:p>
          <a:p>
            <a:pPr marL="971550" lvl="1" indent="-533400" eaLnBrk="1" hangingPunct="1">
              <a:lnSpc>
                <a:spcPct val="90000"/>
              </a:lnSpc>
            </a:pPr>
            <a:r>
              <a:rPr lang="en-US" dirty="0" smtClean="0"/>
              <a:t>Duke Energy Ohio will collect $110 million per year for three years through a new non-bypassable charge (Rider ESSC).</a:t>
            </a:r>
          </a:p>
          <a:p>
            <a:pPr marL="971550" lvl="1" indent="-533400" eaLnBrk="1" hangingPunct="1">
              <a:lnSpc>
                <a:spcPct val="90000"/>
              </a:lnSpc>
            </a:pPr>
            <a:endParaRPr lang="en-US" dirty="0" smtClean="0"/>
          </a:p>
          <a:p>
            <a:pPr marL="971550" lvl="1" indent="-533400" eaLnBrk="1" hangingPunct="1">
              <a:lnSpc>
                <a:spcPct val="90000"/>
              </a:lnSpc>
            </a:pPr>
            <a:r>
              <a:rPr lang="en-US" dirty="0" smtClean="0"/>
              <a:t>All previous generation-related charges terminated after December 31, 2011 (base generation, FPP, AAC, SRT, CD, shopping credit).</a:t>
            </a:r>
          </a:p>
          <a:p>
            <a:pPr marL="533400" indent="-533400" eaLnBrk="1" hangingPunct="1">
              <a:lnSpc>
                <a:spcPct val="90000"/>
              </a:lnSpc>
            </a:pPr>
            <a:endParaRPr lang="en-US" dirty="0" smtClean="0"/>
          </a:p>
          <a:p>
            <a:pPr marL="533400" indent="-533400"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18250"/>
            <a:ext cx="7772400" cy="3925020"/>
          </a:xfrm>
        </p:spPr>
        <p:txBody>
          <a:bodyPr anchor="ctr"/>
          <a:lstStyle/>
          <a:p>
            <a:pPr algn="ctr">
              <a:defRPr/>
            </a:pPr>
            <a:r>
              <a:rPr lang="en-US" dirty="0" smtClean="0">
                <a:solidFill>
                  <a:schemeClr val="tx1"/>
                </a:solidFill>
              </a:rPr>
              <a:t>AUCTION SCHEDULE</a:t>
            </a:r>
            <a:endParaRPr lang="en-US" dirty="0">
              <a:solidFill>
                <a:schemeClr val="tx1"/>
              </a:solidFill>
            </a:endParaRPr>
          </a:p>
        </p:txBody>
      </p:sp>
      <p:sp>
        <p:nvSpPr>
          <p:cNvPr id="33795" name="TextBox 5"/>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41090496-16C5-4F5E-913C-A8C640EF4BC2}" type="slidenum">
              <a:rPr lang="en-US" sz="1000"/>
              <a:pPr/>
              <a:t>5</a:t>
            </a:fld>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8125" y="188912"/>
            <a:ext cx="8686800" cy="703263"/>
          </a:xfrm>
        </p:spPr>
        <p:txBody>
          <a:bodyPr anchor="ctr"/>
          <a:lstStyle/>
          <a:p>
            <a:r>
              <a:rPr lang="en-US" dirty="0" smtClean="0"/>
              <a:t>Details of Auctions</a:t>
            </a:r>
          </a:p>
        </p:txBody>
      </p:sp>
      <p:sp>
        <p:nvSpPr>
          <p:cNvPr id="31747" name="Content Placeholder 2"/>
          <p:cNvSpPr>
            <a:spLocks noGrp="1"/>
          </p:cNvSpPr>
          <p:nvPr>
            <p:ph idx="1"/>
          </p:nvPr>
        </p:nvSpPr>
        <p:spPr>
          <a:xfrm>
            <a:off x="157163" y="1038036"/>
            <a:ext cx="8686800" cy="5345987"/>
          </a:xfrm>
        </p:spPr>
        <p:txBody>
          <a:bodyPr/>
          <a:lstStyle/>
          <a:p>
            <a:r>
              <a:rPr lang="en-US" dirty="0" smtClean="0"/>
              <a:t>First auction held in December 2011.</a:t>
            </a:r>
          </a:p>
          <a:p>
            <a:pPr lvl="1"/>
            <a:endParaRPr lang="en-US" dirty="0" smtClean="0"/>
          </a:p>
          <a:p>
            <a:pPr lvl="1"/>
            <a:r>
              <a:rPr lang="en-US" dirty="0" smtClean="0"/>
              <a:t>Three products:</a:t>
            </a:r>
          </a:p>
          <a:p>
            <a:pPr lvl="2"/>
            <a:r>
              <a:rPr lang="en-US" dirty="0" smtClean="0"/>
              <a:t>January 2012 – May 2013 (33 tranches - $49.72)</a:t>
            </a:r>
          </a:p>
          <a:p>
            <a:pPr lvl="2"/>
            <a:r>
              <a:rPr lang="en-US" dirty="0" smtClean="0"/>
              <a:t>January 2012 – May 2014 (33 tranches – $51.10)</a:t>
            </a:r>
          </a:p>
          <a:p>
            <a:pPr lvl="2"/>
            <a:r>
              <a:rPr lang="en-US" dirty="0" smtClean="0"/>
              <a:t>January 2012 – May 2015 (34 tranches - $57.08)</a:t>
            </a:r>
          </a:p>
          <a:p>
            <a:endParaRPr lang="en-US" dirty="0" smtClean="0"/>
          </a:p>
          <a:p>
            <a:r>
              <a:rPr lang="en-US" dirty="0" smtClean="0"/>
              <a:t>Resulting blended auction price was $52.68 per </a:t>
            </a:r>
            <a:r>
              <a:rPr lang="en-US" dirty="0" err="1" smtClean="0"/>
              <a:t>MWh</a:t>
            </a:r>
            <a:r>
              <a:rPr lang="en-US" dirty="0" smtClean="0"/>
              <a:t> for the January 2012 through May 2013 delivery period.</a:t>
            </a:r>
          </a:p>
          <a:p>
            <a:endParaRPr lang="en-US" dirty="0" smtClean="0"/>
          </a:p>
          <a:p>
            <a:r>
              <a:rPr lang="en-US" dirty="0" smtClean="0"/>
              <a:t>Descending-price clock auction.</a:t>
            </a:r>
          </a:p>
          <a:p>
            <a:endParaRPr lang="en-US" dirty="0" smtClean="0"/>
          </a:p>
          <a:p>
            <a:r>
              <a:rPr lang="en-US" dirty="0" smtClean="0"/>
              <a:t>Charles River Associates was the auction manager.  Boston Pacific monitored for the PUCO.</a:t>
            </a:r>
          </a:p>
          <a:p>
            <a:endParaRPr lang="en-US" dirty="0" smtClean="0"/>
          </a:p>
          <a:p>
            <a:r>
              <a:rPr lang="en-US" dirty="0" smtClean="0"/>
              <a:t>Auctions for full requirements service.</a:t>
            </a:r>
          </a:p>
          <a:p>
            <a:endParaRPr lang="en-US" dirty="0" smtClean="0"/>
          </a:p>
        </p:txBody>
      </p:sp>
      <p:sp>
        <p:nvSpPr>
          <p:cNvPr id="31748" name="TextBox 4"/>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B5B439C3-8B08-45D5-8E2E-C4DC289FE466}" type="slidenum">
              <a:rPr lang="en-US" sz="1000"/>
              <a:pPr/>
              <a:t>6</a:t>
            </a:fld>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8125" y="188912"/>
            <a:ext cx="8686800" cy="703263"/>
          </a:xfrm>
        </p:spPr>
        <p:txBody>
          <a:bodyPr anchor="ctr"/>
          <a:lstStyle/>
          <a:p>
            <a:r>
              <a:rPr lang="en-US" dirty="0" smtClean="0"/>
              <a:t>Details of Auctions</a:t>
            </a:r>
          </a:p>
        </p:txBody>
      </p:sp>
      <p:sp>
        <p:nvSpPr>
          <p:cNvPr id="31747" name="Content Placeholder 2"/>
          <p:cNvSpPr>
            <a:spLocks noGrp="1"/>
          </p:cNvSpPr>
          <p:nvPr>
            <p:ph idx="1"/>
          </p:nvPr>
        </p:nvSpPr>
        <p:spPr>
          <a:xfrm>
            <a:off x="157163" y="1038036"/>
            <a:ext cx="8686800" cy="5345987"/>
          </a:xfrm>
        </p:spPr>
        <p:txBody>
          <a:bodyPr/>
          <a:lstStyle/>
          <a:p>
            <a:r>
              <a:rPr lang="en-US" dirty="0" smtClean="0"/>
              <a:t>Second auction held in May 2012 (17 tranches - $52.14 – June 2013 - May 2015).</a:t>
            </a:r>
          </a:p>
          <a:p>
            <a:endParaRPr lang="en-US" dirty="0" smtClean="0"/>
          </a:p>
          <a:p>
            <a:r>
              <a:rPr lang="en-US" dirty="0" smtClean="0"/>
              <a:t>Third auction held in November 2012 (16 tranches - $50.56 – June 2013 – May 2015).</a:t>
            </a:r>
          </a:p>
          <a:p>
            <a:endParaRPr lang="en-US" dirty="0" smtClean="0"/>
          </a:p>
          <a:p>
            <a:r>
              <a:rPr lang="en-US" dirty="0" smtClean="0"/>
              <a:t>Blended auction price is $53.22 per </a:t>
            </a:r>
            <a:r>
              <a:rPr lang="en-US" dirty="0" err="1" smtClean="0"/>
              <a:t>MWh</a:t>
            </a:r>
            <a:r>
              <a:rPr lang="en-US" dirty="0" smtClean="0"/>
              <a:t> for the June 2013 through May 2014 delivery period.</a:t>
            </a:r>
          </a:p>
          <a:p>
            <a:endParaRPr lang="en-US" dirty="0" smtClean="0"/>
          </a:p>
          <a:p>
            <a:endParaRPr lang="en-US" dirty="0" smtClean="0"/>
          </a:p>
        </p:txBody>
      </p:sp>
      <p:sp>
        <p:nvSpPr>
          <p:cNvPr id="31748" name="TextBox 4"/>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B5B439C3-8B08-45D5-8E2E-C4DC289FE466}" type="slidenum">
              <a:rPr lang="en-US" sz="1000"/>
              <a:pPr/>
              <a:t>7</a:t>
            </a:fld>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38125" y="188912"/>
            <a:ext cx="8686800" cy="703263"/>
          </a:xfrm>
        </p:spPr>
        <p:txBody>
          <a:bodyPr anchor="ctr"/>
          <a:lstStyle/>
          <a:p>
            <a:r>
              <a:rPr lang="en-US" dirty="0" smtClean="0"/>
              <a:t>Auction Schedule</a:t>
            </a:r>
          </a:p>
        </p:txBody>
      </p:sp>
      <p:sp>
        <p:nvSpPr>
          <p:cNvPr id="31748" name="TextBox 4"/>
          <p:cNvSpPr txBox="1">
            <a:spLocks noChangeArrowheads="1"/>
          </p:cNvSpPr>
          <p:nvPr/>
        </p:nvSpPr>
        <p:spPr bwMode="auto">
          <a:xfrm>
            <a:off x="8537579" y="6488115"/>
            <a:ext cx="606425" cy="246221"/>
          </a:xfrm>
          <a:prstGeom prst="rect">
            <a:avLst/>
          </a:prstGeom>
          <a:noFill/>
          <a:ln w="9525">
            <a:noFill/>
            <a:miter lim="800000"/>
            <a:headEnd/>
            <a:tailEnd/>
          </a:ln>
        </p:spPr>
        <p:txBody>
          <a:bodyPr>
            <a:spAutoFit/>
          </a:bodyPr>
          <a:lstStyle/>
          <a:p>
            <a:fld id="{B5B439C3-8B08-45D5-8E2E-C4DC289FE466}" type="slidenum">
              <a:rPr lang="en-US" sz="1000"/>
              <a:pPr/>
              <a:t>8</a:t>
            </a:fld>
            <a:endParaRPr lang="en-US" sz="1000" dirty="0"/>
          </a:p>
        </p:txBody>
      </p:sp>
      <p:pic>
        <p:nvPicPr>
          <p:cNvPr id="7171" name="Picture 3"/>
          <p:cNvPicPr>
            <a:picLocks noChangeAspect="1" noChangeArrowheads="1"/>
          </p:cNvPicPr>
          <p:nvPr/>
        </p:nvPicPr>
        <p:blipFill>
          <a:blip r:embed="rId3" cstate="print"/>
          <a:srcRect/>
          <a:stretch>
            <a:fillRect/>
          </a:stretch>
        </p:blipFill>
        <p:spPr bwMode="auto">
          <a:xfrm>
            <a:off x="1047823" y="1535184"/>
            <a:ext cx="6605123" cy="45426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90" y="967621"/>
            <a:ext cx="7772400" cy="5408015"/>
          </a:xfrm>
        </p:spPr>
        <p:txBody>
          <a:bodyPr anchor="ctr"/>
          <a:lstStyle/>
          <a:p>
            <a:pPr algn="ctr">
              <a:defRPr/>
            </a:pPr>
            <a:r>
              <a:rPr lang="en-US" dirty="0" smtClean="0">
                <a:solidFill>
                  <a:schemeClr val="tx1"/>
                </a:solidFill>
              </a:rPr>
              <a:t>2012 ELECTRIC SECURITY PLAN</a:t>
            </a:r>
            <a:br>
              <a:rPr lang="en-US" dirty="0" smtClean="0">
                <a:solidFill>
                  <a:schemeClr val="tx1"/>
                </a:solidFill>
              </a:rPr>
            </a:br>
            <a:r>
              <a:rPr lang="en-US" dirty="0" smtClean="0">
                <a:solidFill>
                  <a:schemeClr val="tx1"/>
                </a:solidFill>
              </a:rPr>
              <a:t>RATE STRUCTURE</a:t>
            </a:r>
            <a:endParaRPr lang="en-US" dirty="0">
              <a:solidFill>
                <a:schemeClr val="tx1"/>
              </a:solidFill>
            </a:endParaRPr>
          </a:p>
        </p:txBody>
      </p:sp>
      <p:sp>
        <p:nvSpPr>
          <p:cNvPr id="39939" name="Slide Number Placeholder 4"/>
          <p:cNvSpPr>
            <a:spLocks noGrp="1"/>
          </p:cNvSpPr>
          <p:nvPr>
            <p:ph type="sldNum" sz="quarter" idx="12"/>
          </p:nvPr>
        </p:nvSpPr>
        <p:spPr>
          <a:noFill/>
        </p:spPr>
        <p:txBody>
          <a:bodyPr/>
          <a:lstStyle/>
          <a:p>
            <a:fld id="{027F6431-B364-49DC-9EAD-15A14B065BEC}"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new duke energy 9">
      <a:dk1>
        <a:sysClr val="windowText" lastClr="000000"/>
      </a:dk1>
      <a:lt1>
        <a:sysClr val="window" lastClr="FFFFFF"/>
      </a:lt1>
      <a:dk2>
        <a:srgbClr val="005072"/>
      </a:dk2>
      <a:lt2>
        <a:srgbClr val="EEECE1"/>
      </a:lt2>
      <a:accent1>
        <a:srgbClr val="005072"/>
      </a:accent1>
      <a:accent2>
        <a:srgbClr val="FFCB00"/>
      </a:accent2>
      <a:accent3>
        <a:srgbClr val="2EB135"/>
      </a:accent3>
      <a:accent4>
        <a:srgbClr val="34B5D0"/>
      </a:accent4>
      <a:accent5>
        <a:srgbClr val="FF5A00"/>
      </a:accent5>
      <a:accent6>
        <a:srgbClr val="34B5D0"/>
      </a:accent6>
      <a:hlink>
        <a:srgbClr val="D5C296"/>
      </a:hlink>
      <a:folHlink>
        <a:srgbClr val="F9E497"/>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1917</Words>
  <Application>Microsoft Office PowerPoint</Application>
  <PresentationFormat>On-screen Show (4:3)</PresentationFormat>
  <Paragraphs>365</Paragraphs>
  <Slides>37</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Arial Narrow</vt:lpstr>
      <vt:lpstr>Wingdings</vt:lpstr>
      <vt:lpstr>Default Design</vt:lpstr>
      <vt:lpstr>Worksheet</vt:lpstr>
      <vt:lpstr>Electric and Gas Rate Update – June 14, 2013</vt:lpstr>
      <vt:lpstr>Agenda</vt:lpstr>
      <vt:lpstr>Electric Security Plan Overview</vt:lpstr>
      <vt:lpstr>Electric Security Plan Overview</vt:lpstr>
      <vt:lpstr>AUCTION SCHEDULE</vt:lpstr>
      <vt:lpstr>Details of Auctions</vt:lpstr>
      <vt:lpstr>Details of Auctions</vt:lpstr>
      <vt:lpstr>Auction Schedule</vt:lpstr>
      <vt:lpstr>2012 ELECTRIC SECURITY PLAN RATE STRUCTURE</vt:lpstr>
      <vt:lpstr>Generation Rates - 2013</vt:lpstr>
      <vt:lpstr>PowerPoint Presentation</vt:lpstr>
      <vt:lpstr>Rider RC (Retail Capacity)</vt:lpstr>
      <vt:lpstr>Rider RE (Retail Energy)</vt:lpstr>
      <vt:lpstr>Rider ESSC (Electric Security Stabilization Charge)</vt:lpstr>
      <vt:lpstr>Rider SCR (Supplier Cost Reconciliation)</vt:lpstr>
      <vt:lpstr>Rider SCR (Supplier Cost Reconciliation) – “Circuit Breaker”</vt:lpstr>
      <vt:lpstr>Rider AERR (Alternative Energy Recovery Rider)</vt:lpstr>
      <vt:lpstr>Rider UE-GEN (Uncollectible Expense - Generation)</vt:lpstr>
      <vt:lpstr>Rider LFA (Load Factor Adjustment Rider)</vt:lpstr>
      <vt:lpstr>Other Items</vt:lpstr>
      <vt:lpstr>Alternative Energy, Energy Efficiency, Peak Demand Reduction</vt:lpstr>
      <vt:lpstr>ESP Termination</vt:lpstr>
      <vt:lpstr>   ELECTRIC DISTRIBUTION  &amp; GAS BASE RATE CASES    </vt:lpstr>
      <vt:lpstr>Electric Distribution Case – Filed July 2012</vt:lpstr>
      <vt:lpstr>Typical Bill Impacts (Total Bill Including Generation)</vt:lpstr>
      <vt:lpstr>Gas Case – Filed July 2012</vt:lpstr>
      <vt:lpstr>Typical Bill Impacts (Total Bill Including Gas Cost)</vt:lpstr>
      <vt:lpstr>   CAPACITY CASE    </vt:lpstr>
      <vt:lpstr>Capacity Case – Filed August 2012</vt:lpstr>
      <vt:lpstr>Price To Compare Jan 2012 – May 2015</vt:lpstr>
      <vt:lpstr>PowerPoint Presentation</vt:lpstr>
      <vt:lpstr>How Do I Calculate My Price to Compare?</vt:lpstr>
      <vt:lpstr>Price To Compare Calculation</vt:lpstr>
      <vt:lpstr>Recommendations</vt:lpstr>
      <vt:lpstr>Annual Price To Compare (Example)</vt:lpstr>
      <vt:lpstr>Duke Energy Ohio Tariffs</vt:lpstr>
      <vt:lpstr>PowerPoint Presentation</vt:lpstr>
    </vt:vector>
  </TitlesOfParts>
  <Company>Duke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Matt Brodnick</cp:lastModifiedBy>
  <cp:revision>70</cp:revision>
  <dcterms:created xsi:type="dcterms:W3CDTF">2008-01-24T20:04:53Z</dcterms:created>
  <dcterms:modified xsi:type="dcterms:W3CDTF">2016-11-14T16:11:38Z</dcterms:modified>
</cp:coreProperties>
</file>