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8" r:id="rId3"/>
    <p:sldId id="289" r:id="rId4"/>
    <p:sldId id="290" r:id="rId5"/>
    <p:sldId id="269" r:id="rId6"/>
    <p:sldId id="291" r:id="rId7"/>
    <p:sldId id="292" r:id="rId8"/>
    <p:sldId id="283" r:id="rId9"/>
    <p:sldId id="281" r:id="rId10"/>
    <p:sldId id="287" r:id="rId11"/>
    <p:sldId id="279" r:id="rId12"/>
    <p:sldId id="293" r:id="rId13"/>
    <p:sldId id="278" r:id="rId14"/>
    <p:sldId id="299" r:id="rId15"/>
    <p:sldId id="288" r:id="rId16"/>
    <p:sldId id="282" r:id="rId17"/>
    <p:sldId id="286" r:id="rId18"/>
    <p:sldId id="284" r:id="rId19"/>
    <p:sldId id="285" r:id="rId20"/>
    <p:sldId id="294" r:id="rId21"/>
    <p:sldId id="295" r:id="rId22"/>
    <p:sldId id="297" r:id="rId23"/>
    <p:sldId id="298" r:id="rId24"/>
    <p:sldId id="301" r:id="rId25"/>
    <p:sldId id="300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L Resources, Inc." initials="A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5T16:50:10.593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D1BE1CB-7E71-4E07-BB15-0A8B834CA7E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0CE5BEB-D446-4075-8280-7640AAF61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081C0B-A50C-4822-940D-44216F888139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AD06A2-A3D9-4EC0-8918-EE11D577F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D06A2-A3D9-4EC0-8918-EE11D577FF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11/15/2016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pixiegas.com/wp-content/uploads/2010/06/cng.jpg" TargetMode="Externa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2362200"/>
            <a:ext cx="38924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Steve Baum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Compass Energy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eia.gov/energy_in_brief/images/charts/shale_map-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391400" cy="566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ig drilling an anticline containing oil and natural 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562600" cy="44500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neighborsofeaston.com/wordpress/wp-content/uploads/2011/11/Fracking_graphic_Laurie_Ba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686800" cy="66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a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6" y="1752600"/>
            <a:ext cx="714374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ig drilling an anticline containing oil and natural 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562600" cy="44500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eia.gov/energy_in_brief/images/charts/nat_gas_production_1990-2035-(larg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010400" cy="543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eia.gov/pub/oil_gas/natural_gas/analysis_publications/ngpipeline/images/ngpipelines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67600" cy="52197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315200" cy="497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60421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68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900113"/>
            <a:ext cx="7769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2466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32603" y="2438400"/>
            <a:ext cx="70599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Compass Energy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Gas Prices – where are we headed?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CNG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81200"/>
            <a:ext cx="58368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Warmest winter on record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shale supplies continue to flood the market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Weak Economy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Strong Gas Fired Power Market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Rig Count Going Down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Wells being shut in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05000" y="609600"/>
            <a:ext cx="48782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are Prices Going?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C:\Documents and Settings\sbaum\Local Settings\Temporary Internet Files\Content.IE5\RKOFIVHW\MC9004413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1524000" cy="1524000"/>
          </a:xfrm>
          <a:prstGeom prst="rect">
            <a:avLst/>
          </a:prstGeom>
          <a:noFill/>
        </p:spPr>
      </p:pic>
      <p:pic>
        <p:nvPicPr>
          <p:cNvPr id="18435" name="Picture 3" descr="C:\Documents and Settings\sbaum\Local Settings\Temporary Internet Files\Content.IE5\K7TC89NR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3084" t="28800" r="18692" b="28800"/>
          <a:stretch>
            <a:fillRect/>
          </a:stretch>
        </p:blipFill>
        <p:spPr bwMode="auto">
          <a:xfrm>
            <a:off x="0" y="152400"/>
            <a:ext cx="9143999" cy="6324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99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828800"/>
            <a:ext cx="55435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Gas Prices are at 20 year lows</a:t>
            </a:r>
          </a:p>
          <a:p>
            <a:endParaRPr lang="en-US" sz="2400" dirty="0" smtClean="0"/>
          </a:p>
          <a:p>
            <a:r>
              <a:rPr lang="en-US" sz="2400" dirty="0" smtClean="0"/>
              <a:t>Don’t be a hero</a:t>
            </a:r>
          </a:p>
          <a:p>
            <a:endParaRPr lang="en-US" sz="2400" dirty="0" smtClean="0"/>
          </a:p>
          <a:p>
            <a:r>
              <a:rPr lang="en-US" sz="2400" dirty="0" smtClean="0"/>
              <a:t>Take advantage of these prices now</a:t>
            </a:r>
          </a:p>
          <a:p>
            <a:endParaRPr lang="en-US" sz="2400" dirty="0" smtClean="0"/>
          </a:p>
          <a:p>
            <a:r>
              <a:rPr lang="en-US" sz="2400" dirty="0" smtClean="0"/>
              <a:t>Never go into a winter </a:t>
            </a:r>
            <a:r>
              <a:rPr lang="en-US" sz="2400" dirty="0" err="1" smtClean="0"/>
              <a:t>unhedged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September - $2.75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ng-toy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943225"/>
          </a:xfrm>
          <a:prstGeom prst="rect">
            <a:avLst/>
          </a:prstGeom>
          <a:noFill/>
        </p:spPr>
      </p:pic>
      <p:pic>
        <p:nvPicPr>
          <p:cNvPr id="4" name="Picture 12" descr="civic_ng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0"/>
            <a:ext cx="5524500" cy="3429000"/>
          </a:xfrm>
          <a:prstGeom prst="rect">
            <a:avLst/>
          </a:prstGeom>
          <a:noFill/>
        </p:spPr>
      </p:pic>
      <p:pic>
        <p:nvPicPr>
          <p:cNvPr id="5" name="Picture 20" descr="c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5105400" cy="3429000"/>
          </a:xfrm>
          <a:prstGeom prst="rect">
            <a:avLst/>
          </a:prstGeom>
          <a:noFill/>
        </p:spPr>
      </p:pic>
      <p:pic>
        <p:nvPicPr>
          <p:cNvPr id="6" name="Picture 18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1752600" cy="132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4"/>
          <p:cNvSpPr>
            <a:spLocks noChangeArrowheads="1"/>
          </p:cNvSpPr>
          <p:nvPr/>
        </p:nvSpPr>
        <p:spPr bwMode="auto">
          <a:xfrm>
            <a:off x="609600" y="1539875"/>
            <a:ext cx="8077200" cy="475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Emissions Reduction in Real Numbers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Reduces carbon dioxide (CO2) emissions by 20%-30% 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Reduces carbon monoxide (CO) emissions by 70%-90% 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Reduces nitrogen oxide (</a:t>
            </a:r>
            <a:r>
              <a:rPr lang="en-US" sz="2000" dirty="0" err="1">
                <a:solidFill>
                  <a:srgbClr val="000000"/>
                </a:solidFill>
              </a:rPr>
              <a:t>NOx</a:t>
            </a:r>
            <a:r>
              <a:rPr lang="en-US" sz="2000" dirty="0">
                <a:solidFill>
                  <a:srgbClr val="000000"/>
                </a:solidFill>
              </a:rPr>
              <a:t>) emissions by 75%-95% 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Reduction of up to 90% of particle matter (PM) emissions 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Reduces volatile organic compound (VOCs) emissions by 89%</a:t>
            </a:r>
            <a:r>
              <a:rPr lang="en-US" sz="2400" dirty="0"/>
              <a:t> 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sz="1400" i="1" dirty="0"/>
              <a:t>Source: </a:t>
            </a:r>
            <a:r>
              <a:rPr lang="en-US" sz="1400" i="1" dirty="0" err="1"/>
              <a:t>NGVAmerica</a:t>
            </a:r>
            <a:r>
              <a:rPr lang="en-US" sz="1400" i="1" dirty="0"/>
              <a:t>/DOE/EPA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706" y="1447800"/>
            <a:ext cx="639309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Parent Company – AGL Resources, Inc</a:t>
            </a:r>
          </a:p>
          <a:p>
            <a:pPr algn="ctr"/>
            <a:r>
              <a:rPr lang="en-US" sz="2400" dirty="0" smtClean="0"/>
              <a:t>Stock Ticker - “GAS”</a:t>
            </a:r>
          </a:p>
          <a:p>
            <a:pPr algn="ctr"/>
            <a:r>
              <a:rPr lang="en-US" sz="2400" dirty="0" smtClean="0"/>
              <a:t>$9.0 Billion in assets</a:t>
            </a:r>
          </a:p>
          <a:p>
            <a:endParaRPr lang="en-US" sz="2400" dirty="0" smtClean="0"/>
          </a:p>
          <a:p>
            <a:r>
              <a:rPr lang="en-US" sz="2400" dirty="0" smtClean="0"/>
              <a:t>7 Regulated Utilities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4.5 million customers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139,000 miles of pipe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31 </a:t>
            </a:r>
            <a:r>
              <a:rPr lang="en-US" sz="2000" dirty="0" err="1" smtClean="0"/>
              <a:t>Bcf</a:t>
            </a:r>
            <a:r>
              <a:rPr lang="en-US" sz="2000" dirty="0" smtClean="0"/>
              <a:t> of storage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5 LNG facilities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3 Unregulated Companies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Sequent – Wholesale (Houston)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Compass Energy – C&amp;I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Southstar – Residential &amp; Small Commercial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-Customers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172200" cy="476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000" y="762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5500" eaLnBrk="0" hangingPunct="0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00400" y="990600"/>
            <a:ext cx="2018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Sequent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2466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21336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Southstar &amp; Enerchange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971800" y="0"/>
          <a:ext cx="510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6454440" imgH="8353080" progId="AcroExch.Document.7">
                  <p:embed/>
                </p:oleObj>
              </mc:Choice>
              <mc:Fallback>
                <p:oleObj name="Acrobat Document" r:id="rId4" imgW="6454440" imgH="83530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0"/>
                        <a:ext cx="510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971800"/>
            <a:ext cx="1967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Lisa Dyer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Cincinnati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655" y="2967335"/>
            <a:ext cx="7250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price of Natural Gas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3084" t="28800" r="18692" b="28800"/>
          <a:stretch>
            <a:fillRect/>
          </a:stretch>
        </p:blipFill>
        <p:spPr bwMode="auto">
          <a:xfrm>
            <a:off x="0" y="152400"/>
            <a:ext cx="9143999" cy="6324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99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s1.mm.bing.net/th?id=I4882124287050908&amp;pid=1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352800" cy="4572000"/>
          </a:xfrm>
          <a:prstGeom prst="rect">
            <a:avLst/>
          </a:prstGeom>
          <a:noFill/>
        </p:spPr>
      </p:pic>
      <p:pic>
        <p:nvPicPr>
          <p:cNvPr id="50180" name="Picture 4" descr="Fortune April 30 2012  Shale Gas, Avon, Facebook I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581400" cy="4762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52400"/>
            <a:ext cx="21494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1848</TotalTime>
  <Words>215</Words>
  <Application>Microsoft Office PowerPoint</Application>
  <PresentationFormat>On-screen Show (4:3)</PresentationFormat>
  <Paragraphs>65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AGL Resources,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Energy 2012</dc:title>
  <dc:creator>AGL Resources, Inc.</dc:creator>
  <cp:lastModifiedBy>Matt Brodnick</cp:lastModifiedBy>
  <cp:revision>121</cp:revision>
  <dcterms:created xsi:type="dcterms:W3CDTF">2012-05-13T16:10:58Z</dcterms:created>
  <dcterms:modified xsi:type="dcterms:W3CDTF">2016-11-15T17:37:07Z</dcterms:modified>
</cp:coreProperties>
</file>