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0"/>
  </p:notesMasterIdLst>
  <p:handoutMasterIdLst>
    <p:handoutMasterId r:id="rId41"/>
  </p:handoutMasterIdLst>
  <p:sldIdLst>
    <p:sldId id="518" r:id="rId5"/>
    <p:sldId id="590" r:id="rId6"/>
    <p:sldId id="591" r:id="rId7"/>
    <p:sldId id="577" r:id="rId8"/>
    <p:sldId id="562" r:id="rId9"/>
    <p:sldId id="578" r:id="rId10"/>
    <p:sldId id="592" r:id="rId11"/>
    <p:sldId id="594" r:id="rId12"/>
    <p:sldId id="596" r:id="rId13"/>
    <p:sldId id="579" r:id="rId14"/>
    <p:sldId id="593" r:id="rId15"/>
    <p:sldId id="580" r:id="rId16"/>
    <p:sldId id="536" r:id="rId17"/>
    <p:sldId id="565" r:id="rId18"/>
    <p:sldId id="532" r:id="rId19"/>
    <p:sldId id="595" r:id="rId20"/>
    <p:sldId id="597" r:id="rId21"/>
    <p:sldId id="599" r:id="rId22"/>
    <p:sldId id="589" r:id="rId23"/>
    <p:sldId id="600" r:id="rId24"/>
    <p:sldId id="601" r:id="rId25"/>
    <p:sldId id="602" r:id="rId26"/>
    <p:sldId id="603" r:id="rId27"/>
    <p:sldId id="604" r:id="rId28"/>
    <p:sldId id="582" r:id="rId29"/>
    <p:sldId id="525" r:id="rId30"/>
    <p:sldId id="556" r:id="rId31"/>
    <p:sldId id="557" r:id="rId32"/>
    <p:sldId id="516" r:id="rId33"/>
    <p:sldId id="570" r:id="rId34"/>
    <p:sldId id="571" r:id="rId35"/>
    <p:sldId id="586" r:id="rId36"/>
    <p:sldId id="569" r:id="rId37"/>
    <p:sldId id="598" r:id="rId38"/>
    <p:sldId id="513" r:id="rId39"/>
  </p:sldIdLst>
  <p:sldSz cx="9144000" cy="6858000" type="screen4x3"/>
  <p:notesSz cx="7023100" cy="9309100"/>
  <p:embeddedFontLst>
    <p:embeddedFont>
      <p:font typeface="MS PGothic" panose="020B0600070205080204" pitchFamily="34" charset="-128"/>
      <p:regular r:id="rId42"/>
    </p:embeddedFont>
    <p:embeddedFont>
      <p:font typeface="Lucida Handwriting" panose="03010101010101010101" pitchFamily="66" charset="0"/>
      <p:regular r:id="rId43"/>
    </p:embeddedFont>
    <p:embeddedFont>
      <p:font typeface="Franklin Gothic Demi Cond" panose="020B0706030402020204" pitchFamily="34" charset="0"/>
      <p:regular r:id="rId44"/>
    </p:embeddedFont>
    <p:embeddedFont>
      <p:font typeface="Calibri" panose="020F0502020204030204" pitchFamily="34" charset="0"/>
      <p:regular r:id="rId45"/>
      <p:bold r:id="rId46"/>
      <p:italic r:id="rId47"/>
      <p:boldItalic r:id="rId48"/>
    </p:embeddedFont>
    <p:embeddedFont>
      <p:font typeface="Franklin Gothic Medium Cond" panose="020B0606030402020204" pitchFamily="34" charset="0"/>
      <p:regular r:id="rId49"/>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A5B"/>
    <a:srgbClr val="F3800D"/>
    <a:srgbClr val="C08316"/>
    <a:srgbClr val="0066FF"/>
    <a:srgbClr val="F0B010"/>
    <a:srgbClr val="3CAC04"/>
    <a:srgbClr val="1B2589"/>
    <a:srgbClr val="EAEAEA"/>
    <a:srgbClr val="00003E"/>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77" autoAdjust="0"/>
    <p:restoredTop sz="80746" autoAdjust="0"/>
  </p:normalViewPr>
  <p:slideViewPr>
    <p:cSldViewPr>
      <p:cViewPr varScale="1">
        <p:scale>
          <a:sx n="94" d="100"/>
          <a:sy n="94" d="100"/>
        </p:scale>
        <p:origin x="179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6" d="100"/>
        <a:sy n="96" d="100"/>
      </p:scale>
      <p:origin x="0" y="0"/>
    </p:cViewPr>
  </p:sorterViewPr>
  <p:notesViewPr>
    <p:cSldViewPr>
      <p:cViewPr varScale="1">
        <p:scale>
          <a:sx n="73" d="100"/>
          <a:sy n="73" d="100"/>
        </p:scale>
        <p:origin x="-2376" y="-10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4.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dirty="0">
                <a:solidFill>
                  <a:schemeClr val="tx1"/>
                </a:solidFill>
              </a:rPr>
              <a:t>U.S. and</a:t>
            </a:r>
            <a:r>
              <a:rPr lang="en-US" sz="2400" b="1" baseline="0" dirty="0">
                <a:solidFill>
                  <a:schemeClr val="tx1"/>
                </a:solidFill>
              </a:rPr>
              <a:t> Global Carbon Emissions Projections </a:t>
            </a:r>
          </a:p>
          <a:p>
            <a:pPr>
              <a:defRPr sz="1400" b="0" i="0" u="none" strike="noStrike" kern="1200" spc="0" baseline="0">
                <a:solidFill>
                  <a:schemeClr val="tx1">
                    <a:lumMod val="65000"/>
                    <a:lumOff val="35000"/>
                  </a:schemeClr>
                </a:solidFill>
                <a:latin typeface="+mn-lt"/>
                <a:ea typeface="+mn-ea"/>
                <a:cs typeface="+mn-cs"/>
              </a:defRPr>
            </a:pPr>
            <a:r>
              <a:rPr lang="en-US" sz="1600" baseline="0" dirty="0"/>
              <a:t>(million metric tons)</a:t>
            </a:r>
            <a:endParaRPr lang="en-US" sz="1600" dirty="0"/>
          </a:p>
        </c:rich>
      </c:tx>
      <c:layout>
        <c:manualLayout>
          <c:xMode val="edge"/>
          <c:yMode val="edge"/>
          <c:x val="0.21657633420822395"/>
          <c:y val="1.3513513513513514E-2"/>
        </c:manualLayout>
      </c:layout>
      <c:overlay val="0"/>
      <c:spPr>
        <a:noFill/>
        <a:ln>
          <a:noFill/>
        </a:ln>
        <a:effectLst/>
      </c:spPr>
    </c:title>
    <c:autoTitleDeleted val="0"/>
    <c:plotArea>
      <c:layout>
        <c:manualLayout>
          <c:layoutTarget val="inner"/>
          <c:xMode val="edge"/>
          <c:yMode val="edge"/>
          <c:x val="8.1023942439379479E-2"/>
          <c:y val="0.14126456378743332"/>
          <c:w val="0.87652041136367387"/>
          <c:h val="0.55973842261895634"/>
        </c:manualLayout>
      </c:layout>
      <c:lineChart>
        <c:grouping val="standard"/>
        <c:varyColors val="0"/>
        <c:ser>
          <c:idx val="28"/>
          <c:order val="0"/>
          <c:tx>
            <c:strRef>
              <c:f>Sheet1!$A$31</c:f>
              <c:strCache>
                <c:ptCount val="1"/>
                <c:pt idx="0">
                  <c:v>Total Global CO2 Emissions</c:v>
                </c:pt>
              </c:strCache>
            </c:strRef>
          </c:tx>
          <c:spPr>
            <a:ln w="19050" cap="rnd">
              <a:solidFill>
                <a:srgbClr val="FFC000"/>
              </a:solidFill>
              <a:round/>
            </a:ln>
            <a:effectLst/>
          </c:spPr>
          <c:marker>
            <c:symbol val="circle"/>
            <c:size val="5"/>
            <c:spPr>
              <a:solidFill>
                <a:srgbClr val="FCAB08"/>
              </a:solidFill>
              <a:ln w="9525">
                <a:solidFill>
                  <a:schemeClr val="accent4">
                    <a:lumMod val="60000"/>
                    <a:lumOff val="40000"/>
                  </a:schemeClr>
                </a:solidFill>
              </a:ln>
              <a:effectLst/>
            </c:spPr>
          </c:marker>
          <c:cat>
            <c:numRef>
              <c:f>Sheet1!$B$3:$E$3</c:f>
              <c:numCache>
                <c:formatCode>General</c:formatCode>
                <c:ptCount val="4"/>
                <c:pt idx="0">
                  <c:v>1990</c:v>
                </c:pt>
                <c:pt idx="1">
                  <c:v>2010</c:v>
                </c:pt>
                <c:pt idx="2">
                  <c:v>2020</c:v>
                </c:pt>
                <c:pt idx="3">
                  <c:v>2030</c:v>
                </c:pt>
              </c:numCache>
            </c:numRef>
          </c:cat>
          <c:val>
            <c:numRef>
              <c:f>Sheet1!$B$31:$E$31</c:f>
              <c:numCache>
                <c:formatCode>#,##0</c:formatCode>
                <c:ptCount val="4"/>
                <c:pt idx="0">
                  <c:v>21452</c:v>
                </c:pt>
                <c:pt idx="1">
                  <c:v>31183</c:v>
                </c:pt>
                <c:pt idx="2">
                  <c:v>36446</c:v>
                </c:pt>
                <c:pt idx="3">
                  <c:v>41464</c:v>
                </c:pt>
              </c:numCache>
            </c:numRef>
          </c:val>
          <c:smooth val="0"/>
        </c:ser>
        <c:ser>
          <c:idx val="29"/>
          <c:order val="1"/>
          <c:tx>
            <c:strRef>
              <c:f>Sheet1!$A$32</c:f>
              <c:strCache>
                <c:ptCount val="1"/>
                <c:pt idx="0">
                  <c:v>Total Global CO2 Emissions with EPA Rule</c:v>
                </c:pt>
              </c:strCache>
            </c:strRef>
          </c:tx>
          <c:spPr>
            <a:ln w="22225" cap="rnd">
              <a:solidFill>
                <a:srgbClr val="00B050">
                  <a:alpha val="79000"/>
                </a:srgbClr>
              </a:solidFill>
              <a:round/>
            </a:ln>
            <a:effectLst/>
          </c:spPr>
          <c:marker>
            <c:symbol val="circle"/>
            <c:size val="5"/>
            <c:spPr>
              <a:solidFill>
                <a:srgbClr val="00B050"/>
              </a:solidFill>
              <a:ln w="9525">
                <a:solidFill>
                  <a:schemeClr val="accent6">
                    <a:lumMod val="60000"/>
                    <a:lumOff val="40000"/>
                  </a:schemeClr>
                </a:solidFill>
              </a:ln>
              <a:effectLst/>
            </c:spPr>
          </c:marker>
          <c:cat>
            <c:numRef>
              <c:f>Sheet1!$B$3:$E$3</c:f>
              <c:numCache>
                <c:formatCode>General</c:formatCode>
                <c:ptCount val="4"/>
                <c:pt idx="0">
                  <c:v>1990</c:v>
                </c:pt>
                <c:pt idx="1">
                  <c:v>2010</c:v>
                </c:pt>
                <c:pt idx="2">
                  <c:v>2020</c:v>
                </c:pt>
                <c:pt idx="3">
                  <c:v>2030</c:v>
                </c:pt>
              </c:numCache>
            </c:numRef>
          </c:cat>
          <c:val>
            <c:numRef>
              <c:f>Sheet1!$B$32:$E$32</c:f>
              <c:numCache>
                <c:formatCode>#,##0</c:formatCode>
                <c:ptCount val="4"/>
                <c:pt idx="0">
                  <c:v>21452</c:v>
                </c:pt>
                <c:pt idx="1">
                  <c:v>31183</c:v>
                </c:pt>
                <c:pt idx="2">
                  <c:v>36063</c:v>
                </c:pt>
                <c:pt idx="3">
                  <c:v>40909</c:v>
                </c:pt>
              </c:numCache>
            </c:numRef>
          </c:val>
          <c:smooth val="0"/>
        </c:ser>
        <c:ser>
          <c:idx val="27"/>
          <c:order val="2"/>
          <c:tx>
            <c:strRef>
              <c:f>Sheet1!$A$30</c:f>
              <c:strCache>
                <c:ptCount val="1"/>
                <c:pt idx="0">
                  <c:v>Non-U.S. CO2 Emissions</c:v>
                </c:pt>
              </c:strCache>
            </c:strRef>
          </c:tx>
          <c:spPr>
            <a:ln w="22225" cap="rnd">
              <a:solidFill>
                <a:srgbClr val="7030A0"/>
              </a:solidFill>
              <a:round/>
            </a:ln>
            <a:effectLst/>
          </c:spPr>
          <c:marker>
            <c:symbol val="circle"/>
            <c:size val="5"/>
            <c:spPr>
              <a:solidFill>
                <a:srgbClr val="7030A0"/>
              </a:solidFill>
              <a:ln w="9525">
                <a:solidFill>
                  <a:srgbClr val="B549D3"/>
                </a:solidFill>
              </a:ln>
              <a:effectLst/>
            </c:spPr>
          </c:marker>
          <c:cat>
            <c:numRef>
              <c:f>Sheet1!$B$3:$E$3</c:f>
              <c:numCache>
                <c:formatCode>General</c:formatCode>
                <c:ptCount val="4"/>
                <c:pt idx="0">
                  <c:v>1990</c:v>
                </c:pt>
                <c:pt idx="1">
                  <c:v>2010</c:v>
                </c:pt>
                <c:pt idx="2">
                  <c:v>2020</c:v>
                </c:pt>
                <c:pt idx="3">
                  <c:v>2030</c:v>
                </c:pt>
              </c:numCache>
            </c:numRef>
          </c:cat>
          <c:val>
            <c:numRef>
              <c:f>Sheet1!$B$30:$E$30</c:f>
              <c:numCache>
                <c:formatCode>#,##0</c:formatCode>
                <c:ptCount val="4"/>
                <c:pt idx="0">
                  <c:v>16420</c:v>
                </c:pt>
                <c:pt idx="1">
                  <c:v>25575</c:v>
                </c:pt>
                <c:pt idx="2">
                  <c:v>30992</c:v>
                </c:pt>
                <c:pt idx="3">
                  <c:v>35941</c:v>
                </c:pt>
              </c:numCache>
            </c:numRef>
          </c:val>
          <c:smooth val="0"/>
        </c:ser>
        <c:ser>
          <c:idx val="2"/>
          <c:order val="3"/>
          <c:tx>
            <c:strRef>
              <c:f>Sheet1!$A$6</c:f>
              <c:strCache>
                <c:ptCount val="1"/>
                <c:pt idx="0">
                  <c:v>U.S. CO2 Emissions</c:v>
                </c:pt>
              </c:strCache>
            </c:strRef>
          </c:tx>
          <c:spPr>
            <a:ln w="19050" cap="rnd">
              <a:solidFill>
                <a:srgbClr val="C00000"/>
              </a:solidFill>
              <a:round/>
            </a:ln>
            <a:effectLst/>
          </c:spPr>
          <c:marker>
            <c:symbol val="circle"/>
            <c:size val="5"/>
            <c:spPr>
              <a:solidFill>
                <a:srgbClr val="C00000"/>
              </a:solidFill>
              <a:ln w="9525">
                <a:solidFill>
                  <a:srgbClr val="FF2525"/>
                </a:solidFill>
              </a:ln>
              <a:effectLst/>
            </c:spPr>
          </c:marker>
          <c:cat>
            <c:numRef>
              <c:f>Sheet1!$B$3:$E$3</c:f>
              <c:numCache>
                <c:formatCode>General</c:formatCode>
                <c:ptCount val="4"/>
                <c:pt idx="0">
                  <c:v>1990</c:v>
                </c:pt>
                <c:pt idx="1">
                  <c:v>2010</c:v>
                </c:pt>
                <c:pt idx="2">
                  <c:v>2020</c:v>
                </c:pt>
                <c:pt idx="3">
                  <c:v>2030</c:v>
                </c:pt>
              </c:numCache>
            </c:numRef>
          </c:cat>
          <c:val>
            <c:numRef>
              <c:f>Sheet1!$B$6:$E$6</c:f>
              <c:numCache>
                <c:formatCode>#,##0</c:formatCode>
                <c:ptCount val="4"/>
                <c:pt idx="0">
                  <c:v>5032</c:v>
                </c:pt>
                <c:pt idx="1">
                  <c:v>5608</c:v>
                </c:pt>
                <c:pt idx="2">
                  <c:v>5454</c:v>
                </c:pt>
                <c:pt idx="3">
                  <c:v>5523</c:v>
                </c:pt>
              </c:numCache>
            </c:numRef>
          </c:val>
          <c:smooth val="0"/>
        </c:ser>
        <c:ser>
          <c:idx val="0"/>
          <c:order val="4"/>
          <c:tx>
            <c:strRef>
              <c:f>Sheet1!$A$4</c:f>
              <c:strCache>
                <c:ptCount val="1"/>
                <c:pt idx="0">
                  <c:v>OECD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Sheet1!$B$3:$E$3</c:f>
              <c:numCache>
                <c:formatCode>General</c:formatCode>
                <c:ptCount val="4"/>
                <c:pt idx="0">
                  <c:v>1990</c:v>
                </c:pt>
                <c:pt idx="1">
                  <c:v>2010</c:v>
                </c:pt>
                <c:pt idx="2">
                  <c:v>2020</c:v>
                </c:pt>
                <c:pt idx="3">
                  <c:v>2030</c:v>
                </c:pt>
              </c:numCache>
            </c:numRef>
          </c:cat>
          <c:val>
            <c:numRef>
              <c:f>Sheet1!$B$4:$E$4</c:f>
            </c:numRef>
          </c:val>
          <c:smooth val="0"/>
        </c:ser>
        <c:ser>
          <c:idx val="1"/>
          <c:order val="5"/>
          <c:tx>
            <c:strRef>
              <c:f>Sheet1!$A$5</c:f>
              <c:strCache>
                <c:ptCount val="1"/>
                <c:pt idx="0">
                  <c:v>OECD Americas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Sheet1!$B$3:$E$3</c:f>
              <c:numCache>
                <c:formatCode>General</c:formatCode>
                <c:ptCount val="4"/>
                <c:pt idx="0">
                  <c:v>1990</c:v>
                </c:pt>
                <c:pt idx="1">
                  <c:v>2010</c:v>
                </c:pt>
                <c:pt idx="2">
                  <c:v>2020</c:v>
                </c:pt>
                <c:pt idx="3">
                  <c:v>2030</c:v>
                </c:pt>
              </c:numCache>
            </c:numRef>
          </c:cat>
          <c:val>
            <c:numRef>
              <c:f>Sheet1!$B$5:$E$5</c:f>
            </c:numRef>
          </c:val>
          <c:smooth val="0"/>
        </c:ser>
        <c:ser>
          <c:idx val="3"/>
          <c:order val="6"/>
          <c:tx>
            <c:strRef>
              <c:f>Sheet1!$A$7</c:f>
              <c:strCache>
                <c:ptCount val="1"/>
                <c:pt idx="0">
                  <c:v>Canada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Sheet1!$B$3:$E$3</c:f>
              <c:numCache>
                <c:formatCode>General</c:formatCode>
                <c:ptCount val="4"/>
                <c:pt idx="0">
                  <c:v>1990</c:v>
                </c:pt>
                <c:pt idx="1">
                  <c:v>2010</c:v>
                </c:pt>
                <c:pt idx="2">
                  <c:v>2020</c:v>
                </c:pt>
                <c:pt idx="3">
                  <c:v>2030</c:v>
                </c:pt>
              </c:numCache>
            </c:numRef>
          </c:cat>
          <c:val>
            <c:numRef>
              <c:f>Sheet1!$B$7:$E$7</c:f>
            </c:numRef>
          </c:val>
          <c:smooth val="0"/>
        </c:ser>
        <c:ser>
          <c:idx val="4"/>
          <c:order val="7"/>
          <c:tx>
            <c:strRef>
              <c:f>Sheet1!$A$8</c:f>
              <c:strCache>
                <c:ptCount val="1"/>
                <c:pt idx="0">
                  <c:v>Mexico/Chile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Sheet1!$B$3:$E$3</c:f>
              <c:numCache>
                <c:formatCode>General</c:formatCode>
                <c:ptCount val="4"/>
                <c:pt idx="0">
                  <c:v>1990</c:v>
                </c:pt>
                <c:pt idx="1">
                  <c:v>2010</c:v>
                </c:pt>
                <c:pt idx="2">
                  <c:v>2020</c:v>
                </c:pt>
                <c:pt idx="3">
                  <c:v>2030</c:v>
                </c:pt>
              </c:numCache>
            </c:numRef>
          </c:cat>
          <c:val>
            <c:numRef>
              <c:f>Sheet1!$B$8:$E$8</c:f>
            </c:numRef>
          </c:val>
          <c:smooth val="0"/>
        </c:ser>
        <c:ser>
          <c:idx val="5"/>
          <c:order val="8"/>
          <c:tx>
            <c:strRef>
              <c:f>Sheet1!$A$9</c:f>
              <c:strCache>
                <c:ptCount val="1"/>
                <c:pt idx="0">
                  <c:v>OECD Europe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Sheet1!$B$3:$E$3</c:f>
              <c:numCache>
                <c:formatCode>General</c:formatCode>
                <c:ptCount val="4"/>
                <c:pt idx="0">
                  <c:v>1990</c:v>
                </c:pt>
                <c:pt idx="1">
                  <c:v>2010</c:v>
                </c:pt>
                <c:pt idx="2">
                  <c:v>2020</c:v>
                </c:pt>
                <c:pt idx="3">
                  <c:v>2030</c:v>
                </c:pt>
              </c:numCache>
            </c:numRef>
          </c:cat>
          <c:val>
            <c:numRef>
              <c:f>Sheet1!$B$9:$E$9</c:f>
            </c:numRef>
          </c:val>
          <c:smooth val="0"/>
        </c:ser>
        <c:ser>
          <c:idx val="6"/>
          <c:order val="9"/>
          <c:tx>
            <c:strRef>
              <c:f>Sheet1!$A$10</c:f>
              <c:strCache>
                <c:ptCount val="1"/>
                <c:pt idx="0">
                  <c:v>OECD Asia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Sheet1!$B$3:$E$3</c:f>
              <c:numCache>
                <c:formatCode>General</c:formatCode>
                <c:ptCount val="4"/>
                <c:pt idx="0">
                  <c:v>1990</c:v>
                </c:pt>
                <c:pt idx="1">
                  <c:v>2010</c:v>
                </c:pt>
                <c:pt idx="2">
                  <c:v>2020</c:v>
                </c:pt>
                <c:pt idx="3">
                  <c:v>2030</c:v>
                </c:pt>
              </c:numCache>
            </c:numRef>
          </c:cat>
          <c:val>
            <c:numRef>
              <c:f>Sheet1!$B$10:$E$10</c:f>
            </c:numRef>
          </c:val>
          <c:smooth val="0"/>
        </c:ser>
        <c:ser>
          <c:idx val="7"/>
          <c:order val="10"/>
          <c:tx>
            <c:strRef>
              <c:f>Sheet1!$A$11</c:f>
              <c:strCache>
                <c:ptCount val="1"/>
                <c:pt idx="0">
                  <c:v>Japan</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f>Sheet1!$B$3:$E$3</c:f>
              <c:numCache>
                <c:formatCode>General</c:formatCode>
                <c:ptCount val="4"/>
                <c:pt idx="0">
                  <c:v>1990</c:v>
                </c:pt>
                <c:pt idx="1">
                  <c:v>2010</c:v>
                </c:pt>
                <c:pt idx="2">
                  <c:v>2020</c:v>
                </c:pt>
                <c:pt idx="3">
                  <c:v>2030</c:v>
                </c:pt>
              </c:numCache>
            </c:numRef>
          </c:cat>
          <c:val>
            <c:numRef>
              <c:f>Sheet1!$B$11:$E$11</c:f>
            </c:numRef>
          </c:val>
          <c:smooth val="0"/>
        </c:ser>
        <c:ser>
          <c:idx val="8"/>
          <c:order val="11"/>
          <c:tx>
            <c:strRef>
              <c:f>Sheet1!$A$12</c:f>
              <c:strCache>
                <c:ptCount val="1"/>
                <c:pt idx="0">
                  <c:v>South Korea</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numRef>
              <c:f>Sheet1!$B$3:$E$3</c:f>
              <c:numCache>
                <c:formatCode>General</c:formatCode>
                <c:ptCount val="4"/>
                <c:pt idx="0">
                  <c:v>1990</c:v>
                </c:pt>
                <c:pt idx="1">
                  <c:v>2010</c:v>
                </c:pt>
                <c:pt idx="2">
                  <c:v>2020</c:v>
                </c:pt>
                <c:pt idx="3">
                  <c:v>2030</c:v>
                </c:pt>
              </c:numCache>
            </c:numRef>
          </c:cat>
          <c:val>
            <c:numRef>
              <c:f>Sheet1!$B$12:$E$12</c:f>
            </c:numRef>
          </c:val>
          <c:smooth val="0"/>
        </c:ser>
        <c:ser>
          <c:idx val="9"/>
          <c:order val="12"/>
          <c:tx>
            <c:strRef>
              <c:f>Sheet1!$A$13</c:f>
              <c:strCache>
                <c:ptCount val="1"/>
                <c:pt idx="0">
                  <c:v>Australia/New Zealand</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numRef>
              <c:f>Sheet1!$B$3:$E$3</c:f>
              <c:numCache>
                <c:formatCode>General</c:formatCode>
                <c:ptCount val="4"/>
                <c:pt idx="0">
                  <c:v>1990</c:v>
                </c:pt>
                <c:pt idx="1">
                  <c:v>2010</c:v>
                </c:pt>
                <c:pt idx="2">
                  <c:v>2020</c:v>
                </c:pt>
                <c:pt idx="3">
                  <c:v>2030</c:v>
                </c:pt>
              </c:numCache>
            </c:numRef>
          </c:cat>
          <c:val>
            <c:numRef>
              <c:f>Sheet1!$B$13:$E$13</c:f>
            </c:numRef>
          </c:val>
          <c:smooth val="0"/>
        </c:ser>
        <c:ser>
          <c:idx val="10"/>
          <c:order val="13"/>
          <c:tx>
            <c:strRef>
              <c:f>Sheet1!$A$14</c:f>
              <c:strCache>
                <c:ptCount val="1"/>
                <c:pt idx="0">
                  <c:v>Total OECD</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numRef>
              <c:f>Sheet1!$B$3:$E$3</c:f>
              <c:numCache>
                <c:formatCode>General</c:formatCode>
                <c:ptCount val="4"/>
                <c:pt idx="0">
                  <c:v>1990</c:v>
                </c:pt>
                <c:pt idx="1">
                  <c:v>2010</c:v>
                </c:pt>
                <c:pt idx="2">
                  <c:v>2020</c:v>
                </c:pt>
                <c:pt idx="3">
                  <c:v>2030</c:v>
                </c:pt>
              </c:numCache>
            </c:numRef>
          </c:cat>
          <c:val>
            <c:numRef>
              <c:f>Sheet1!$B$14:$E$14</c:f>
            </c:numRef>
          </c:val>
          <c:smooth val="0"/>
        </c:ser>
        <c:ser>
          <c:idx val="11"/>
          <c:order val="14"/>
          <c:tx>
            <c:strRef>
              <c:f>Sheet1!$A$15</c:f>
              <c:strCache>
                <c:ptCount val="1"/>
                <c:pt idx="0">
                  <c:v>Non-OECD</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numRef>
              <c:f>Sheet1!$B$3:$E$3</c:f>
              <c:numCache>
                <c:formatCode>General</c:formatCode>
                <c:ptCount val="4"/>
                <c:pt idx="0">
                  <c:v>1990</c:v>
                </c:pt>
                <c:pt idx="1">
                  <c:v>2010</c:v>
                </c:pt>
                <c:pt idx="2">
                  <c:v>2020</c:v>
                </c:pt>
                <c:pt idx="3">
                  <c:v>2030</c:v>
                </c:pt>
              </c:numCache>
            </c:numRef>
          </c:cat>
          <c:val>
            <c:numRef>
              <c:f>Sheet1!$B$15:$E$15</c:f>
            </c:numRef>
          </c:val>
          <c:smooth val="0"/>
        </c:ser>
        <c:ser>
          <c:idx val="12"/>
          <c:order val="15"/>
          <c:tx>
            <c:strRef>
              <c:f>Sheet1!$A$16</c:f>
              <c:strCache>
                <c:ptCount val="1"/>
                <c:pt idx="0">
                  <c:v>Non-OECD Europe and Eurasia</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numRef>
              <c:f>Sheet1!$B$3:$E$3</c:f>
              <c:numCache>
                <c:formatCode>General</c:formatCode>
                <c:ptCount val="4"/>
                <c:pt idx="0">
                  <c:v>1990</c:v>
                </c:pt>
                <c:pt idx="1">
                  <c:v>2010</c:v>
                </c:pt>
                <c:pt idx="2">
                  <c:v>2020</c:v>
                </c:pt>
                <c:pt idx="3">
                  <c:v>2030</c:v>
                </c:pt>
              </c:numCache>
            </c:numRef>
          </c:cat>
          <c:val>
            <c:numRef>
              <c:f>Sheet1!$B$16:$E$16</c:f>
            </c:numRef>
          </c:val>
          <c:smooth val="0"/>
        </c:ser>
        <c:ser>
          <c:idx val="13"/>
          <c:order val="16"/>
          <c:tx>
            <c:strRef>
              <c:f>Sheet1!$A$17</c:f>
              <c:strCache>
                <c:ptCount val="1"/>
                <c:pt idx="0">
                  <c:v>Russia</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numRef>
              <c:f>Sheet1!$B$3:$E$3</c:f>
              <c:numCache>
                <c:formatCode>General</c:formatCode>
                <c:ptCount val="4"/>
                <c:pt idx="0">
                  <c:v>1990</c:v>
                </c:pt>
                <c:pt idx="1">
                  <c:v>2010</c:v>
                </c:pt>
                <c:pt idx="2">
                  <c:v>2020</c:v>
                </c:pt>
                <c:pt idx="3">
                  <c:v>2030</c:v>
                </c:pt>
              </c:numCache>
            </c:numRef>
          </c:cat>
          <c:val>
            <c:numRef>
              <c:f>Sheet1!$B$17:$E$17</c:f>
            </c:numRef>
          </c:val>
          <c:smooth val="0"/>
        </c:ser>
        <c:ser>
          <c:idx val="14"/>
          <c:order val="17"/>
          <c:tx>
            <c:strRef>
              <c:f>Sheet1!$A$18</c:f>
              <c:strCache>
                <c:ptCount val="1"/>
                <c:pt idx="0">
                  <c:v>Other</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numRef>
              <c:f>Sheet1!$B$3:$E$3</c:f>
              <c:numCache>
                <c:formatCode>General</c:formatCode>
                <c:ptCount val="4"/>
                <c:pt idx="0">
                  <c:v>1990</c:v>
                </c:pt>
                <c:pt idx="1">
                  <c:v>2010</c:v>
                </c:pt>
                <c:pt idx="2">
                  <c:v>2020</c:v>
                </c:pt>
                <c:pt idx="3">
                  <c:v>2030</c:v>
                </c:pt>
              </c:numCache>
            </c:numRef>
          </c:cat>
          <c:val>
            <c:numRef>
              <c:f>Sheet1!$B$18:$E$18</c:f>
            </c:numRef>
          </c:val>
          <c:smooth val="0"/>
        </c:ser>
        <c:ser>
          <c:idx val="15"/>
          <c:order val="18"/>
          <c:tx>
            <c:strRef>
              <c:f>Sheet1!$A$19</c:f>
              <c:strCache>
                <c:ptCount val="1"/>
                <c:pt idx="0">
                  <c:v>Non-OECD Asia</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numRef>
              <c:f>Sheet1!$B$3:$E$3</c:f>
              <c:numCache>
                <c:formatCode>General</c:formatCode>
                <c:ptCount val="4"/>
                <c:pt idx="0">
                  <c:v>1990</c:v>
                </c:pt>
                <c:pt idx="1">
                  <c:v>2010</c:v>
                </c:pt>
                <c:pt idx="2">
                  <c:v>2020</c:v>
                </c:pt>
                <c:pt idx="3">
                  <c:v>2030</c:v>
                </c:pt>
              </c:numCache>
            </c:numRef>
          </c:cat>
          <c:val>
            <c:numRef>
              <c:f>Sheet1!$B$19:$E$19</c:f>
            </c:numRef>
          </c:val>
          <c:smooth val="0"/>
        </c:ser>
        <c:ser>
          <c:idx val="16"/>
          <c:order val="19"/>
          <c:tx>
            <c:strRef>
              <c:f>Sheet1!$A$20</c:f>
              <c:strCache>
                <c:ptCount val="1"/>
                <c:pt idx="0">
                  <c:v>China</c:v>
                </c:pt>
              </c:strCache>
            </c:strRef>
          </c:tx>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numRef>
              <c:f>Sheet1!$B$3:$E$3</c:f>
              <c:numCache>
                <c:formatCode>General</c:formatCode>
                <c:ptCount val="4"/>
                <c:pt idx="0">
                  <c:v>1990</c:v>
                </c:pt>
                <c:pt idx="1">
                  <c:v>2010</c:v>
                </c:pt>
                <c:pt idx="2">
                  <c:v>2020</c:v>
                </c:pt>
                <c:pt idx="3">
                  <c:v>2030</c:v>
                </c:pt>
              </c:numCache>
            </c:numRef>
          </c:cat>
          <c:val>
            <c:numRef>
              <c:f>Sheet1!$B$20:$E$20</c:f>
            </c:numRef>
          </c:val>
          <c:smooth val="0"/>
        </c:ser>
        <c:ser>
          <c:idx val="17"/>
          <c:order val="20"/>
          <c:tx>
            <c:strRef>
              <c:f>Sheet1!$A$21</c:f>
              <c:strCache>
                <c:ptCount val="1"/>
                <c:pt idx="0">
                  <c:v>India</c:v>
                </c:pt>
              </c:strCache>
            </c:strRef>
          </c:tx>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numRef>
              <c:f>Sheet1!$B$3:$E$3</c:f>
              <c:numCache>
                <c:formatCode>General</c:formatCode>
                <c:ptCount val="4"/>
                <c:pt idx="0">
                  <c:v>1990</c:v>
                </c:pt>
                <c:pt idx="1">
                  <c:v>2010</c:v>
                </c:pt>
                <c:pt idx="2">
                  <c:v>2020</c:v>
                </c:pt>
                <c:pt idx="3">
                  <c:v>2030</c:v>
                </c:pt>
              </c:numCache>
            </c:numRef>
          </c:cat>
          <c:val>
            <c:numRef>
              <c:f>Sheet1!$B$21:$E$21</c:f>
            </c:numRef>
          </c:val>
          <c:smooth val="0"/>
        </c:ser>
        <c:ser>
          <c:idx val="18"/>
          <c:order val="21"/>
          <c:tx>
            <c:strRef>
              <c:f>Sheet1!$A$22</c:f>
              <c:strCache>
                <c:ptCount val="1"/>
                <c:pt idx="0">
                  <c:v>Other</c:v>
                </c:pt>
              </c:strCache>
            </c:strRef>
          </c:tx>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numRef>
              <c:f>Sheet1!$B$3:$E$3</c:f>
              <c:numCache>
                <c:formatCode>General</c:formatCode>
                <c:ptCount val="4"/>
                <c:pt idx="0">
                  <c:v>1990</c:v>
                </c:pt>
                <c:pt idx="1">
                  <c:v>2010</c:v>
                </c:pt>
                <c:pt idx="2">
                  <c:v>2020</c:v>
                </c:pt>
                <c:pt idx="3">
                  <c:v>2030</c:v>
                </c:pt>
              </c:numCache>
            </c:numRef>
          </c:cat>
          <c:val>
            <c:numRef>
              <c:f>Sheet1!$B$22:$E$22</c:f>
            </c:numRef>
          </c:val>
          <c:smooth val="0"/>
        </c:ser>
        <c:ser>
          <c:idx val="19"/>
          <c:order val="22"/>
          <c:tx>
            <c:strRef>
              <c:f>Sheet1!$A$23</c:f>
              <c:strCache>
                <c:ptCount val="1"/>
                <c:pt idx="0">
                  <c:v>Middle East</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numRef>
              <c:f>Sheet1!$B$3:$E$3</c:f>
              <c:numCache>
                <c:formatCode>General</c:formatCode>
                <c:ptCount val="4"/>
                <c:pt idx="0">
                  <c:v>1990</c:v>
                </c:pt>
                <c:pt idx="1">
                  <c:v>2010</c:v>
                </c:pt>
                <c:pt idx="2">
                  <c:v>2020</c:v>
                </c:pt>
                <c:pt idx="3">
                  <c:v>2030</c:v>
                </c:pt>
              </c:numCache>
            </c:numRef>
          </c:cat>
          <c:val>
            <c:numRef>
              <c:f>Sheet1!$B$23:$E$23</c:f>
            </c:numRef>
          </c:val>
          <c:smooth val="0"/>
        </c:ser>
        <c:ser>
          <c:idx val="20"/>
          <c:order val="23"/>
          <c:tx>
            <c:strRef>
              <c:f>Sheet1!$A$24</c:f>
              <c:strCache>
                <c:ptCount val="1"/>
                <c:pt idx="0">
                  <c:v>Africa</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numRef>
              <c:f>Sheet1!$B$3:$E$3</c:f>
              <c:numCache>
                <c:formatCode>General</c:formatCode>
                <c:ptCount val="4"/>
                <c:pt idx="0">
                  <c:v>1990</c:v>
                </c:pt>
                <c:pt idx="1">
                  <c:v>2010</c:v>
                </c:pt>
                <c:pt idx="2">
                  <c:v>2020</c:v>
                </c:pt>
                <c:pt idx="3">
                  <c:v>2030</c:v>
                </c:pt>
              </c:numCache>
            </c:numRef>
          </c:cat>
          <c:val>
            <c:numRef>
              <c:f>Sheet1!$B$24:$E$24</c:f>
            </c:numRef>
          </c:val>
          <c:smooth val="0"/>
        </c:ser>
        <c:ser>
          <c:idx val="21"/>
          <c:order val="24"/>
          <c:tx>
            <c:strRef>
              <c:f>Sheet1!$A$25</c:f>
              <c:strCache>
                <c:ptCount val="1"/>
                <c:pt idx="0">
                  <c:v>Central and South America</c:v>
                </c:pt>
              </c:strCache>
            </c:strRef>
          </c:tx>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numRef>
              <c:f>Sheet1!$B$3:$E$3</c:f>
              <c:numCache>
                <c:formatCode>General</c:formatCode>
                <c:ptCount val="4"/>
                <c:pt idx="0">
                  <c:v>1990</c:v>
                </c:pt>
                <c:pt idx="1">
                  <c:v>2010</c:v>
                </c:pt>
                <c:pt idx="2">
                  <c:v>2020</c:v>
                </c:pt>
                <c:pt idx="3">
                  <c:v>2030</c:v>
                </c:pt>
              </c:numCache>
            </c:numRef>
          </c:cat>
          <c:val>
            <c:numRef>
              <c:f>Sheet1!$B$25:$E$25</c:f>
            </c:numRef>
          </c:val>
          <c:smooth val="0"/>
        </c:ser>
        <c:ser>
          <c:idx val="22"/>
          <c:order val="25"/>
          <c:tx>
            <c:strRef>
              <c:f>Sheet1!$A$26</c:f>
              <c:strCache>
                <c:ptCount val="1"/>
                <c:pt idx="0">
                  <c:v>Brazil</c:v>
                </c:pt>
              </c:strCache>
            </c:strRef>
          </c:tx>
          <c:spPr>
            <a:ln w="28575" cap="rnd">
              <a:solidFill>
                <a:schemeClr val="accent5">
                  <a:lumMod val="80000"/>
                </a:schemeClr>
              </a:solidFill>
              <a:round/>
            </a:ln>
            <a:effectLst/>
          </c:spPr>
          <c:marker>
            <c:symbol val="circle"/>
            <c:size val="5"/>
            <c:spPr>
              <a:solidFill>
                <a:schemeClr val="accent5">
                  <a:lumMod val="80000"/>
                </a:schemeClr>
              </a:solidFill>
              <a:ln w="9525">
                <a:solidFill>
                  <a:schemeClr val="accent5">
                    <a:lumMod val="80000"/>
                  </a:schemeClr>
                </a:solidFill>
              </a:ln>
              <a:effectLst/>
            </c:spPr>
          </c:marker>
          <c:cat>
            <c:numRef>
              <c:f>Sheet1!$B$3:$E$3</c:f>
              <c:numCache>
                <c:formatCode>General</c:formatCode>
                <c:ptCount val="4"/>
                <c:pt idx="0">
                  <c:v>1990</c:v>
                </c:pt>
                <c:pt idx="1">
                  <c:v>2010</c:v>
                </c:pt>
                <c:pt idx="2">
                  <c:v>2020</c:v>
                </c:pt>
                <c:pt idx="3">
                  <c:v>2030</c:v>
                </c:pt>
              </c:numCache>
            </c:numRef>
          </c:cat>
          <c:val>
            <c:numRef>
              <c:f>Sheet1!$B$26:$E$26</c:f>
            </c:numRef>
          </c:val>
          <c:smooth val="0"/>
        </c:ser>
        <c:ser>
          <c:idx val="23"/>
          <c:order val="26"/>
          <c:tx>
            <c:strRef>
              <c:f>Sheet1!$A$27</c:f>
              <c:strCache>
                <c:ptCount val="1"/>
                <c:pt idx="0">
                  <c:v>Other</c:v>
                </c:pt>
              </c:strCache>
            </c:strRef>
          </c:tx>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numRef>
              <c:f>Sheet1!$B$3:$E$3</c:f>
              <c:numCache>
                <c:formatCode>General</c:formatCode>
                <c:ptCount val="4"/>
                <c:pt idx="0">
                  <c:v>1990</c:v>
                </c:pt>
                <c:pt idx="1">
                  <c:v>2010</c:v>
                </c:pt>
                <c:pt idx="2">
                  <c:v>2020</c:v>
                </c:pt>
                <c:pt idx="3">
                  <c:v>2030</c:v>
                </c:pt>
              </c:numCache>
            </c:numRef>
          </c:cat>
          <c:val>
            <c:numRef>
              <c:f>Sheet1!$B$27:$E$27</c:f>
            </c:numRef>
          </c:val>
          <c:smooth val="0"/>
        </c:ser>
        <c:ser>
          <c:idx val="24"/>
          <c:order val="27"/>
          <c:tx>
            <c:strRef>
              <c:f>Sheet1!$A$28</c:f>
              <c:strCache>
                <c:ptCount val="1"/>
                <c:pt idx="0">
                  <c:v>Total non-OECD</c:v>
                </c:pt>
              </c:strCache>
            </c:strRef>
          </c:tx>
          <c:spPr>
            <a:ln w="28575" cap="rnd">
              <a:solidFill>
                <a:schemeClr val="accent1">
                  <a:lumMod val="60000"/>
                  <a:lumOff val="40000"/>
                </a:schemeClr>
              </a:solid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cat>
            <c:numRef>
              <c:f>Sheet1!$B$3:$E$3</c:f>
              <c:numCache>
                <c:formatCode>General</c:formatCode>
                <c:ptCount val="4"/>
                <c:pt idx="0">
                  <c:v>1990</c:v>
                </c:pt>
                <c:pt idx="1">
                  <c:v>2010</c:v>
                </c:pt>
                <c:pt idx="2">
                  <c:v>2020</c:v>
                </c:pt>
                <c:pt idx="3">
                  <c:v>2030</c:v>
                </c:pt>
              </c:numCache>
            </c:numRef>
          </c:cat>
          <c:val>
            <c:numRef>
              <c:f>Sheet1!$B$28:$E$28</c:f>
            </c:numRef>
          </c:val>
          <c:smooth val="0"/>
        </c:ser>
        <c:ser>
          <c:idx val="25"/>
          <c:order val="28"/>
          <c:tx>
            <c:strRef>
              <c:f>Sheet1!$A$29</c:f>
              <c:strCache>
                <c:ptCount val="1"/>
                <c:pt idx="0">
                  <c:v>World Total</c:v>
                </c:pt>
              </c:strCache>
            </c:strRef>
          </c:tx>
          <c:spPr>
            <a:ln w="28575" cap="rnd">
              <a:solidFill>
                <a:schemeClr val="accent2">
                  <a:lumMod val="60000"/>
                  <a:lumOff val="40000"/>
                </a:schemeClr>
              </a:solidFill>
              <a:round/>
            </a:ln>
            <a:effectLst/>
          </c:spPr>
          <c:marker>
            <c:symbol val="circle"/>
            <c:size val="5"/>
            <c:spPr>
              <a:solidFill>
                <a:schemeClr val="accent2">
                  <a:lumMod val="60000"/>
                  <a:lumOff val="40000"/>
                </a:schemeClr>
              </a:solidFill>
              <a:ln w="9525">
                <a:solidFill>
                  <a:schemeClr val="accent2">
                    <a:lumMod val="60000"/>
                    <a:lumOff val="40000"/>
                  </a:schemeClr>
                </a:solidFill>
              </a:ln>
              <a:effectLst/>
            </c:spPr>
          </c:marker>
          <c:cat>
            <c:numRef>
              <c:f>Sheet1!$B$3:$E$3</c:f>
              <c:numCache>
                <c:formatCode>General</c:formatCode>
                <c:ptCount val="4"/>
                <c:pt idx="0">
                  <c:v>1990</c:v>
                </c:pt>
                <c:pt idx="1">
                  <c:v>2010</c:v>
                </c:pt>
                <c:pt idx="2">
                  <c:v>2020</c:v>
                </c:pt>
                <c:pt idx="3">
                  <c:v>2030</c:v>
                </c:pt>
              </c:numCache>
            </c:numRef>
          </c:cat>
          <c:val>
            <c:numRef>
              <c:f>Sheet1!$B$29:$E$29</c:f>
            </c:numRef>
          </c:val>
          <c:smooth val="0"/>
        </c:ser>
        <c:ser>
          <c:idx val="26"/>
          <c:order val="29"/>
          <c:tx>
            <c:strRef>
              <c:f>Sheet1!$A$33</c:f>
              <c:strCache>
                <c:ptCount val="1"/>
                <c:pt idx="0">
                  <c:v>U.S. CO2 Emissions with EPA Rule</c:v>
                </c:pt>
              </c:strCache>
            </c:strRef>
          </c:tx>
          <c:spPr>
            <a:ln w="19050">
              <a:solidFill>
                <a:srgbClr val="00B0F0">
                  <a:alpha val="81000"/>
                </a:srgbClr>
              </a:solidFill>
            </a:ln>
          </c:spPr>
          <c:marker>
            <c:symbol val="circle"/>
            <c:size val="5"/>
            <c:spPr>
              <a:solidFill>
                <a:srgbClr val="00B0F0"/>
              </a:solidFill>
              <a:ln>
                <a:solidFill>
                  <a:schemeClr val="accent1">
                    <a:lumMod val="60000"/>
                    <a:lumOff val="40000"/>
                  </a:schemeClr>
                </a:solidFill>
              </a:ln>
            </c:spPr>
          </c:marker>
          <c:cat>
            <c:numRef>
              <c:f>Sheet1!$B$3:$E$3</c:f>
              <c:numCache>
                <c:formatCode>General</c:formatCode>
                <c:ptCount val="4"/>
                <c:pt idx="0">
                  <c:v>1990</c:v>
                </c:pt>
                <c:pt idx="1">
                  <c:v>2010</c:v>
                </c:pt>
                <c:pt idx="2">
                  <c:v>2020</c:v>
                </c:pt>
                <c:pt idx="3">
                  <c:v>2030</c:v>
                </c:pt>
              </c:numCache>
            </c:numRef>
          </c:cat>
          <c:val>
            <c:numRef>
              <c:f>Sheet1!$B$33:$E$33</c:f>
              <c:numCache>
                <c:formatCode>General</c:formatCode>
                <c:ptCount val="4"/>
                <c:pt idx="0">
                  <c:v>5032</c:v>
                </c:pt>
                <c:pt idx="1">
                  <c:v>5608</c:v>
                </c:pt>
                <c:pt idx="2">
                  <c:v>5071</c:v>
                </c:pt>
                <c:pt idx="3">
                  <c:v>4968</c:v>
                </c:pt>
              </c:numCache>
            </c:numRef>
          </c:val>
          <c:smooth val="0"/>
        </c:ser>
        <c:dLbls>
          <c:showLegendKey val="0"/>
          <c:showVal val="0"/>
          <c:showCatName val="0"/>
          <c:showSerName val="0"/>
          <c:showPercent val="0"/>
          <c:showBubbleSize val="0"/>
        </c:dLbls>
        <c:marker val="1"/>
        <c:smooth val="0"/>
        <c:axId val="158451352"/>
        <c:axId val="157645800"/>
      </c:lineChart>
      <c:catAx>
        <c:axId val="15845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7645800"/>
        <c:crosses val="autoZero"/>
        <c:auto val="1"/>
        <c:lblAlgn val="ctr"/>
        <c:lblOffset val="100"/>
        <c:noMultiLvlLbl val="0"/>
      </c:catAx>
      <c:valAx>
        <c:axId val="157645800"/>
        <c:scaling>
          <c:orientation val="minMax"/>
        </c:scaling>
        <c:delete val="0"/>
        <c:axPos val="l"/>
        <c:majorGridlines>
          <c:spPr>
            <a:ln w="6350"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58451352"/>
        <c:crosses val="autoZero"/>
        <c:crossBetween val="between"/>
      </c:valAx>
      <c:spPr>
        <a:noFill/>
        <a:ln>
          <a:solidFill>
            <a:srgbClr val="00B0F0"/>
          </a:solidFill>
        </a:ln>
        <a:effectLst/>
      </c:spPr>
    </c:plotArea>
    <c:legend>
      <c:legendPos val="b"/>
      <c:layout>
        <c:manualLayout>
          <c:xMode val="edge"/>
          <c:yMode val="edge"/>
          <c:x val="0.19032618564188911"/>
          <c:y val="0.76830036489341269"/>
          <c:w val="0.6333681638851747"/>
          <c:h val="0.1450254693773034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65000"/>
          <a:lumOff val="35000"/>
        </a:schemeClr>
      </a:solidFill>
      <a:round/>
    </a:ln>
    <a:effectLst/>
  </c:spPr>
  <c:txPr>
    <a:bodyPr/>
    <a:lstStyle/>
    <a:p>
      <a:pPr>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0.00533</cdr:x>
      <cdr:y>0.94541</cdr:y>
    </cdr:from>
    <cdr:to>
      <cdr:x>0.7964</cdr:x>
      <cdr:y>1</cdr:y>
    </cdr:to>
    <cdr:sp macro="" textlink="">
      <cdr:nvSpPr>
        <cdr:cNvPr id="2" name="TextBox 1"/>
        <cdr:cNvSpPr txBox="1"/>
      </cdr:nvSpPr>
      <cdr:spPr>
        <a:xfrm xmlns:a="http://schemas.openxmlformats.org/drawingml/2006/main">
          <a:off x="33340" y="4124325"/>
          <a:ext cx="4946656"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dirty="0">
              <a:solidFill>
                <a:schemeClr val="bg2">
                  <a:lumMod val="50000"/>
                </a:schemeClr>
              </a:solidFill>
            </a:rPr>
            <a:t>Source:</a:t>
          </a:r>
          <a:r>
            <a:rPr lang="en-US" sz="900" baseline="0" dirty="0">
              <a:solidFill>
                <a:schemeClr val="bg2">
                  <a:lumMod val="50000"/>
                </a:schemeClr>
              </a:solidFill>
            </a:rPr>
            <a:t> EPA Carbon Regulation </a:t>
          </a:r>
          <a:r>
            <a:rPr lang="en-US" sz="900" baseline="0" dirty="0" smtClean="0">
              <a:solidFill>
                <a:schemeClr val="bg2">
                  <a:lumMod val="50000"/>
                </a:schemeClr>
              </a:solidFill>
            </a:rPr>
            <a:t>Rule and EIA Forecasts</a:t>
          </a:r>
          <a:endParaRPr lang="en-US" sz="900" dirty="0">
            <a:solidFill>
              <a:schemeClr val="bg2">
                <a:lumMod val="50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979" cy="465773"/>
          </a:xfrm>
          <a:prstGeom prst="rect">
            <a:avLst/>
          </a:prstGeom>
        </p:spPr>
        <p:txBody>
          <a:bodyPr vert="horz" lIns="91577" tIns="45789" rIns="91577" bIns="45789" rtlCol="0"/>
          <a:lstStyle>
            <a:lvl1pPr algn="l">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977531" y="1"/>
            <a:ext cx="3043979" cy="465773"/>
          </a:xfrm>
          <a:prstGeom prst="rect">
            <a:avLst/>
          </a:prstGeom>
        </p:spPr>
        <p:txBody>
          <a:bodyPr vert="horz" lIns="91577" tIns="45789" rIns="91577" bIns="45789" rtlCol="0"/>
          <a:lstStyle>
            <a:lvl1pPr algn="r">
              <a:defRPr sz="1200">
                <a:latin typeface="Arial" charset="0"/>
              </a:defRPr>
            </a:lvl1pPr>
          </a:lstStyle>
          <a:p>
            <a:pPr>
              <a:defRPr/>
            </a:pPr>
            <a:fld id="{E14A1BCC-9D7D-4CC5-912F-940B05B33AD3}" type="datetimeFigureOut">
              <a:rPr lang="en-US"/>
              <a:pPr>
                <a:defRPr/>
              </a:pPr>
              <a:t>11/7/2016</a:t>
            </a:fld>
            <a:endParaRPr lang="en-US" dirty="0"/>
          </a:p>
        </p:txBody>
      </p:sp>
      <p:sp>
        <p:nvSpPr>
          <p:cNvPr id="4" name="Footer Placeholder 3"/>
          <p:cNvSpPr>
            <a:spLocks noGrp="1"/>
          </p:cNvSpPr>
          <p:nvPr>
            <p:ph type="ftr" sz="quarter" idx="2"/>
          </p:nvPr>
        </p:nvSpPr>
        <p:spPr>
          <a:xfrm>
            <a:off x="1" y="8841738"/>
            <a:ext cx="3043979" cy="465773"/>
          </a:xfrm>
          <a:prstGeom prst="rect">
            <a:avLst/>
          </a:prstGeom>
        </p:spPr>
        <p:txBody>
          <a:bodyPr vert="horz" lIns="91577" tIns="45789" rIns="91577" bIns="45789" rtlCol="0" anchor="b"/>
          <a:lstStyle>
            <a:lvl1pPr algn="l">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977531" y="8841738"/>
            <a:ext cx="3043979" cy="465773"/>
          </a:xfrm>
          <a:prstGeom prst="rect">
            <a:avLst/>
          </a:prstGeom>
        </p:spPr>
        <p:txBody>
          <a:bodyPr vert="horz" lIns="91577" tIns="45789" rIns="91577" bIns="45789" rtlCol="0" anchor="b"/>
          <a:lstStyle>
            <a:lvl1pPr algn="r">
              <a:defRPr sz="1200">
                <a:latin typeface="Arial" charset="0"/>
              </a:defRPr>
            </a:lvl1pPr>
          </a:lstStyle>
          <a:p>
            <a:pPr>
              <a:defRPr/>
            </a:pPr>
            <a:fld id="{768BEAC3-5A83-4ECE-BF5C-EAF1EF83AA1B}" type="slidenum">
              <a:rPr lang="en-US"/>
              <a:pPr>
                <a:defRPr/>
              </a:pPr>
              <a:t>‹#›</a:t>
            </a:fld>
            <a:endParaRPr lang="en-US" dirty="0"/>
          </a:p>
        </p:txBody>
      </p:sp>
    </p:spTree>
    <p:extLst>
      <p:ext uri="{BB962C8B-B14F-4D97-AF65-F5344CB8AC3E}">
        <p14:creationId xmlns:p14="http://schemas.microsoft.com/office/powerpoint/2010/main" val="29294320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979" cy="465773"/>
          </a:xfrm>
          <a:prstGeom prst="rect">
            <a:avLst/>
          </a:prstGeom>
        </p:spPr>
        <p:txBody>
          <a:bodyPr vert="horz" wrap="square" lIns="91564" tIns="45782" rIns="91564" bIns="45782" numCol="1" anchor="t" anchorCtr="0" compatLnSpc="1">
            <a:prstTxWarp prst="textNoShape">
              <a:avLst/>
            </a:prstTxWarp>
          </a:bodyPr>
          <a:lstStyle>
            <a:lvl1pPr>
              <a:defRPr sz="1200">
                <a:latin typeface="Arial" charset="0"/>
              </a:defRPr>
            </a:lvl1pPr>
          </a:lstStyle>
          <a:p>
            <a:pPr>
              <a:defRPr/>
            </a:pPr>
            <a:endParaRPr lang="en-US" dirty="0"/>
          </a:p>
        </p:txBody>
      </p:sp>
      <p:sp>
        <p:nvSpPr>
          <p:cNvPr id="3" name="Date Placeholder 2"/>
          <p:cNvSpPr>
            <a:spLocks noGrp="1"/>
          </p:cNvSpPr>
          <p:nvPr>
            <p:ph type="dt" idx="1"/>
          </p:nvPr>
        </p:nvSpPr>
        <p:spPr>
          <a:xfrm>
            <a:off x="3977531" y="1"/>
            <a:ext cx="3043979" cy="465773"/>
          </a:xfrm>
          <a:prstGeom prst="rect">
            <a:avLst/>
          </a:prstGeom>
        </p:spPr>
        <p:txBody>
          <a:bodyPr vert="horz" wrap="square" lIns="91564" tIns="45782" rIns="91564" bIns="45782" numCol="1" anchor="t" anchorCtr="0" compatLnSpc="1">
            <a:prstTxWarp prst="textNoShape">
              <a:avLst/>
            </a:prstTxWarp>
          </a:bodyPr>
          <a:lstStyle>
            <a:lvl1pPr algn="r">
              <a:defRPr sz="1200">
                <a:latin typeface="Arial" charset="0"/>
              </a:defRPr>
            </a:lvl1pPr>
          </a:lstStyle>
          <a:p>
            <a:pPr>
              <a:defRPr/>
            </a:pPr>
            <a:fld id="{16134121-9A69-4C0C-ABEE-93FE1317E6B2}" type="datetimeFigureOut">
              <a:rPr lang="en-US"/>
              <a:pPr>
                <a:defRPr/>
              </a:pPr>
              <a:t>11/7/2016</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564" tIns="45782" rIns="91564" bIns="45782" rtlCol="0" anchor="ctr"/>
          <a:lstStyle/>
          <a:p>
            <a:pPr lvl="0"/>
            <a:endParaRPr lang="en-US" noProof="0" dirty="0" smtClean="0"/>
          </a:p>
        </p:txBody>
      </p:sp>
      <p:sp>
        <p:nvSpPr>
          <p:cNvPr id="5" name="Notes Placeholder 4"/>
          <p:cNvSpPr>
            <a:spLocks noGrp="1"/>
          </p:cNvSpPr>
          <p:nvPr>
            <p:ph type="body" sz="quarter" idx="3"/>
          </p:nvPr>
        </p:nvSpPr>
        <p:spPr>
          <a:xfrm>
            <a:off x="702946" y="4422460"/>
            <a:ext cx="5617208" cy="4188778"/>
          </a:xfrm>
          <a:prstGeom prst="rect">
            <a:avLst/>
          </a:prstGeom>
        </p:spPr>
        <p:txBody>
          <a:bodyPr vert="horz" lIns="91564" tIns="45782" rIns="91564" bIns="4578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41738"/>
            <a:ext cx="3043979" cy="465773"/>
          </a:xfrm>
          <a:prstGeom prst="rect">
            <a:avLst/>
          </a:prstGeom>
        </p:spPr>
        <p:txBody>
          <a:bodyPr vert="horz" wrap="square" lIns="91564" tIns="45782" rIns="91564" bIns="45782" numCol="1" anchor="b" anchorCtr="0" compatLnSpc="1">
            <a:prstTxWarp prst="textNoShape">
              <a:avLst/>
            </a:prstTxWarp>
          </a:bodyPr>
          <a:lstStyle>
            <a:lvl1pPr>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977531" y="8841738"/>
            <a:ext cx="3043979" cy="465773"/>
          </a:xfrm>
          <a:prstGeom prst="rect">
            <a:avLst/>
          </a:prstGeom>
        </p:spPr>
        <p:txBody>
          <a:bodyPr vert="horz" wrap="square" lIns="91564" tIns="45782" rIns="91564" bIns="45782" numCol="1" anchor="b" anchorCtr="0" compatLnSpc="1">
            <a:prstTxWarp prst="textNoShape">
              <a:avLst/>
            </a:prstTxWarp>
          </a:bodyPr>
          <a:lstStyle>
            <a:lvl1pPr algn="r">
              <a:defRPr sz="1200">
                <a:latin typeface="Arial" charset="0"/>
              </a:defRPr>
            </a:lvl1pPr>
          </a:lstStyle>
          <a:p>
            <a:pPr>
              <a:defRPr/>
            </a:pPr>
            <a:fld id="{56FA624E-497C-4961-BA08-E2909DF83A39}" type="slidenum">
              <a:rPr lang="en-US"/>
              <a:pPr>
                <a:defRPr/>
              </a:pPr>
              <a:t>‹#›</a:t>
            </a:fld>
            <a:endParaRPr lang="en-US" dirty="0"/>
          </a:p>
        </p:txBody>
      </p:sp>
    </p:spTree>
    <p:extLst>
      <p:ext uri="{BB962C8B-B14F-4D97-AF65-F5344CB8AC3E}">
        <p14:creationId xmlns:p14="http://schemas.microsoft.com/office/powerpoint/2010/main" val="418908179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4820" name="Slide Number Placeholder 3"/>
          <p:cNvSpPr>
            <a:spLocks noGrp="1"/>
          </p:cNvSpPr>
          <p:nvPr>
            <p:ph type="sldNum" sz="quarter" idx="5"/>
          </p:nvPr>
        </p:nvSpPr>
        <p:spPr bwMode="auto">
          <a:noFill/>
          <a:ln>
            <a:miter lim="800000"/>
            <a:headEnd/>
            <a:tailEnd/>
          </a:ln>
        </p:spPr>
        <p:txBody>
          <a:bodyPr/>
          <a:lstStyle/>
          <a:p>
            <a:fld id="{1908CACA-0D82-4151-8B5C-8493409DD61A}" type="slidenum">
              <a:rPr lang="en-US" smtClean="0"/>
              <a:pPr/>
              <a:t>1</a:t>
            </a:fld>
            <a:endParaRPr lang="en-US" dirty="0" smtClean="0"/>
          </a:p>
        </p:txBody>
      </p:sp>
    </p:spTree>
    <p:extLst>
      <p:ext uri="{BB962C8B-B14F-4D97-AF65-F5344CB8AC3E}">
        <p14:creationId xmlns:p14="http://schemas.microsoft.com/office/powerpoint/2010/main" val="25519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6FA624E-497C-4961-BA08-E2909DF83A39}" type="slidenum">
              <a:rPr lang="en-US" smtClean="0"/>
              <a:pPr>
                <a:defRPr/>
              </a:pPr>
              <a:t>10</a:t>
            </a:fld>
            <a:endParaRPr lang="en-US" dirty="0"/>
          </a:p>
        </p:txBody>
      </p:sp>
    </p:spTree>
    <p:extLst>
      <p:ext uri="{BB962C8B-B14F-4D97-AF65-F5344CB8AC3E}">
        <p14:creationId xmlns:p14="http://schemas.microsoft.com/office/powerpoint/2010/main" val="386446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6FA624E-497C-4961-BA08-E2909DF83A39}" type="slidenum">
              <a:rPr lang="en-US" smtClean="0"/>
              <a:pPr>
                <a:defRPr/>
              </a:pPr>
              <a:t>11</a:t>
            </a:fld>
            <a:endParaRPr lang="en-US" dirty="0"/>
          </a:p>
        </p:txBody>
      </p:sp>
    </p:spTree>
    <p:extLst>
      <p:ext uri="{BB962C8B-B14F-4D97-AF65-F5344CB8AC3E}">
        <p14:creationId xmlns:p14="http://schemas.microsoft.com/office/powerpoint/2010/main" val="386446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56FA624E-497C-4961-BA08-E2909DF83A39}" type="slidenum">
              <a:rPr lang="en-US" smtClean="0"/>
              <a:pPr>
                <a:defRPr/>
              </a:pPr>
              <a:t>12</a:t>
            </a:fld>
            <a:endParaRPr lang="en-US" dirty="0"/>
          </a:p>
        </p:txBody>
      </p:sp>
    </p:spTree>
    <p:extLst>
      <p:ext uri="{BB962C8B-B14F-4D97-AF65-F5344CB8AC3E}">
        <p14:creationId xmlns:p14="http://schemas.microsoft.com/office/powerpoint/2010/main" val="2224408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6FA624E-497C-4961-BA08-E2909DF83A39}" type="slidenum">
              <a:rPr lang="en-US" smtClean="0"/>
              <a:pPr>
                <a:defRPr/>
              </a:pPr>
              <a:t>13</a:t>
            </a:fld>
            <a:endParaRPr lang="en-US" dirty="0"/>
          </a:p>
        </p:txBody>
      </p:sp>
    </p:spTree>
    <p:extLst>
      <p:ext uri="{BB962C8B-B14F-4D97-AF65-F5344CB8AC3E}">
        <p14:creationId xmlns:p14="http://schemas.microsoft.com/office/powerpoint/2010/main" val="3026554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56FA624E-497C-4961-BA08-E2909DF83A39}" type="slidenum">
              <a:rPr lang="en-US" smtClean="0"/>
              <a:pPr>
                <a:defRPr/>
              </a:pPr>
              <a:t>14</a:t>
            </a:fld>
            <a:endParaRPr lang="en-US" dirty="0"/>
          </a:p>
        </p:txBody>
      </p:sp>
    </p:spTree>
    <p:extLst>
      <p:ext uri="{BB962C8B-B14F-4D97-AF65-F5344CB8AC3E}">
        <p14:creationId xmlns:p14="http://schemas.microsoft.com/office/powerpoint/2010/main" val="1427277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FA624E-497C-4961-BA08-E2909DF83A39}" type="slidenum">
              <a:rPr lang="en-US" smtClean="0"/>
              <a:pPr>
                <a:defRPr/>
              </a:pPr>
              <a:t>15</a:t>
            </a:fld>
            <a:endParaRPr lang="en-US" dirty="0"/>
          </a:p>
        </p:txBody>
      </p:sp>
    </p:spTree>
    <p:extLst>
      <p:ext uri="{BB962C8B-B14F-4D97-AF65-F5344CB8AC3E}">
        <p14:creationId xmlns:p14="http://schemas.microsoft.com/office/powerpoint/2010/main" val="2146358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FA624E-497C-4961-BA08-E2909DF83A39}" type="slidenum">
              <a:rPr lang="en-US" smtClean="0"/>
              <a:pPr>
                <a:defRPr/>
              </a:pPr>
              <a:t>16</a:t>
            </a:fld>
            <a:endParaRPr lang="en-US" dirty="0"/>
          </a:p>
        </p:txBody>
      </p:sp>
    </p:spTree>
    <p:extLst>
      <p:ext uri="{BB962C8B-B14F-4D97-AF65-F5344CB8AC3E}">
        <p14:creationId xmlns:p14="http://schemas.microsoft.com/office/powerpoint/2010/main" val="3365780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FA624E-497C-4961-BA08-E2909DF83A39}" type="slidenum">
              <a:rPr lang="en-US" smtClean="0"/>
              <a:pPr>
                <a:defRPr/>
              </a:pPr>
              <a:t>17</a:t>
            </a:fld>
            <a:endParaRPr lang="en-US" dirty="0"/>
          </a:p>
        </p:txBody>
      </p:sp>
    </p:spTree>
    <p:extLst>
      <p:ext uri="{BB962C8B-B14F-4D97-AF65-F5344CB8AC3E}">
        <p14:creationId xmlns:p14="http://schemas.microsoft.com/office/powerpoint/2010/main" val="1051177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FA624E-497C-4961-BA08-E2909DF83A39}" type="slidenum">
              <a:rPr lang="en-US" smtClean="0"/>
              <a:pPr>
                <a:defRPr/>
              </a:pPr>
              <a:t>18</a:t>
            </a:fld>
            <a:endParaRPr lang="en-US" dirty="0"/>
          </a:p>
        </p:txBody>
      </p:sp>
    </p:spTree>
    <p:extLst>
      <p:ext uri="{BB962C8B-B14F-4D97-AF65-F5344CB8AC3E}">
        <p14:creationId xmlns:p14="http://schemas.microsoft.com/office/powerpoint/2010/main" val="3791940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FA624E-497C-4961-BA08-E2909DF83A39}" type="slidenum">
              <a:rPr lang="en-US" smtClean="0"/>
              <a:pPr>
                <a:defRPr/>
              </a:pPr>
              <a:t>19</a:t>
            </a:fld>
            <a:endParaRPr lang="en-US" dirty="0"/>
          </a:p>
        </p:txBody>
      </p:sp>
    </p:spTree>
    <p:extLst>
      <p:ext uri="{BB962C8B-B14F-4D97-AF65-F5344CB8AC3E}">
        <p14:creationId xmlns:p14="http://schemas.microsoft.com/office/powerpoint/2010/main" val="368050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FA624E-497C-4961-BA08-E2909DF83A39}" type="slidenum">
              <a:rPr lang="en-US" smtClean="0"/>
              <a:pPr>
                <a:defRPr/>
              </a:pPr>
              <a:t>2</a:t>
            </a:fld>
            <a:endParaRPr lang="en-US" dirty="0"/>
          </a:p>
        </p:txBody>
      </p:sp>
    </p:spTree>
    <p:extLst>
      <p:ext uri="{BB962C8B-B14F-4D97-AF65-F5344CB8AC3E}">
        <p14:creationId xmlns:p14="http://schemas.microsoft.com/office/powerpoint/2010/main" val="227357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FA624E-497C-4961-BA08-E2909DF83A39}" type="slidenum">
              <a:rPr lang="en-US" smtClean="0"/>
              <a:pPr>
                <a:defRPr/>
              </a:pPr>
              <a:t>20</a:t>
            </a:fld>
            <a:endParaRPr lang="en-US" dirty="0"/>
          </a:p>
        </p:txBody>
      </p:sp>
    </p:spTree>
    <p:extLst>
      <p:ext uri="{BB962C8B-B14F-4D97-AF65-F5344CB8AC3E}">
        <p14:creationId xmlns:p14="http://schemas.microsoft.com/office/powerpoint/2010/main" val="72258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FA624E-497C-4961-BA08-E2909DF83A39}" type="slidenum">
              <a:rPr lang="en-US" smtClean="0"/>
              <a:pPr>
                <a:defRPr/>
              </a:pPr>
              <a:t>21</a:t>
            </a:fld>
            <a:endParaRPr lang="en-US" dirty="0"/>
          </a:p>
        </p:txBody>
      </p:sp>
    </p:spTree>
    <p:extLst>
      <p:ext uri="{BB962C8B-B14F-4D97-AF65-F5344CB8AC3E}">
        <p14:creationId xmlns:p14="http://schemas.microsoft.com/office/powerpoint/2010/main" val="3489854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FA624E-497C-4961-BA08-E2909DF83A39}" type="slidenum">
              <a:rPr lang="en-US" smtClean="0"/>
              <a:pPr>
                <a:defRPr/>
              </a:pPr>
              <a:t>22</a:t>
            </a:fld>
            <a:endParaRPr lang="en-US" dirty="0"/>
          </a:p>
        </p:txBody>
      </p:sp>
    </p:spTree>
    <p:extLst>
      <p:ext uri="{BB962C8B-B14F-4D97-AF65-F5344CB8AC3E}">
        <p14:creationId xmlns:p14="http://schemas.microsoft.com/office/powerpoint/2010/main" val="1570513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FA624E-497C-4961-BA08-E2909DF83A39}" type="slidenum">
              <a:rPr lang="en-US" smtClean="0"/>
              <a:pPr>
                <a:defRPr/>
              </a:pPr>
              <a:t>23</a:t>
            </a:fld>
            <a:endParaRPr lang="en-US" dirty="0"/>
          </a:p>
        </p:txBody>
      </p:sp>
    </p:spTree>
    <p:extLst>
      <p:ext uri="{BB962C8B-B14F-4D97-AF65-F5344CB8AC3E}">
        <p14:creationId xmlns:p14="http://schemas.microsoft.com/office/powerpoint/2010/main" val="28257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FA624E-497C-4961-BA08-E2909DF83A39}" type="slidenum">
              <a:rPr lang="en-US" smtClean="0"/>
              <a:pPr>
                <a:defRPr/>
              </a:pPr>
              <a:t>24</a:t>
            </a:fld>
            <a:endParaRPr lang="en-US" dirty="0"/>
          </a:p>
        </p:txBody>
      </p:sp>
    </p:spTree>
    <p:extLst>
      <p:ext uri="{BB962C8B-B14F-4D97-AF65-F5344CB8AC3E}">
        <p14:creationId xmlns:p14="http://schemas.microsoft.com/office/powerpoint/2010/main" val="3456667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6FA624E-497C-4961-BA08-E2909DF83A39}" type="slidenum">
              <a:rPr lang="en-US" smtClean="0"/>
              <a:pPr>
                <a:defRPr/>
              </a:pPr>
              <a:t>25</a:t>
            </a:fld>
            <a:endParaRPr lang="en-US" dirty="0"/>
          </a:p>
        </p:txBody>
      </p:sp>
    </p:spTree>
    <p:extLst>
      <p:ext uri="{BB962C8B-B14F-4D97-AF65-F5344CB8AC3E}">
        <p14:creationId xmlns:p14="http://schemas.microsoft.com/office/powerpoint/2010/main" val="2600962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FA624E-497C-4961-BA08-E2909DF83A39}" type="slidenum">
              <a:rPr lang="en-US" smtClean="0"/>
              <a:pPr>
                <a:defRPr/>
              </a:pPr>
              <a:t>26</a:t>
            </a:fld>
            <a:endParaRPr lang="en-US" dirty="0"/>
          </a:p>
        </p:txBody>
      </p:sp>
    </p:spTree>
    <p:extLst>
      <p:ext uri="{BB962C8B-B14F-4D97-AF65-F5344CB8AC3E}">
        <p14:creationId xmlns:p14="http://schemas.microsoft.com/office/powerpoint/2010/main" val="264049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FA624E-497C-4961-BA08-E2909DF83A39}" type="slidenum">
              <a:rPr lang="en-US" smtClean="0"/>
              <a:pPr>
                <a:defRPr/>
              </a:pPr>
              <a:t>27</a:t>
            </a:fld>
            <a:endParaRPr lang="en-US" dirty="0"/>
          </a:p>
        </p:txBody>
      </p:sp>
    </p:spTree>
    <p:extLst>
      <p:ext uri="{BB962C8B-B14F-4D97-AF65-F5344CB8AC3E}">
        <p14:creationId xmlns:p14="http://schemas.microsoft.com/office/powerpoint/2010/main" val="25069484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FA624E-497C-4961-BA08-E2909DF83A39}" type="slidenum">
              <a:rPr lang="en-US" smtClean="0"/>
              <a:pPr>
                <a:defRPr/>
              </a:pPr>
              <a:t>28</a:t>
            </a:fld>
            <a:endParaRPr lang="en-US" dirty="0"/>
          </a:p>
        </p:txBody>
      </p:sp>
    </p:spTree>
    <p:extLst>
      <p:ext uri="{BB962C8B-B14F-4D97-AF65-F5344CB8AC3E}">
        <p14:creationId xmlns:p14="http://schemas.microsoft.com/office/powerpoint/2010/main" val="2109947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6FA624E-497C-4961-BA08-E2909DF83A39}" type="slidenum">
              <a:rPr lang="en-US" smtClean="0"/>
              <a:pPr>
                <a:defRPr/>
              </a:pPr>
              <a:t>29</a:t>
            </a:fld>
            <a:endParaRPr lang="en-US" dirty="0"/>
          </a:p>
        </p:txBody>
      </p:sp>
    </p:spTree>
    <p:extLst>
      <p:ext uri="{BB962C8B-B14F-4D97-AF65-F5344CB8AC3E}">
        <p14:creationId xmlns:p14="http://schemas.microsoft.com/office/powerpoint/2010/main" val="2515907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6FA624E-497C-4961-BA08-E2909DF83A39}" type="slidenum">
              <a:rPr lang="en-US" smtClean="0"/>
              <a:pPr>
                <a:defRPr/>
              </a:pPr>
              <a:t>3</a:t>
            </a:fld>
            <a:endParaRPr lang="en-US" dirty="0"/>
          </a:p>
        </p:txBody>
      </p:sp>
    </p:spTree>
    <p:extLst>
      <p:ext uri="{BB962C8B-B14F-4D97-AF65-F5344CB8AC3E}">
        <p14:creationId xmlns:p14="http://schemas.microsoft.com/office/powerpoint/2010/main" val="2273574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FA624E-497C-4961-BA08-E2909DF83A39}" type="slidenum">
              <a:rPr lang="en-US" smtClean="0"/>
              <a:pPr>
                <a:defRPr/>
              </a:pPr>
              <a:t>30</a:t>
            </a:fld>
            <a:endParaRPr lang="en-US" dirty="0"/>
          </a:p>
        </p:txBody>
      </p:sp>
    </p:spTree>
    <p:extLst>
      <p:ext uri="{BB962C8B-B14F-4D97-AF65-F5344CB8AC3E}">
        <p14:creationId xmlns:p14="http://schemas.microsoft.com/office/powerpoint/2010/main" val="34811222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FA624E-497C-4961-BA08-E2909DF83A39}" type="slidenum">
              <a:rPr lang="en-US" smtClean="0"/>
              <a:pPr>
                <a:defRPr/>
              </a:pPr>
              <a:t>31</a:t>
            </a:fld>
            <a:endParaRPr lang="en-US" dirty="0"/>
          </a:p>
        </p:txBody>
      </p:sp>
    </p:spTree>
    <p:extLst>
      <p:ext uri="{BB962C8B-B14F-4D97-AF65-F5344CB8AC3E}">
        <p14:creationId xmlns:p14="http://schemas.microsoft.com/office/powerpoint/2010/main" val="33252327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FA624E-497C-4961-BA08-E2909DF83A39}" type="slidenum">
              <a:rPr lang="en-US" smtClean="0"/>
              <a:pPr>
                <a:defRPr/>
              </a:pPr>
              <a:t>32</a:t>
            </a:fld>
            <a:endParaRPr lang="en-US" dirty="0"/>
          </a:p>
        </p:txBody>
      </p:sp>
    </p:spTree>
    <p:extLst>
      <p:ext uri="{BB962C8B-B14F-4D97-AF65-F5344CB8AC3E}">
        <p14:creationId xmlns:p14="http://schemas.microsoft.com/office/powerpoint/2010/main" val="4780520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FA624E-497C-4961-BA08-E2909DF83A39}" type="slidenum">
              <a:rPr lang="en-US" smtClean="0"/>
              <a:pPr>
                <a:defRPr/>
              </a:pPr>
              <a:t>33</a:t>
            </a:fld>
            <a:endParaRPr lang="en-US" dirty="0"/>
          </a:p>
        </p:txBody>
      </p:sp>
    </p:spTree>
    <p:extLst>
      <p:ext uri="{BB962C8B-B14F-4D97-AF65-F5344CB8AC3E}">
        <p14:creationId xmlns:p14="http://schemas.microsoft.com/office/powerpoint/2010/main" val="41382486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FA624E-497C-4961-BA08-E2909DF83A39}" type="slidenum">
              <a:rPr lang="en-US" smtClean="0"/>
              <a:pPr>
                <a:defRPr/>
              </a:pPr>
              <a:t>34</a:t>
            </a:fld>
            <a:endParaRPr lang="en-US" dirty="0"/>
          </a:p>
        </p:txBody>
      </p:sp>
    </p:spTree>
    <p:extLst>
      <p:ext uri="{BB962C8B-B14F-4D97-AF65-F5344CB8AC3E}">
        <p14:creationId xmlns:p14="http://schemas.microsoft.com/office/powerpoint/2010/main" val="25330203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a:lstStyle/>
          <a:p>
            <a:fld id="{06C6ACE9-E333-496A-A82D-614A76AC3153}" type="slidenum">
              <a:rPr lang="en-US" smtClean="0"/>
              <a:pPr/>
              <a:t>35</a:t>
            </a:fld>
            <a:endParaRPr lang="en-US" dirty="0" smtClean="0"/>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lIns="93295" tIns="46647" rIns="93295" bIns="46647" numCol="1" anchor="t" anchorCtr="0" compatLnSpc="1">
            <a:prstTxWarp prst="textNoShape">
              <a:avLst/>
            </a:prstTxWarp>
          </a:bodyPr>
          <a:lstStyle/>
          <a:p>
            <a:endParaRPr lang="en-US" dirty="0" smtClean="0">
              <a:latin typeface="Arial" charset="0"/>
            </a:endParaRPr>
          </a:p>
        </p:txBody>
      </p:sp>
    </p:spTree>
    <p:extLst>
      <p:ext uri="{BB962C8B-B14F-4D97-AF65-F5344CB8AC3E}">
        <p14:creationId xmlns:p14="http://schemas.microsoft.com/office/powerpoint/2010/main" val="346049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FA624E-497C-4961-BA08-E2909DF83A39}" type="slidenum">
              <a:rPr lang="en-US" smtClean="0"/>
              <a:pPr>
                <a:defRPr/>
              </a:pPr>
              <a:t>4</a:t>
            </a:fld>
            <a:endParaRPr lang="en-US" dirty="0"/>
          </a:p>
        </p:txBody>
      </p:sp>
    </p:spTree>
    <p:extLst>
      <p:ext uri="{BB962C8B-B14F-4D97-AF65-F5344CB8AC3E}">
        <p14:creationId xmlns:p14="http://schemas.microsoft.com/office/powerpoint/2010/main" val="4162639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FA624E-497C-4961-BA08-E2909DF83A39}" type="slidenum">
              <a:rPr lang="en-US" smtClean="0"/>
              <a:pPr>
                <a:defRPr/>
              </a:pPr>
              <a:t>5</a:t>
            </a:fld>
            <a:endParaRPr lang="en-US" dirty="0"/>
          </a:p>
        </p:txBody>
      </p:sp>
    </p:spTree>
    <p:extLst>
      <p:ext uri="{BB962C8B-B14F-4D97-AF65-F5344CB8AC3E}">
        <p14:creationId xmlns:p14="http://schemas.microsoft.com/office/powerpoint/2010/main" val="650307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FA624E-497C-4961-BA08-E2909DF83A39}" type="slidenum">
              <a:rPr lang="en-US" smtClean="0"/>
              <a:pPr>
                <a:defRPr/>
              </a:pPr>
              <a:t>6</a:t>
            </a:fld>
            <a:endParaRPr lang="en-US" dirty="0"/>
          </a:p>
        </p:txBody>
      </p:sp>
    </p:spTree>
    <p:extLst>
      <p:ext uri="{BB962C8B-B14F-4D97-AF65-F5344CB8AC3E}">
        <p14:creationId xmlns:p14="http://schemas.microsoft.com/office/powerpoint/2010/main" val="779500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FA624E-497C-4961-BA08-E2909DF83A39}" type="slidenum">
              <a:rPr lang="en-US" smtClean="0"/>
              <a:pPr>
                <a:defRPr/>
              </a:pPr>
              <a:t>7</a:t>
            </a:fld>
            <a:endParaRPr lang="en-US" dirty="0"/>
          </a:p>
        </p:txBody>
      </p:sp>
    </p:spTree>
    <p:extLst>
      <p:ext uri="{BB962C8B-B14F-4D97-AF65-F5344CB8AC3E}">
        <p14:creationId xmlns:p14="http://schemas.microsoft.com/office/powerpoint/2010/main" val="953310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FA624E-497C-4961-BA08-E2909DF83A39}" type="slidenum">
              <a:rPr lang="en-US" smtClean="0"/>
              <a:pPr>
                <a:defRPr/>
              </a:pPr>
              <a:t>8</a:t>
            </a:fld>
            <a:endParaRPr lang="en-US" dirty="0"/>
          </a:p>
        </p:txBody>
      </p:sp>
    </p:spTree>
    <p:extLst>
      <p:ext uri="{BB962C8B-B14F-4D97-AF65-F5344CB8AC3E}">
        <p14:creationId xmlns:p14="http://schemas.microsoft.com/office/powerpoint/2010/main" val="77597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FA624E-497C-4961-BA08-E2909DF83A39}" type="slidenum">
              <a:rPr lang="en-US" smtClean="0"/>
              <a:pPr>
                <a:defRPr/>
              </a:pPr>
              <a:t>9</a:t>
            </a:fld>
            <a:endParaRPr lang="en-US" dirty="0"/>
          </a:p>
        </p:txBody>
      </p:sp>
    </p:spTree>
    <p:extLst>
      <p:ext uri="{BB962C8B-B14F-4D97-AF65-F5344CB8AC3E}">
        <p14:creationId xmlns:p14="http://schemas.microsoft.com/office/powerpoint/2010/main" val="71311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13891_ChamberPPT_BG_C"/>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0" y="3790950"/>
            <a:ext cx="9144000" cy="1162050"/>
          </a:xfrm>
        </p:spPr>
        <p:txBody>
          <a:bodyPr lIns="91440" tIns="45720" rIns="91440" bIns="45720"/>
          <a:lstStyle>
            <a:lvl1pPr algn="ctr">
              <a:defRPr sz="6000">
                <a:solidFill>
                  <a:srgbClr val="000066"/>
                </a:solidFill>
              </a:defRPr>
            </a:lvl1pPr>
          </a:lstStyle>
          <a:p>
            <a:r>
              <a:rPr lang="en-US"/>
              <a:t>Click to edit Master title style</a:t>
            </a:r>
          </a:p>
        </p:txBody>
      </p:sp>
      <p:sp>
        <p:nvSpPr>
          <p:cNvPr id="3075" name="Rectangle 3"/>
          <p:cNvSpPr>
            <a:spLocks noGrp="1" noChangeArrowheads="1"/>
          </p:cNvSpPr>
          <p:nvPr>
            <p:ph type="subTitle" idx="1"/>
          </p:nvPr>
        </p:nvSpPr>
        <p:spPr>
          <a:xfrm>
            <a:off x="0" y="4953000"/>
            <a:ext cx="9144000" cy="990600"/>
          </a:xfrm>
        </p:spPr>
        <p:txBody>
          <a:bodyPr/>
          <a:lstStyle>
            <a:lvl1pPr marL="0" indent="0" algn="ctr">
              <a:buFontTx/>
              <a:buNone/>
              <a:defRPr sz="4000">
                <a:solidFill>
                  <a:srgbClr val="443D99"/>
                </a:solidFill>
                <a:latin typeface="Franklin Gothic Demi Cond" pitchFamily="34" charset="0"/>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685800"/>
            <a:ext cx="18669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85800"/>
            <a:ext cx="54483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6705600" cy="868363"/>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51038"/>
            <a:ext cx="3390900" cy="3916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29100" y="1951038"/>
            <a:ext cx="3390900" cy="3916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1192213"/>
            <a:ext cx="914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3" name="Picture 13"/>
          <p:cNvPicPr>
            <a:picLocks noChangeAspect="1" noChangeArrowheads="1"/>
          </p:cNvPicPr>
          <p:nvPr userDrawn="1"/>
        </p:nvPicPr>
        <p:blipFill>
          <a:blip r:embed="rId2" cstate="print"/>
          <a:srcRect l="12180" t="39787" r="35257" b="57660"/>
          <a:stretch>
            <a:fillRect/>
          </a:stretch>
        </p:blipFill>
        <p:spPr bwMode="auto">
          <a:xfrm>
            <a:off x="0" y="6172200"/>
            <a:ext cx="9144000" cy="685800"/>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6" descr="13891_ChamberPPT_BG_C"/>
          <p:cNvPicPr>
            <a:picLocks noChangeAspect="1" noChangeArrowheads="1"/>
          </p:cNvPicPr>
          <p:nvPr/>
        </p:nvPicPr>
        <p:blipFill>
          <a:blip r:embed="rId13" cstate="print"/>
          <a:srcRect b="75856"/>
          <a:stretch>
            <a:fillRect/>
          </a:stretch>
        </p:blipFill>
        <p:spPr bwMode="auto">
          <a:xfrm>
            <a:off x="0" y="0"/>
            <a:ext cx="9144000" cy="1295400"/>
          </a:xfrm>
          <a:prstGeom prst="rect">
            <a:avLst/>
          </a:prstGeom>
          <a:noFill/>
          <a:ln w="9525">
            <a:noFill/>
            <a:miter lim="800000"/>
            <a:headEnd/>
            <a:tailEnd/>
          </a:ln>
        </p:spPr>
      </p:pic>
      <p:sp>
        <p:nvSpPr>
          <p:cNvPr id="1041" name="Rectangle 17"/>
          <p:cNvSpPr>
            <a:spLocks noChangeArrowheads="1"/>
          </p:cNvSpPr>
          <p:nvPr/>
        </p:nvSpPr>
        <p:spPr bwMode="auto">
          <a:xfrm>
            <a:off x="0" y="0"/>
            <a:ext cx="9144000" cy="1295400"/>
          </a:xfrm>
          <a:prstGeom prst="rect">
            <a:avLst/>
          </a:prstGeom>
          <a:solidFill>
            <a:srgbClr val="00003E">
              <a:alpha val="52000"/>
            </a:srgbClr>
          </a:solidFill>
          <a:ln w="9525">
            <a:noFill/>
            <a:miter lim="800000"/>
            <a:headEnd/>
            <a:tailEnd/>
          </a:ln>
          <a:effectLst/>
        </p:spPr>
        <p:txBody>
          <a:bodyPr wrap="none" anchor="ctr"/>
          <a:lstStyle/>
          <a:p>
            <a:pPr>
              <a:defRPr/>
            </a:pPr>
            <a:endParaRPr lang="en-US" dirty="0"/>
          </a:p>
        </p:txBody>
      </p:sp>
      <p:sp>
        <p:nvSpPr>
          <p:cNvPr id="1028" name="Rectangle 3"/>
          <p:cNvSpPr>
            <a:spLocks noGrp="1" noChangeArrowheads="1"/>
          </p:cNvSpPr>
          <p:nvPr>
            <p:ph type="body" idx="1"/>
          </p:nvPr>
        </p:nvSpPr>
        <p:spPr bwMode="auto">
          <a:xfrm>
            <a:off x="685800" y="1951038"/>
            <a:ext cx="6934200" cy="3916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2"/>
          <p:cNvSpPr>
            <a:spLocks noGrp="1" noChangeArrowheads="1"/>
          </p:cNvSpPr>
          <p:nvPr>
            <p:ph type="title"/>
          </p:nvPr>
        </p:nvSpPr>
        <p:spPr bwMode="auto">
          <a:xfrm>
            <a:off x="1371600" y="152400"/>
            <a:ext cx="6705600" cy="109696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1030" name="Picture 10" descr="uscc_3_color"/>
          <p:cNvPicPr>
            <a:picLocks noChangeAspect="1" noChangeArrowheads="1"/>
          </p:cNvPicPr>
          <p:nvPr/>
        </p:nvPicPr>
        <p:blipFill>
          <a:blip r:embed="rId14" cstate="print"/>
          <a:srcRect/>
          <a:stretch>
            <a:fillRect/>
          </a:stretch>
        </p:blipFill>
        <p:spPr bwMode="auto">
          <a:xfrm>
            <a:off x="8458200" y="22225"/>
            <a:ext cx="503238" cy="503238"/>
          </a:xfrm>
          <a:prstGeom prst="rect">
            <a:avLst/>
          </a:prstGeom>
          <a:noFill/>
          <a:ln w="9525">
            <a:noFill/>
            <a:miter lim="800000"/>
            <a:headEnd/>
            <a:tailEnd/>
          </a:ln>
        </p:spPr>
      </p:pic>
      <p:sp>
        <p:nvSpPr>
          <p:cNvPr id="1039" name="Text Box 15"/>
          <p:cNvSpPr txBox="1">
            <a:spLocks noChangeArrowheads="1"/>
          </p:cNvSpPr>
          <p:nvPr/>
        </p:nvSpPr>
        <p:spPr bwMode="auto">
          <a:xfrm>
            <a:off x="5338763" y="176213"/>
            <a:ext cx="3060700" cy="228600"/>
          </a:xfrm>
          <a:prstGeom prst="rect">
            <a:avLst/>
          </a:prstGeom>
          <a:noFill/>
          <a:ln w="9525">
            <a:noFill/>
            <a:miter lim="800000"/>
            <a:headEnd/>
            <a:tailEnd/>
          </a:ln>
          <a:effectLst/>
        </p:spPr>
        <p:txBody>
          <a:bodyPr wrap="none">
            <a:spAutoFit/>
          </a:bodyPr>
          <a:lstStyle/>
          <a:p>
            <a:pPr algn="r" eaLnBrk="0" hangingPunct="0">
              <a:spcBef>
                <a:spcPct val="50000"/>
              </a:spcBef>
              <a:defRPr/>
            </a:pPr>
            <a:r>
              <a:rPr lang="en-US" sz="900" b="1" dirty="0">
                <a:solidFill>
                  <a:srgbClr val="EAEAEA"/>
                </a:solidFill>
                <a:ea typeface="MS PGothic" pitchFamily="34" charset="-128"/>
              </a:rPr>
              <a:t>U.  S.    C  h  a  m  b  e  r      o  f      C  o  m  m  e  r  c  e</a:t>
            </a:r>
          </a:p>
        </p:txBody>
      </p:sp>
      <p:pic>
        <p:nvPicPr>
          <p:cNvPr id="1032" name="Picture 4" descr="energyxxi_logo.gif"/>
          <p:cNvPicPr>
            <a:picLocks noChangeAspect="1"/>
          </p:cNvPicPr>
          <p:nvPr/>
        </p:nvPicPr>
        <p:blipFill>
          <a:blip r:embed="rId15" cstate="print"/>
          <a:srcRect/>
          <a:stretch>
            <a:fillRect/>
          </a:stretch>
        </p:blipFill>
        <p:spPr bwMode="auto">
          <a:xfrm>
            <a:off x="228600" y="163513"/>
            <a:ext cx="990600" cy="990600"/>
          </a:xfrm>
          <a:prstGeom prst="rect">
            <a:avLst/>
          </a:prstGeom>
          <a:noFill/>
          <a:ln w="9525">
            <a:noFill/>
            <a:miter lim="800000"/>
            <a:headEnd/>
            <a:tailEnd/>
          </a:ln>
        </p:spPr>
      </p:pic>
      <p:pic>
        <p:nvPicPr>
          <p:cNvPr id="1033" name="Picture 16" descr="13891_ChamberPPT_BG_C"/>
          <p:cNvPicPr>
            <a:picLocks noChangeAspect="1" noChangeArrowheads="1"/>
          </p:cNvPicPr>
          <p:nvPr/>
        </p:nvPicPr>
        <p:blipFill>
          <a:blip r:embed="rId13" cstate="print"/>
          <a:srcRect t="17165" b="75856"/>
          <a:stretch>
            <a:fillRect/>
          </a:stretch>
        </p:blipFill>
        <p:spPr bwMode="auto">
          <a:xfrm>
            <a:off x="0" y="6380163"/>
            <a:ext cx="9144000" cy="477837"/>
          </a:xfrm>
          <a:prstGeom prst="rect">
            <a:avLst/>
          </a:prstGeom>
          <a:noFill/>
          <a:ln w="9525">
            <a:noFill/>
            <a:miter lim="800000"/>
            <a:headEnd/>
            <a:tailEnd/>
          </a:ln>
        </p:spPr>
      </p:pic>
      <p:sp>
        <p:nvSpPr>
          <p:cNvPr id="14" name="Rectangle 17"/>
          <p:cNvSpPr>
            <a:spLocks noChangeArrowheads="1"/>
          </p:cNvSpPr>
          <p:nvPr/>
        </p:nvSpPr>
        <p:spPr bwMode="auto">
          <a:xfrm>
            <a:off x="0" y="6380163"/>
            <a:ext cx="9144000" cy="476250"/>
          </a:xfrm>
          <a:prstGeom prst="rect">
            <a:avLst/>
          </a:prstGeom>
          <a:solidFill>
            <a:srgbClr val="00003E">
              <a:alpha val="65000"/>
            </a:srgbClr>
          </a:solidFill>
          <a:ln w="9525">
            <a:noFill/>
            <a:miter lim="800000"/>
            <a:headEnd/>
            <a:tailEnd/>
          </a:ln>
          <a:effectLst/>
        </p:spPr>
        <p:txBody>
          <a:bodyPr wrap="none"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4446" r:id="rId1"/>
    <p:sldLayoutId id="2147484437" r:id="rId2"/>
    <p:sldLayoutId id="2147484438" r:id="rId3"/>
    <p:sldLayoutId id="2147484439" r:id="rId4"/>
    <p:sldLayoutId id="2147484440" r:id="rId5"/>
    <p:sldLayoutId id="2147484441" r:id="rId6"/>
    <p:sldLayoutId id="2147484447" r:id="rId7"/>
    <p:sldLayoutId id="2147484442" r:id="rId8"/>
    <p:sldLayoutId id="2147484443" r:id="rId9"/>
    <p:sldLayoutId id="2147484444" r:id="rId10"/>
    <p:sldLayoutId id="2147484445"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Franklin Gothic Demi Cond" pitchFamily="34" charset="0"/>
        </a:defRPr>
      </a:lvl2pPr>
      <a:lvl3pPr algn="l" rtl="0" eaLnBrk="0" fontAlgn="base" hangingPunct="0">
        <a:spcBef>
          <a:spcPct val="0"/>
        </a:spcBef>
        <a:spcAft>
          <a:spcPct val="0"/>
        </a:spcAft>
        <a:defRPr sz="4000">
          <a:solidFill>
            <a:schemeClr val="bg1"/>
          </a:solidFill>
          <a:latin typeface="Franklin Gothic Demi Cond" pitchFamily="34" charset="0"/>
        </a:defRPr>
      </a:lvl3pPr>
      <a:lvl4pPr algn="l" rtl="0" eaLnBrk="0" fontAlgn="base" hangingPunct="0">
        <a:spcBef>
          <a:spcPct val="0"/>
        </a:spcBef>
        <a:spcAft>
          <a:spcPct val="0"/>
        </a:spcAft>
        <a:defRPr sz="4000">
          <a:solidFill>
            <a:schemeClr val="bg1"/>
          </a:solidFill>
          <a:latin typeface="Franklin Gothic Demi Cond" pitchFamily="34" charset="0"/>
        </a:defRPr>
      </a:lvl4pPr>
      <a:lvl5pPr algn="l" rtl="0" eaLnBrk="0" fontAlgn="base" hangingPunct="0">
        <a:spcBef>
          <a:spcPct val="0"/>
        </a:spcBef>
        <a:spcAft>
          <a:spcPct val="0"/>
        </a:spcAft>
        <a:defRPr sz="4000">
          <a:solidFill>
            <a:schemeClr val="bg1"/>
          </a:solidFill>
          <a:latin typeface="Franklin Gothic Demi Cond" pitchFamily="34" charset="0"/>
        </a:defRPr>
      </a:lvl5pPr>
      <a:lvl6pPr marL="457200" algn="l" rtl="0" fontAlgn="base">
        <a:spcBef>
          <a:spcPct val="0"/>
        </a:spcBef>
        <a:spcAft>
          <a:spcPct val="0"/>
        </a:spcAft>
        <a:defRPr sz="5000">
          <a:solidFill>
            <a:schemeClr val="bg1"/>
          </a:solidFill>
          <a:latin typeface="Franklin Gothic Demi Cond" pitchFamily="34" charset="0"/>
        </a:defRPr>
      </a:lvl6pPr>
      <a:lvl7pPr marL="914400" algn="l" rtl="0" fontAlgn="base">
        <a:spcBef>
          <a:spcPct val="0"/>
        </a:spcBef>
        <a:spcAft>
          <a:spcPct val="0"/>
        </a:spcAft>
        <a:defRPr sz="5000">
          <a:solidFill>
            <a:schemeClr val="bg1"/>
          </a:solidFill>
          <a:latin typeface="Franklin Gothic Demi Cond" pitchFamily="34" charset="0"/>
        </a:defRPr>
      </a:lvl7pPr>
      <a:lvl8pPr marL="1371600" algn="l" rtl="0" fontAlgn="base">
        <a:spcBef>
          <a:spcPct val="0"/>
        </a:spcBef>
        <a:spcAft>
          <a:spcPct val="0"/>
        </a:spcAft>
        <a:defRPr sz="5000">
          <a:solidFill>
            <a:schemeClr val="bg1"/>
          </a:solidFill>
          <a:latin typeface="Franklin Gothic Demi Cond" pitchFamily="34" charset="0"/>
        </a:defRPr>
      </a:lvl8pPr>
      <a:lvl9pPr marL="1828800" algn="l" rtl="0" fontAlgn="base">
        <a:spcBef>
          <a:spcPct val="0"/>
        </a:spcBef>
        <a:spcAft>
          <a:spcPct val="0"/>
        </a:spcAft>
        <a:defRPr sz="5000">
          <a:solidFill>
            <a:schemeClr val="bg1"/>
          </a:solidFill>
          <a:latin typeface="Franklin Gothic Demi Cond" pitchFamily="34" charset="0"/>
        </a:defRPr>
      </a:lvl9pPr>
    </p:titleStyle>
    <p:bodyStyle>
      <a:lvl1pPr marL="342900" indent="-342900" algn="l" rtl="0" eaLnBrk="0" fontAlgn="base" hangingPunct="0">
        <a:spcBef>
          <a:spcPct val="20000"/>
        </a:spcBef>
        <a:spcAft>
          <a:spcPct val="0"/>
        </a:spcAft>
        <a:buSzPct val="60000"/>
        <a:buBlip>
          <a:blip r:embed="rId16"/>
        </a:buBlip>
        <a:defRPr sz="3200">
          <a:solidFill>
            <a:srgbClr val="000066"/>
          </a:solidFill>
          <a:latin typeface="+mn-lt"/>
          <a:ea typeface="+mn-ea"/>
          <a:cs typeface="+mn-cs"/>
        </a:defRPr>
      </a:lvl1pPr>
      <a:lvl2pPr marL="742950" indent="-285750" algn="l" rtl="0" eaLnBrk="0" fontAlgn="base" hangingPunct="0">
        <a:spcBef>
          <a:spcPct val="20000"/>
        </a:spcBef>
        <a:spcAft>
          <a:spcPct val="0"/>
        </a:spcAft>
        <a:buClr>
          <a:srgbClr val="0066FF"/>
        </a:buClr>
        <a:buFont typeface="Wingdings" pitchFamily="2" charset="2"/>
        <a:buChar char="§"/>
        <a:defRPr sz="2800">
          <a:solidFill>
            <a:srgbClr val="000066"/>
          </a:solidFill>
          <a:latin typeface="+mn-lt"/>
        </a:defRPr>
      </a:lvl2pPr>
      <a:lvl3pPr marL="1143000" indent="-228600" algn="l" rtl="0" eaLnBrk="0" fontAlgn="base" hangingPunct="0">
        <a:spcBef>
          <a:spcPct val="20000"/>
        </a:spcBef>
        <a:spcAft>
          <a:spcPct val="0"/>
        </a:spcAft>
        <a:buClr>
          <a:srgbClr val="0066FF"/>
        </a:buClr>
        <a:buChar char="•"/>
        <a:defRPr sz="2400">
          <a:solidFill>
            <a:srgbClr val="000066"/>
          </a:solidFill>
          <a:latin typeface="+mn-lt"/>
        </a:defRPr>
      </a:lvl3pPr>
      <a:lvl4pPr marL="1600200" indent="-228600" algn="l" rtl="0" eaLnBrk="0" fontAlgn="base" hangingPunct="0">
        <a:spcBef>
          <a:spcPct val="20000"/>
        </a:spcBef>
        <a:spcAft>
          <a:spcPct val="0"/>
        </a:spcAft>
        <a:buClr>
          <a:srgbClr val="0066FF"/>
        </a:buClr>
        <a:buFont typeface="Arial" charset="0"/>
        <a:buChar char="–"/>
        <a:defRPr sz="2000">
          <a:solidFill>
            <a:srgbClr val="000066"/>
          </a:solidFill>
          <a:latin typeface="+mn-lt"/>
        </a:defRPr>
      </a:lvl4pPr>
      <a:lvl5pPr marL="2057400" indent="-228600" algn="l" rtl="0" eaLnBrk="0" fontAlgn="base" hangingPunct="0">
        <a:spcBef>
          <a:spcPct val="20000"/>
        </a:spcBef>
        <a:spcAft>
          <a:spcPct val="0"/>
        </a:spcAft>
        <a:buClr>
          <a:srgbClr val="CC0000"/>
        </a:buClr>
        <a:buFont typeface="Arial" charset="0"/>
        <a:buChar char="»"/>
        <a:defRPr sz="2000">
          <a:solidFill>
            <a:srgbClr val="000066"/>
          </a:solidFill>
          <a:latin typeface="+mn-lt"/>
        </a:defRPr>
      </a:lvl5pPr>
      <a:lvl6pPr marL="2514600" indent="-228600" algn="l" rtl="0" fontAlgn="base">
        <a:spcBef>
          <a:spcPct val="20000"/>
        </a:spcBef>
        <a:spcAft>
          <a:spcPct val="0"/>
        </a:spcAft>
        <a:buClr>
          <a:srgbClr val="CC0000"/>
        </a:buClr>
        <a:buFont typeface="Arial" charset="0"/>
        <a:buChar char="»"/>
        <a:defRPr sz="2000">
          <a:solidFill>
            <a:srgbClr val="000066"/>
          </a:solidFill>
          <a:latin typeface="+mn-lt"/>
        </a:defRPr>
      </a:lvl6pPr>
      <a:lvl7pPr marL="2971800" indent="-228600" algn="l" rtl="0" fontAlgn="base">
        <a:spcBef>
          <a:spcPct val="20000"/>
        </a:spcBef>
        <a:spcAft>
          <a:spcPct val="0"/>
        </a:spcAft>
        <a:buClr>
          <a:srgbClr val="CC0000"/>
        </a:buClr>
        <a:buFont typeface="Arial" charset="0"/>
        <a:buChar char="»"/>
        <a:defRPr sz="2000">
          <a:solidFill>
            <a:srgbClr val="000066"/>
          </a:solidFill>
          <a:latin typeface="+mn-lt"/>
        </a:defRPr>
      </a:lvl7pPr>
      <a:lvl8pPr marL="3429000" indent="-228600" algn="l" rtl="0" fontAlgn="base">
        <a:spcBef>
          <a:spcPct val="20000"/>
        </a:spcBef>
        <a:spcAft>
          <a:spcPct val="0"/>
        </a:spcAft>
        <a:buClr>
          <a:srgbClr val="CC0000"/>
        </a:buClr>
        <a:buFont typeface="Arial" charset="0"/>
        <a:buChar char="»"/>
        <a:defRPr sz="2000">
          <a:solidFill>
            <a:srgbClr val="000066"/>
          </a:solidFill>
          <a:latin typeface="+mn-lt"/>
        </a:defRPr>
      </a:lvl8pPr>
      <a:lvl9pPr marL="3886200" indent="-228600" algn="l" rtl="0" fontAlgn="base">
        <a:spcBef>
          <a:spcPct val="20000"/>
        </a:spcBef>
        <a:spcAft>
          <a:spcPct val="0"/>
        </a:spcAft>
        <a:buClr>
          <a:srgbClr val="CC0000"/>
        </a:buClr>
        <a:buFont typeface="Arial" charset="0"/>
        <a:buChar char="»"/>
        <a:defRPr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5eyMwAdN_Sg?feature=player_detailpage" TargetMode="Externa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2657" y="2819400"/>
            <a:ext cx="9144000" cy="1001486"/>
          </a:xfrm>
        </p:spPr>
        <p:txBody>
          <a:bodyPr/>
          <a:lstStyle/>
          <a:p>
            <a:r>
              <a:rPr lang="en-US" sz="4000" i="1" dirty="0" smtClean="0"/>
              <a:t>The EPA’s </a:t>
            </a:r>
            <a:r>
              <a:rPr lang="en-US" sz="3200" b="1" i="1" dirty="0" smtClean="0">
                <a:solidFill>
                  <a:srgbClr val="FF0000"/>
                </a:solidFill>
                <a:latin typeface="Lucida Handwriting" panose="03010101010101010101" pitchFamily="66" charset="0"/>
              </a:rPr>
              <a:t>Redesigned</a:t>
            </a:r>
            <a:r>
              <a:rPr lang="en-US" sz="4000" i="1" dirty="0" smtClean="0"/>
              <a:t>  Redesign of Our </a:t>
            </a:r>
            <a:r>
              <a:rPr lang="en-US" sz="4000" i="1" dirty="0"/>
              <a:t>Electricity System</a:t>
            </a:r>
            <a:endParaRPr lang="en-US" sz="4000" i="1" dirty="0" smtClean="0"/>
          </a:p>
        </p:txBody>
      </p:sp>
      <p:sp>
        <p:nvSpPr>
          <p:cNvPr id="4099" name="Rectangle 3"/>
          <p:cNvSpPr>
            <a:spLocks noGrp="1" noChangeArrowheads="1"/>
          </p:cNvSpPr>
          <p:nvPr>
            <p:ph type="subTitle" idx="1"/>
          </p:nvPr>
        </p:nvSpPr>
        <p:spPr>
          <a:xfrm>
            <a:off x="32657" y="3886200"/>
            <a:ext cx="9144000" cy="990600"/>
          </a:xfrm>
        </p:spPr>
        <p:txBody>
          <a:bodyPr/>
          <a:lstStyle/>
          <a:p>
            <a:pPr eaLnBrk="1" hangingPunct="1">
              <a:spcBef>
                <a:spcPts val="0"/>
              </a:spcBef>
            </a:pPr>
            <a:endParaRPr lang="en-US" sz="800" dirty="0" smtClean="0">
              <a:solidFill>
                <a:srgbClr val="FF0000"/>
              </a:solidFill>
            </a:endParaRPr>
          </a:p>
          <a:p>
            <a:pPr eaLnBrk="1" hangingPunct="1">
              <a:spcBef>
                <a:spcPts val="0"/>
              </a:spcBef>
            </a:pPr>
            <a:r>
              <a:rPr lang="en-US" sz="2400" dirty="0" smtClean="0">
                <a:solidFill>
                  <a:srgbClr val="FF0000"/>
                </a:solidFill>
              </a:rPr>
              <a:t>Association of Energy Engineers</a:t>
            </a:r>
          </a:p>
          <a:p>
            <a:pPr eaLnBrk="1" hangingPunct="1">
              <a:spcBef>
                <a:spcPts val="0"/>
              </a:spcBef>
            </a:pPr>
            <a:r>
              <a:rPr lang="en-US" sz="2400" dirty="0" smtClean="0">
                <a:solidFill>
                  <a:srgbClr val="FF0000"/>
                </a:solidFill>
              </a:rPr>
              <a:t>Cincinnati, Ohio</a:t>
            </a:r>
          </a:p>
          <a:p>
            <a:pPr eaLnBrk="1" hangingPunct="1">
              <a:spcBef>
                <a:spcPts val="0"/>
              </a:spcBef>
            </a:pPr>
            <a:r>
              <a:rPr lang="en-US" sz="2400" dirty="0" smtClean="0">
                <a:solidFill>
                  <a:srgbClr val="FF0000"/>
                </a:solidFill>
              </a:rPr>
              <a:t>September 18, 2015</a:t>
            </a:r>
          </a:p>
          <a:p>
            <a:pPr eaLnBrk="1" hangingPunct="1"/>
            <a:endParaRPr lang="en-US" dirty="0" smtClean="0"/>
          </a:p>
        </p:txBody>
      </p:sp>
      <p:sp>
        <p:nvSpPr>
          <p:cNvPr id="4100" name="Text Box 5"/>
          <p:cNvSpPr txBox="1">
            <a:spLocks noChangeArrowheads="1"/>
          </p:cNvSpPr>
          <p:nvPr/>
        </p:nvSpPr>
        <p:spPr bwMode="auto">
          <a:xfrm>
            <a:off x="2362200" y="5410200"/>
            <a:ext cx="4343400" cy="1415772"/>
          </a:xfrm>
          <a:prstGeom prst="rect">
            <a:avLst/>
          </a:prstGeom>
          <a:noFill/>
          <a:ln w="9525">
            <a:noFill/>
            <a:miter lim="800000"/>
            <a:headEnd/>
            <a:tailEnd/>
          </a:ln>
        </p:spPr>
        <p:txBody>
          <a:bodyPr wrap="square">
            <a:spAutoFit/>
          </a:bodyPr>
          <a:lstStyle/>
          <a:p>
            <a:pPr algn="ctr"/>
            <a:r>
              <a:rPr lang="en-US" b="1" dirty="0" smtClean="0"/>
              <a:t>Heath Knakmuhs</a:t>
            </a:r>
            <a:endParaRPr lang="en-US" b="1" dirty="0"/>
          </a:p>
          <a:p>
            <a:pPr algn="ctr"/>
            <a:r>
              <a:rPr lang="en-US" b="1" dirty="0" smtClean="0"/>
              <a:t>Senior Director for Policy</a:t>
            </a:r>
            <a:endParaRPr lang="en-US" b="1" dirty="0"/>
          </a:p>
          <a:p>
            <a:pPr algn="ctr"/>
            <a:r>
              <a:rPr lang="en-US" b="1" dirty="0"/>
              <a:t>Institute for 21st</a:t>
            </a:r>
            <a:r>
              <a:rPr lang="en-US" b="1" baseline="30000" dirty="0"/>
              <a:t> </a:t>
            </a:r>
            <a:r>
              <a:rPr lang="en-US" b="1" dirty="0"/>
              <a:t>Century Energy</a:t>
            </a:r>
          </a:p>
          <a:p>
            <a:pPr algn="ctr"/>
            <a:r>
              <a:rPr lang="en-US" b="1" dirty="0"/>
              <a:t>U.S. Chamber of Commerce</a:t>
            </a:r>
          </a:p>
          <a:p>
            <a:pPr algn="ctr"/>
            <a:endParaRPr lang="en-US" sz="1400" dirty="0"/>
          </a:p>
        </p:txBody>
      </p:sp>
      <p:pic>
        <p:nvPicPr>
          <p:cNvPr id="4101" name="Picture 4" descr="energyxxi_logo.gif"/>
          <p:cNvPicPr>
            <a:picLocks noChangeAspect="1"/>
          </p:cNvPicPr>
          <p:nvPr/>
        </p:nvPicPr>
        <p:blipFill>
          <a:blip r:embed="rId3" cstate="print"/>
          <a:srcRect/>
          <a:stretch>
            <a:fillRect/>
          </a:stretch>
        </p:blipFill>
        <p:spPr bwMode="auto">
          <a:xfrm>
            <a:off x="3657600" y="1219200"/>
            <a:ext cx="1524000" cy="1524000"/>
          </a:xfrm>
          <a:prstGeom prst="rect">
            <a:avLst/>
          </a:prstGeom>
          <a:noFill/>
          <a:ln w="9525">
            <a:noFill/>
            <a:miter lim="800000"/>
            <a:headEnd/>
            <a:tailEnd/>
          </a:ln>
        </p:spPr>
      </p:pic>
    </p:spTree>
    <p:extLst>
      <p:ext uri="{BB962C8B-B14F-4D97-AF65-F5344CB8AC3E}">
        <p14:creationId xmlns:p14="http://schemas.microsoft.com/office/powerpoint/2010/main" val="2061469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705600" cy="868363"/>
          </a:xfrm>
        </p:spPr>
        <p:txBody>
          <a:bodyPr/>
          <a:lstStyle/>
          <a:p>
            <a:r>
              <a:rPr lang="en-US" sz="3600" dirty="0" smtClean="0"/>
              <a:t>CO</a:t>
            </a:r>
            <a:r>
              <a:rPr lang="en-US" sz="3600" baseline="-25000" dirty="0" smtClean="0"/>
              <a:t>2</a:t>
            </a:r>
            <a:r>
              <a:rPr lang="en-US" sz="3600" dirty="0" smtClean="0"/>
              <a:t> Rules for Existing Power Plants</a:t>
            </a:r>
            <a:endParaRPr lang="en-US" sz="3600" dirty="0"/>
          </a:p>
        </p:txBody>
      </p:sp>
      <p:sp>
        <p:nvSpPr>
          <p:cNvPr id="5" name="Content Placeholder 2"/>
          <p:cNvSpPr>
            <a:spLocks noGrp="1"/>
          </p:cNvSpPr>
          <p:nvPr>
            <p:ph idx="1"/>
          </p:nvPr>
        </p:nvSpPr>
        <p:spPr>
          <a:xfrm>
            <a:off x="381000" y="1447800"/>
            <a:ext cx="8382000" cy="4495800"/>
          </a:xfrm>
        </p:spPr>
        <p:txBody>
          <a:bodyPr/>
          <a:lstStyle/>
          <a:p>
            <a:pPr>
              <a:spcBef>
                <a:spcPts val="1200"/>
              </a:spcBef>
            </a:pPr>
            <a:r>
              <a:rPr lang="en-US" sz="2400" dirty="0" smtClean="0"/>
              <a:t>Proposed June 2, 2014 / Finalized August 3, 2015</a:t>
            </a:r>
          </a:p>
          <a:p>
            <a:pPr>
              <a:spcBef>
                <a:spcPts val="1200"/>
              </a:spcBef>
            </a:pPr>
            <a:r>
              <a:rPr lang="en-US" sz="2400" dirty="0" smtClean="0"/>
              <a:t>Final </a:t>
            </a:r>
            <a:r>
              <a:rPr lang="en-US" sz="2400" i="1" u="sng" dirty="0" smtClean="0">
                <a:solidFill>
                  <a:srgbClr val="FF0000"/>
                </a:solidFill>
              </a:rPr>
              <a:t>increases</a:t>
            </a:r>
            <a:r>
              <a:rPr lang="en-US" sz="2400" dirty="0" smtClean="0"/>
              <a:t> overall stringency to require national carbon emissions reductions of 32% below 2005 levels by 2030</a:t>
            </a:r>
          </a:p>
          <a:p>
            <a:pPr>
              <a:spcBef>
                <a:spcPts val="1200"/>
              </a:spcBef>
            </a:pPr>
            <a:r>
              <a:rPr lang="en-US" sz="2400" dirty="0" smtClean="0"/>
              <a:t>Delayed 2022 compliance with incentives for early action</a:t>
            </a:r>
          </a:p>
          <a:p>
            <a:pPr lvl="1">
              <a:spcBef>
                <a:spcPts val="1200"/>
              </a:spcBef>
            </a:pPr>
            <a:r>
              <a:rPr lang="en-US" sz="2000" dirty="0" smtClean="0"/>
              <a:t>Clean Energy Incentive Program (renewables/low-income)</a:t>
            </a:r>
          </a:p>
          <a:p>
            <a:pPr>
              <a:spcBef>
                <a:spcPts val="1200"/>
              </a:spcBef>
            </a:pPr>
            <a:r>
              <a:rPr lang="en-US" sz="2400" dirty="0" smtClean="0"/>
              <a:t>Focus on reducing use of </a:t>
            </a:r>
            <a:r>
              <a:rPr lang="en-US" sz="2400" i="1" u="sng" dirty="0" smtClean="0">
                <a:solidFill>
                  <a:srgbClr val="FF0000"/>
                </a:solidFill>
              </a:rPr>
              <a:t>all</a:t>
            </a:r>
            <a:r>
              <a:rPr lang="en-US" sz="2400" dirty="0"/>
              <a:t> </a:t>
            </a:r>
            <a:r>
              <a:rPr lang="en-US" sz="2400" dirty="0" smtClean="0"/>
              <a:t> fossil fuels</a:t>
            </a:r>
          </a:p>
          <a:p>
            <a:pPr lvl="1">
              <a:spcBef>
                <a:spcPts val="1200"/>
              </a:spcBef>
            </a:pPr>
            <a:r>
              <a:rPr lang="en-US" sz="2000" dirty="0" smtClean="0"/>
              <a:t>4% reduction in NGCC versus BAU</a:t>
            </a:r>
          </a:p>
          <a:p>
            <a:pPr>
              <a:spcBef>
                <a:spcPts val="1200"/>
              </a:spcBef>
            </a:pPr>
            <a:r>
              <a:rPr lang="en-US" sz="2400" dirty="0" smtClean="0"/>
              <a:t>Revision and reshuffling of the EPA’s “Building Blocks”</a:t>
            </a:r>
          </a:p>
          <a:p>
            <a:pPr>
              <a:spcBef>
                <a:spcPts val="1200"/>
              </a:spcBef>
            </a:pPr>
            <a:r>
              <a:rPr lang="en-US" sz="2400" dirty="0" smtClean="0"/>
              <a:t>FIP and emissions trading</a:t>
            </a:r>
          </a:p>
          <a:p>
            <a:pPr>
              <a:spcBef>
                <a:spcPts val="1200"/>
              </a:spcBef>
            </a:pPr>
            <a:endParaRPr lang="en-US" sz="2400" dirty="0" smtClean="0"/>
          </a:p>
          <a:p>
            <a:endParaRPr lang="en-US" dirty="0"/>
          </a:p>
        </p:txBody>
      </p:sp>
    </p:spTree>
    <p:extLst>
      <p:ext uri="{BB962C8B-B14F-4D97-AF65-F5344CB8AC3E}">
        <p14:creationId xmlns:p14="http://schemas.microsoft.com/office/powerpoint/2010/main" val="13463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1000"/>
                                        <p:tgtEl>
                                          <p:spTgt spid="5">
                                            <p:txEl>
                                              <p:pRg st="4" end="4"/>
                                            </p:txEl>
                                          </p:spTgt>
                                        </p:tgtEl>
                                      </p:cBhvr>
                                    </p:animEffect>
                                    <p:anim calcmode="lin" valueType="num">
                                      <p:cBhvr>
                                        <p:cTn id="3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1000"/>
                                        <p:tgtEl>
                                          <p:spTgt spid="5">
                                            <p:txEl>
                                              <p:pRg st="5" end="5"/>
                                            </p:txEl>
                                          </p:spTgt>
                                        </p:tgtEl>
                                      </p:cBhvr>
                                    </p:animEffect>
                                    <p:anim calcmode="lin" valueType="num">
                                      <p:cBhvr>
                                        <p:cTn id="3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Effect transition="in" filter="fade">
                                      <p:cBhvr>
                                        <p:cTn id="45" dur="1000"/>
                                        <p:tgtEl>
                                          <p:spTgt spid="5">
                                            <p:txEl>
                                              <p:pRg st="6" end="6"/>
                                            </p:txEl>
                                          </p:spTgt>
                                        </p:tgtEl>
                                      </p:cBhvr>
                                    </p:animEffect>
                                    <p:anim calcmode="lin" valueType="num">
                                      <p:cBhvr>
                                        <p:cTn id="4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5">
                                            <p:txEl>
                                              <p:pRg st="7" end="7"/>
                                            </p:txEl>
                                          </p:spTgt>
                                        </p:tgtEl>
                                        <p:attrNameLst>
                                          <p:attrName>style.visibility</p:attrName>
                                        </p:attrNameLst>
                                      </p:cBhvr>
                                      <p:to>
                                        <p:strVal val="visible"/>
                                      </p:to>
                                    </p:set>
                                    <p:animEffect transition="in" filter="fade">
                                      <p:cBhvr>
                                        <p:cTn id="52" dur="1000"/>
                                        <p:tgtEl>
                                          <p:spTgt spid="5">
                                            <p:txEl>
                                              <p:pRg st="7" end="7"/>
                                            </p:txEl>
                                          </p:spTgt>
                                        </p:tgtEl>
                                      </p:cBhvr>
                                    </p:animEffect>
                                    <p:anim calcmode="lin" valueType="num">
                                      <p:cBhvr>
                                        <p:cTn id="53"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705600" cy="868363"/>
          </a:xfrm>
        </p:spPr>
        <p:txBody>
          <a:bodyPr/>
          <a:lstStyle/>
          <a:p>
            <a:r>
              <a:rPr lang="en-US" sz="3600" dirty="0" smtClean="0"/>
              <a:t>CO</a:t>
            </a:r>
            <a:r>
              <a:rPr lang="en-US" sz="3600" baseline="-25000" dirty="0" smtClean="0"/>
              <a:t>2</a:t>
            </a:r>
            <a:r>
              <a:rPr lang="en-US" sz="3600" dirty="0" smtClean="0"/>
              <a:t> Rules for Existing Power Plants</a:t>
            </a:r>
            <a:endParaRPr lang="en-US" sz="3600" dirty="0"/>
          </a:p>
        </p:txBody>
      </p:sp>
      <p:sp>
        <p:nvSpPr>
          <p:cNvPr id="5" name="Content Placeholder 2"/>
          <p:cNvSpPr>
            <a:spLocks noGrp="1"/>
          </p:cNvSpPr>
          <p:nvPr>
            <p:ph idx="1"/>
          </p:nvPr>
        </p:nvSpPr>
        <p:spPr>
          <a:xfrm>
            <a:off x="381000" y="1371600"/>
            <a:ext cx="8382000" cy="4495800"/>
          </a:xfrm>
        </p:spPr>
        <p:txBody>
          <a:bodyPr/>
          <a:lstStyle/>
          <a:p>
            <a:pPr>
              <a:spcBef>
                <a:spcPts val="1200"/>
              </a:spcBef>
            </a:pPr>
            <a:r>
              <a:rPr lang="en-US" sz="2400" dirty="0" smtClean="0"/>
              <a:t>Sets specific performance rates (BSER)</a:t>
            </a:r>
          </a:p>
          <a:p>
            <a:pPr lvl="1">
              <a:spcBef>
                <a:spcPts val="1200"/>
              </a:spcBef>
            </a:pPr>
            <a:r>
              <a:rPr lang="en-US" sz="2000" dirty="0" smtClean="0"/>
              <a:t>1,305 lb CO</a:t>
            </a:r>
            <a:r>
              <a:rPr lang="en-US" sz="2000" baseline="30000" dirty="0" smtClean="0"/>
              <a:t>2</a:t>
            </a:r>
            <a:r>
              <a:rPr lang="en-US" sz="2000" dirty="0" smtClean="0"/>
              <a:t>/MWh for fossil fuel steam</a:t>
            </a:r>
          </a:p>
          <a:p>
            <a:pPr lvl="1">
              <a:spcBef>
                <a:spcPts val="1200"/>
              </a:spcBef>
            </a:pPr>
            <a:r>
              <a:rPr lang="en-US" sz="2000" dirty="0" smtClean="0"/>
              <a:t>771 </a:t>
            </a:r>
            <a:r>
              <a:rPr lang="en-US" sz="2000" dirty="0">
                <a:ea typeface="+mn-ea"/>
                <a:cs typeface="+mn-cs"/>
              </a:rPr>
              <a:t>lb CO</a:t>
            </a:r>
            <a:r>
              <a:rPr lang="en-US" sz="2000" baseline="30000" dirty="0">
                <a:ea typeface="+mn-ea"/>
                <a:cs typeface="+mn-cs"/>
              </a:rPr>
              <a:t>2</a:t>
            </a:r>
            <a:r>
              <a:rPr lang="en-US" sz="2000" dirty="0">
                <a:ea typeface="+mn-ea"/>
                <a:cs typeface="+mn-cs"/>
              </a:rPr>
              <a:t>/MWh </a:t>
            </a:r>
            <a:r>
              <a:rPr lang="en-US" sz="2000" dirty="0" smtClean="0">
                <a:ea typeface="+mn-ea"/>
                <a:cs typeface="+mn-cs"/>
              </a:rPr>
              <a:t> for NGCC</a:t>
            </a:r>
          </a:p>
          <a:p>
            <a:pPr lvl="1">
              <a:spcBef>
                <a:spcPts val="1200"/>
              </a:spcBef>
            </a:pPr>
            <a:r>
              <a:rPr lang="en-US" sz="2000" dirty="0" smtClean="0">
                <a:ea typeface="+mn-ea"/>
                <a:cs typeface="+mn-cs"/>
              </a:rPr>
              <a:t>Apply above to a state’s 2012 generation mix</a:t>
            </a:r>
            <a:endParaRPr lang="en-US" sz="2000" dirty="0" smtClean="0"/>
          </a:p>
          <a:p>
            <a:pPr>
              <a:spcBef>
                <a:spcPts val="1200"/>
              </a:spcBef>
            </a:pPr>
            <a:r>
              <a:rPr lang="en-US" sz="2400" dirty="0" smtClean="0"/>
              <a:t>Timeline</a:t>
            </a:r>
            <a:endParaRPr lang="en-US" sz="2400" dirty="0"/>
          </a:p>
          <a:p>
            <a:pPr lvl="1"/>
            <a:r>
              <a:rPr lang="en-US" sz="2000" kern="0" dirty="0" smtClean="0">
                <a:solidFill>
                  <a:schemeClr val="accent2">
                    <a:lumMod val="75000"/>
                  </a:schemeClr>
                </a:solidFill>
              </a:rPr>
              <a:t>October 2015 (</a:t>
            </a:r>
            <a:r>
              <a:rPr lang="en-US" sz="2000" kern="0" dirty="0" smtClean="0">
                <a:solidFill>
                  <a:srgbClr val="FF0000"/>
                </a:solidFill>
              </a:rPr>
              <a:t>???</a:t>
            </a:r>
            <a:r>
              <a:rPr lang="en-US" sz="2000" kern="0" dirty="0" smtClean="0">
                <a:solidFill>
                  <a:schemeClr val="accent2">
                    <a:lumMod val="75000"/>
                  </a:schemeClr>
                </a:solidFill>
              </a:rPr>
              <a:t>):  Federal Register Publication</a:t>
            </a:r>
          </a:p>
          <a:p>
            <a:pPr lvl="1"/>
            <a:r>
              <a:rPr lang="en-US" sz="2000" kern="0" dirty="0" smtClean="0">
                <a:solidFill>
                  <a:schemeClr val="accent2">
                    <a:lumMod val="75000"/>
                  </a:schemeClr>
                </a:solidFill>
              </a:rPr>
              <a:t>September 6, 2016</a:t>
            </a:r>
            <a:r>
              <a:rPr lang="en-US" sz="2000" kern="0" dirty="0" smtClean="0"/>
              <a:t>:  Initial </a:t>
            </a:r>
            <a:r>
              <a:rPr lang="en-US" sz="2000" dirty="0" smtClean="0"/>
              <a:t>SIP with extension or final SIP</a:t>
            </a:r>
          </a:p>
          <a:p>
            <a:pPr lvl="1"/>
            <a:r>
              <a:rPr lang="en-US" sz="2000" dirty="0" smtClean="0"/>
              <a:t>September 6, 2017:  Progress report due with commitment to plan architecture</a:t>
            </a:r>
          </a:p>
          <a:p>
            <a:pPr lvl="2"/>
            <a:r>
              <a:rPr lang="en-US" sz="1600" dirty="0" smtClean="0"/>
              <a:t>Single or multi-state; rate-based or mass-based; draft legislation/regulations</a:t>
            </a:r>
          </a:p>
          <a:p>
            <a:pPr lvl="1"/>
            <a:r>
              <a:rPr lang="en-US" sz="2000" kern="0" dirty="0" smtClean="0"/>
              <a:t>September 6, 2018:  </a:t>
            </a:r>
            <a:r>
              <a:rPr lang="en-US" sz="2000" kern="0" dirty="0" smtClean="0">
                <a:solidFill>
                  <a:srgbClr val="FF0000"/>
                </a:solidFill>
              </a:rPr>
              <a:t>Final plans due</a:t>
            </a:r>
          </a:p>
          <a:p>
            <a:pPr lvl="1"/>
            <a:r>
              <a:rPr lang="en-US" sz="2000" dirty="0" smtClean="0"/>
              <a:t>January 2020:  CEIP Begins</a:t>
            </a:r>
          </a:p>
          <a:p>
            <a:pPr lvl="1"/>
            <a:r>
              <a:rPr lang="en-US" sz="2000" dirty="0" smtClean="0"/>
              <a:t>2022-2030:  Initial, Interim, and final compliance years</a:t>
            </a:r>
          </a:p>
        </p:txBody>
      </p:sp>
    </p:spTree>
    <p:extLst>
      <p:ext uri="{BB962C8B-B14F-4D97-AF65-F5344CB8AC3E}">
        <p14:creationId xmlns:p14="http://schemas.microsoft.com/office/powerpoint/2010/main" val="97453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1000"/>
                                        <p:tgtEl>
                                          <p:spTgt spid="5">
                                            <p:txEl>
                                              <p:pRg st="4" end="4"/>
                                            </p:txEl>
                                          </p:spTgt>
                                        </p:tgtEl>
                                      </p:cBhvr>
                                    </p:animEffect>
                                    <p:anim calcmode="lin" valueType="num">
                                      <p:cBhvr>
                                        <p:cTn id="3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1000"/>
                                        <p:tgtEl>
                                          <p:spTgt spid="5">
                                            <p:txEl>
                                              <p:pRg st="5" end="5"/>
                                            </p:txEl>
                                          </p:spTgt>
                                        </p:tgtEl>
                                      </p:cBhvr>
                                    </p:animEffect>
                                    <p:anim calcmode="lin" valueType="num">
                                      <p:cBhvr>
                                        <p:cTn id="3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Effect transition="in" filter="fade">
                                      <p:cBhvr>
                                        <p:cTn id="39" dur="1000"/>
                                        <p:tgtEl>
                                          <p:spTgt spid="5">
                                            <p:txEl>
                                              <p:pRg st="6" end="6"/>
                                            </p:txEl>
                                          </p:spTgt>
                                        </p:tgtEl>
                                      </p:cBhvr>
                                    </p:animEffect>
                                    <p:anim calcmode="lin" valueType="num">
                                      <p:cBhvr>
                                        <p:cTn id="4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
                                            <p:txEl>
                                              <p:pRg st="7" end="7"/>
                                            </p:txEl>
                                          </p:spTgt>
                                        </p:tgtEl>
                                        <p:attrNameLst>
                                          <p:attrName>style.visibility</p:attrName>
                                        </p:attrNameLst>
                                      </p:cBhvr>
                                      <p:to>
                                        <p:strVal val="visible"/>
                                      </p:to>
                                    </p:set>
                                    <p:animEffect transition="in" filter="fade">
                                      <p:cBhvr>
                                        <p:cTn id="44" dur="1000"/>
                                        <p:tgtEl>
                                          <p:spTgt spid="5">
                                            <p:txEl>
                                              <p:pRg st="7" end="7"/>
                                            </p:txEl>
                                          </p:spTgt>
                                        </p:tgtEl>
                                      </p:cBhvr>
                                    </p:animEffect>
                                    <p:anim calcmode="lin" valueType="num">
                                      <p:cBhvr>
                                        <p:cTn id="4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Effect transition="in" filter="fade">
                                      <p:cBhvr>
                                        <p:cTn id="49" dur="1000"/>
                                        <p:tgtEl>
                                          <p:spTgt spid="5">
                                            <p:txEl>
                                              <p:pRg st="8" end="8"/>
                                            </p:txEl>
                                          </p:spTgt>
                                        </p:tgtEl>
                                      </p:cBhvr>
                                    </p:animEffect>
                                    <p:anim calcmode="lin" valueType="num">
                                      <p:cBhvr>
                                        <p:cTn id="50"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5">
                                            <p:txEl>
                                              <p:pRg st="9" end="9"/>
                                            </p:txEl>
                                          </p:spTgt>
                                        </p:tgtEl>
                                        <p:attrNameLst>
                                          <p:attrName>style.visibility</p:attrName>
                                        </p:attrNameLst>
                                      </p:cBhvr>
                                      <p:to>
                                        <p:strVal val="visible"/>
                                      </p:to>
                                    </p:set>
                                    <p:animEffect transition="in" filter="fade">
                                      <p:cBhvr>
                                        <p:cTn id="54" dur="1000"/>
                                        <p:tgtEl>
                                          <p:spTgt spid="5">
                                            <p:txEl>
                                              <p:pRg st="9" end="9"/>
                                            </p:txEl>
                                          </p:spTgt>
                                        </p:tgtEl>
                                      </p:cBhvr>
                                    </p:animEffect>
                                    <p:anim calcmode="lin" valueType="num">
                                      <p:cBhvr>
                                        <p:cTn id="55"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
                                            <p:txEl>
                                              <p:pRg st="10" end="10"/>
                                            </p:txEl>
                                          </p:spTgt>
                                        </p:tgtEl>
                                        <p:attrNameLst>
                                          <p:attrName>style.visibility</p:attrName>
                                        </p:attrNameLst>
                                      </p:cBhvr>
                                      <p:to>
                                        <p:strVal val="visible"/>
                                      </p:to>
                                    </p:set>
                                    <p:animEffect transition="in" filter="fade">
                                      <p:cBhvr>
                                        <p:cTn id="59" dur="1000"/>
                                        <p:tgtEl>
                                          <p:spTgt spid="5">
                                            <p:txEl>
                                              <p:pRg st="10" end="10"/>
                                            </p:txEl>
                                          </p:spTgt>
                                        </p:tgtEl>
                                      </p:cBhvr>
                                    </p:animEffect>
                                    <p:anim calcmode="lin" valueType="num">
                                      <p:cBhvr>
                                        <p:cTn id="60"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5">
                                            <p:txEl>
                                              <p:pRg st="10" end="10"/>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
                                            <p:txEl>
                                              <p:pRg st="11" end="11"/>
                                            </p:txEl>
                                          </p:spTgt>
                                        </p:tgtEl>
                                        <p:attrNameLst>
                                          <p:attrName>style.visibility</p:attrName>
                                        </p:attrNameLst>
                                      </p:cBhvr>
                                      <p:to>
                                        <p:strVal val="visible"/>
                                      </p:to>
                                    </p:set>
                                    <p:animEffect transition="in" filter="fade">
                                      <p:cBhvr>
                                        <p:cTn id="64" dur="1000"/>
                                        <p:tgtEl>
                                          <p:spTgt spid="5">
                                            <p:txEl>
                                              <p:pRg st="11" end="11"/>
                                            </p:txEl>
                                          </p:spTgt>
                                        </p:tgtEl>
                                      </p:cBhvr>
                                    </p:animEffect>
                                    <p:anim calcmode="lin" valueType="num">
                                      <p:cBhvr>
                                        <p:cTn id="65"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66"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7772400" cy="4068762"/>
          </a:xfrm>
        </p:spPr>
        <p:txBody>
          <a:bodyPr/>
          <a:lstStyle/>
          <a:p>
            <a:pPr>
              <a:spcAft>
                <a:spcPts val="600"/>
              </a:spcAft>
            </a:pPr>
            <a:r>
              <a:rPr lang="en-US" sz="2800" b="1" dirty="0" smtClean="0">
                <a:solidFill>
                  <a:srgbClr val="FF0000"/>
                </a:solidFill>
                <a:latin typeface="Lucida Handwriting" panose="03010101010101010101" pitchFamily="66" charset="0"/>
              </a:rPr>
              <a:t>Rebuilt</a:t>
            </a:r>
            <a:r>
              <a:rPr lang="en-US" sz="2800" b="1" dirty="0" smtClean="0"/>
              <a:t> </a:t>
            </a:r>
            <a:r>
              <a:rPr lang="en-US" dirty="0" smtClean="0"/>
              <a:t> “Building Blocks”</a:t>
            </a:r>
            <a:endParaRPr lang="en-US" dirty="0"/>
          </a:p>
          <a:p>
            <a:pPr lvl="1">
              <a:spcBef>
                <a:spcPts val="600"/>
              </a:spcBef>
            </a:pPr>
            <a:r>
              <a:rPr lang="en-US" sz="2000" dirty="0" smtClean="0">
                <a:solidFill>
                  <a:srgbClr val="0066FF"/>
                </a:solidFill>
              </a:rPr>
              <a:t>BB1:</a:t>
            </a:r>
            <a:r>
              <a:rPr lang="en-US" sz="2000" dirty="0" smtClean="0"/>
              <a:t>  4.3% - 2.1</a:t>
            </a:r>
            <a:r>
              <a:rPr lang="en-US" sz="2000" b="1" dirty="0" smtClean="0"/>
              <a:t>% </a:t>
            </a:r>
            <a:r>
              <a:rPr lang="en-US" sz="2000" b="1" dirty="0"/>
              <a:t>Heat Rate Improvements</a:t>
            </a:r>
            <a:r>
              <a:rPr lang="en-US" sz="2000" dirty="0"/>
              <a:t> at all coal-fired power </a:t>
            </a:r>
            <a:r>
              <a:rPr lang="en-US" sz="2000" dirty="0" smtClean="0"/>
              <a:t>plants.</a:t>
            </a:r>
          </a:p>
          <a:p>
            <a:pPr lvl="2">
              <a:spcBef>
                <a:spcPts val="600"/>
              </a:spcBef>
            </a:pPr>
            <a:r>
              <a:rPr lang="en-US" sz="1600" dirty="0" smtClean="0"/>
              <a:t>Proposed 6% Heat Rate Improvements across the board</a:t>
            </a:r>
            <a:endParaRPr lang="en-US" sz="1600" dirty="0"/>
          </a:p>
          <a:p>
            <a:pPr lvl="1">
              <a:spcBef>
                <a:spcPts val="1200"/>
              </a:spcBef>
            </a:pPr>
            <a:r>
              <a:rPr lang="en-US" sz="2000" dirty="0" smtClean="0">
                <a:solidFill>
                  <a:srgbClr val="0066FF"/>
                </a:solidFill>
              </a:rPr>
              <a:t>BB3(a):  </a:t>
            </a:r>
            <a:r>
              <a:rPr lang="en-US" sz="2000" dirty="0" smtClean="0">
                <a:solidFill>
                  <a:srgbClr val="010A5B"/>
                </a:solidFill>
              </a:rPr>
              <a:t>Effective 28% National RPS / 25% greater than proposal</a:t>
            </a:r>
          </a:p>
          <a:p>
            <a:pPr lvl="2">
              <a:spcBef>
                <a:spcPts val="1200"/>
              </a:spcBef>
            </a:pPr>
            <a:r>
              <a:rPr lang="en-US" sz="1600" dirty="0" smtClean="0">
                <a:solidFill>
                  <a:srgbClr val="010A5B"/>
                </a:solidFill>
              </a:rPr>
              <a:t>Proposed rule set regional targets based on state RPS goals (22% total)</a:t>
            </a:r>
          </a:p>
          <a:p>
            <a:pPr lvl="2">
              <a:spcBef>
                <a:spcPts val="1200"/>
              </a:spcBef>
            </a:pPr>
            <a:r>
              <a:rPr lang="en-US" sz="1600" dirty="0" smtClean="0">
                <a:solidFill>
                  <a:srgbClr val="010A5B"/>
                </a:solidFill>
              </a:rPr>
              <a:t>BB3(b) “at risk” nuclear removed as BSER; new used for compliance.</a:t>
            </a:r>
          </a:p>
          <a:p>
            <a:pPr lvl="1">
              <a:spcBef>
                <a:spcPts val="1200"/>
              </a:spcBef>
            </a:pPr>
            <a:r>
              <a:rPr lang="en-US" sz="2000" dirty="0" smtClean="0">
                <a:solidFill>
                  <a:srgbClr val="0066FF"/>
                </a:solidFill>
              </a:rPr>
              <a:t>BB2:  </a:t>
            </a:r>
            <a:r>
              <a:rPr lang="en-US" sz="2000" dirty="0" smtClean="0">
                <a:solidFill>
                  <a:srgbClr val="010A5B"/>
                </a:solidFill>
              </a:rPr>
              <a:t>75% summer capacity factor for NGCC existing/under construction</a:t>
            </a:r>
          </a:p>
          <a:p>
            <a:pPr lvl="2">
              <a:spcBef>
                <a:spcPts val="1200"/>
              </a:spcBef>
            </a:pPr>
            <a:r>
              <a:rPr lang="en-US" sz="1600" dirty="0" smtClean="0">
                <a:solidFill>
                  <a:srgbClr val="010A5B"/>
                </a:solidFill>
              </a:rPr>
              <a:t>Proposed 70% capacity factor by 2020 / final ramps up by 2030</a:t>
            </a:r>
            <a:endParaRPr lang="en-US" sz="1600" dirty="0" smtClean="0">
              <a:solidFill>
                <a:srgbClr val="0066FF"/>
              </a:solidFill>
            </a:endParaRPr>
          </a:p>
          <a:p>
            <a:pPr lvl="1">
              <a:spcBef>
                <a:spcPts val="1200"/>
              </a:spcBef>
            </a:pPr>
            <a:r>
              <a:rPr lang="en-US" sz="2000" dirty="0" smtClean="0">
                <a:solidFill>
                  <a:srgbClr val="0066FF"/>
                </a:solidFill>
              </a:rPr>
              <a:t>BB4:</a:t>
            </a:r>
            <a:r>
              <a:rPr lang="en-US" sz="2000" dirty="0" smtClean="0"/>
              <a:t> </a:t>
            </a:r>
            <a:r>
              <a:rPr lang="en-US" sz="2000" u="sng" dirty="0" smtClean="0">
                <a:solidFill>
                  <a:srgbClr val="FF0000"/>
                </a:solidFill>
              </a:rPr>
              <a:t>Eliminated</a:t>
            </a:r>
            <a:r>
              <a:rPr lang="en-US" sz="2000" dirty="0" smtClean="0"/>
              <a:t>  -- No longer part of BSER / Huge compliance role</a:t>
            </a:r>
          </a:p>
          <a:p>
            <a:pPr lvl="2">
              <a:spcBef>
                <a:spcPts val="1200"/>
              </a:spcBef>
            </a:pPr>
            <a:r>
              <a:rPr lang="en-US" sz="1600" dirty="0" smtClean="0"/>
              <a:t>Proposed year-over-year 1.5% reductions</a:t>
            </a:r>
          </a:p>
        </p:txBody>
      </p:sp>
      <p:sp>
        <p:nvSpPr>
          <p:cNvPr id="5" name="Title 1"/>
          <p:cNvSpPr txBox="1">
            <a:spLocks/>
          </p:cNvSpPr>
          <p:nvPr/>
        </p:nvSpPr>
        <p:spPr bwMode="auto">
          <a:xfrm>
            <a:off x="1371600" y="270933"/>
            <a:ext cx="6705600" cy="86836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Franklin Gothic Demi Cond" pitchFamily="34" charset="0"/>
              </a:defRPr>
            </a:lvl2pPr>
            <a:lvl3pPr algn="l" rtl="0" eaLnBrk="0" fontAlgn="base" hangingPunct="0">
              <a:spcBef>
                <a:spcPct val="0"/>
              </a:spcBef>
              <a:spcAft>
                <a:spcPct val="0"/>
              </a:spcAft>
              <a:defRPr sz="4000">
                <a:solidFill>
                  <a:schemeClr val="bg1"/>
                </a:solidFill>
                <a:latin typeface="Franklin Gothic Demi Cond" pitchFamily="34" charset="0"/>
              </a:defRPr>
            </a:lvl3pPr>
            <a:lvl4pPr algn="l" rtl="0" eaLnBrk="0" fontAlgn="base" hangingPunct="0">
              <a:spcBef>
                <a:spcPct val="0"/>
              </a:spcBef>
              <a:spcAft>
                <a:spcPct val="0"/>
              </a:spcAft>
              <a:defRPr sz="4000">
                <a:solidFill>
                  <a:schemeClr val="bg1"/>
                </a:solidFill>
                <a:latin typeface="Franklin Gothic Demi Cond" pitchFamily="34" charset="0"/>
              </a:defRPr>
            </a:lvl4pPr>
            <a:lvl5pPr algn="l" rtl="0" eaLnBrk="0" fontAlgn="base" hangingPunct="0">
              <a:spcBef>
                <a:spcPct val="0"/>
              </a:spcBef>
              <a:spcAft>
                <a:spcPct val="0"/>
              </a:spcAft>
              <a:defRPr sz="4000">
                <a:solidFill>
                  <a:schemeClr val="bg1"/>
                </a:solidFill>
                <a:latin typeface="Franklin Gothic Demi Cond" pitchFamily="34" charset="0"/>
              </a:defRPr>
            </a:lvl5pPr>
            <a:lvl6pPr marL="457200" algn="l" rtl="0" fontAlgn="base">
              <a:spcBef>
                <a:spcPct val="0"/>
              </a:spcBef>
              <a:spcAft>
                <a:spcPct val="0"/>
              </a:spcAft>
              <a:defRPr sz="5000">
                <a:solidFill>
                  <a:schemeClr val="bg1"/>
                </a:solidFill>
                <a:latin typeface="Franklin Gothic Demi Cond" pitchFamily="34" charset="0"/>
              </a:defRPr>
            </a:lvl6pPr>
            <a:lvl7pPr marL="914400" algn="l" rtl="0" fontAlgn="base">
              <a:spcBef>
                <a:spcPct val="0"/>
              </a:spcBef>
              <a:spcAft>
                <a:spcPct val="0"/>
              </a:spcAft>
              <a:defRPr sz="5000">
                <a:solidFill>
                  <a:schemeClr val="bg1"/>
                </a:solidFill>
                <a:latin typeface="Franklin Gothic Demi Cond" pitchFamily="34" charset="0"/>
              </a:defRPr>
            </a:lvl7pPr>
            <a:lvl8pPr marL="1371600" algn="l" rtl="0" fontAlgn="base">
              <a:spcBef>
                <a:spcPct val="0"/>
              </a:spcBef>
              <a:spcAft>
                <a:spcPct val="0"/>
              </a:spcAft>
              <a:defRPr sz="5000">
                <a:solidFill>
                  <a:schemeClr val="bg1"/>
                </a:solidFill>
                <a:latin typeface="Franklin Gothic Demi Cond" pitchFamily="34" charset="0"/>
              </a:defRPr>
            </a:lvl8pPr>
            <a:lvl9pPr marL="1828800" algn="l" rtl="0" fontAlgn="base">
              <a:spcBef>
                <a:spcPct val="0"/>
              </a:spcBef>
              <a:spcAft>
                <a:spcPct val="0"/>
              </a:spcAft>
              <a:defRPr sz="5000">
                <a:solidFill>
                  <a:schemeClr val="bg1"/>
                </a:solidFill>
                <a:latin typeface="Franklin Gothic Demi Cond" pitchFamily="34" charset="0"/>
              </a:defRPr>
            </a:lvl9pPr>
          </a:lstStyle>
          <a:p>
            <a:r>
              <a:rPr lang="en-US" sz="3600" kern="0" dirty="0" smtClean="0"/>
              <a:t>CO</a:t>
            </a:r>
            <a:r>
              <a:rPr lang="en-US" sz="3600" kern="0" baseline="-25000" dirty="0" smtClean="0"/>
              <a:t>2</a:t>
            </a:r>
            <a:r>
              <a:rPr lang="en-US" sz="3600" kern="0" dirty="0" smtClean="0"/>
              <a:t> </a:t>
            </a:r>
            <a:r>
              <a:rPr lang="en-US" kern="0" dirty="0" smtClean="0"/>
              <a:t>Rules</a:t>
            </a:r>
            <a:r>
              <a:rPr lang="en-US" sz="3600" kern="0" dirty="0" smtClean="0"/>
              <a:t> for Existing Power Plants</a:t>
            </a:r>
            <a:endParaRPr lang="en-US" sz="3600" kern="0" dirty="0"/>
          </a:p>
        </p:txBody>
      </p:sp>
      <p:sp>
        <p:nvSpPr>
          <p:cNvPr id="12" name="TextBox 11"/>
          <p:cNvSpPr txBox="1"/>
          <p:nvPr/>
        </p:nvSpPr>
        <p:spPr>
          <a:xfrm>
            <a:off x="7238380" y="1744909"/>
            <a:ext cx="2074333" cy="338554"/>
          </a:xfrm>
          <a:prstGeom prst="rect">
            <a:avLst/>
          </a:prstGeom>
          <a:noFill/>
        </p:spPr>
        <p:txBody>
          <a:bodyPr wrap="square" rtlCol="0">
            <a:spAutoFit/>
          </a:bodyPr>
          <a:lstStyle/>
          <a:p>
            <a:r>
              <a:rPr lang="en-US" sz="1600" dirty="0" smtClean="0">
                <a:solidFill>
                  <a:srgbClr val="FF0000"/>
                </a:solidFill>
              </a:rPr>
              <a:t>Fence Line</a:t>
            </a:r>
            <a:endParaRPr lang="en-US" sz="1600" dirty="0">
              <a:solidFill>
                <a:srgbClr val="FF0000"/>
              </a:solidFill>
            </a:endParaRPr>
          </a:p>
        </p:txBody>
      </p:sp>
      <p:sp>
        <p:nvSpPr>
          <p:cNvPr id="13" name="Rounded Rectangle 12"/>
          <p:cNvSpPr/>
          <p:nvPr/>
        </p:nvSpPr>
        <p:spPr>
          <a:xfrm>
            <a:off x="905539" y="2083463"/>
            <a:ext cx="7772400" cy="892930"/>
          </a:xfrm>
          <a:prstGeom prst="roundRect">
            <a:avLst/>
          </a:prstGeom>
          <a:noFill/>
          <a:ln w="50800" cmpd="dbl">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616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xit" presetSubtype="0" fill="hold" nodeType="clickEffect">
                                  <p:stCondLst>
                                    <p:cond delay="0"/>
                                  </p:stCondLst>
                                  <p:childTnLst>
                                    <p:animEffect transition="out" filter="wipe(down)">
                                      <p:cBhvr>
                                        <p:cTn id="35" dur="180" accel="50000">
                                          <p:stCondLst>
                                            <p:cond delay="1820"/>
                                          </p:stCondLst>
                                        </p:cTn>
                                        <p:tgtEl>
                                          <p:spTgt spid="3">
                                            <p:txEl>
                                              <p:pRg st="8" end="8"/>
                                            </p:txEl>
                                          </p:spTgt>
                                        </p:tgtEl>
                                      </p:cBhvr>
                                    </p:animEffect>
                                    <p:anim calcmode="lin" valueType="num">
                                      <p:cBhvr>
                                        <p:cTn id="36" dur="1822" tmFilter="0,0; 0.14,0.31; 0.43,0.73; 0.71,0.91; 1.0,1.0">
                                          <p:stCondLst>
                                            <p:cond delay="0"/>
                                          </p:stCondLst>
                                        </p:cTn>
                                        <p:tgtEl>
                                          <p:spTgt spid="3">
                                            <p:txEl>
                                              <p:pRg st="8" end="8"/>
                                            </p:txEl>
                                          </p:spTgt>
                                        </p:tgtEl>
                                        <p:attrNameLst>
                                          <p:attrName>ppt_x</p:attrName>
                                        </p:attrNameLst>
                                      </p:cBhvr>
                                      <p:tavLst>
                                        <p:tav tm="0">
                                          <p:val>
                                            <p:strVal val="ppt_x"/>
                                          </p:val>
                                        </p:tav>
                                        <p:tav tm="100000">
                                          <p:val>
                                            <p:strVal val="#ppt_x+0.25"/>
                                          </p:val>
                                        </p:tav>
                                      </p:tavLst>
                                    </p:anim>
                                    <p:anim calcmode="lin" valueType="num">
                                      <p:cBhvr>
                                        <p:cTn id="37" dur="178">
                                          <p:stCondLst>
                                            <p:cond delay="1822"/>
                                          </p:stCondLst>
                                        </p:cTn>
                                        <p:tgtEl>
                                          <p:spTgt spid="3">
                                            <p:txEl>
                                              <p:pRg st="8" end="8"/>
                                            </p:txEl>
                                          </p:spTgt>
                                        </p:tgtEl>
                                        <p:attrNameLst>
                                          <p:attrName>ppt_x</p:attrName>
                                        </p:attrNameLst>
                                      </p:cBhvr>
                                      <p:tavLst>
                                        <p:tav tm="0">
                                          <p:val>
                                            <p:strVal val="ppt_x"/>
                                          </p:val>
                                        </p:tav>
                                        <p:tav tm="100000">
                                          <p:val>
                                            <p:strVal val="ppt_x"/>
                                          </p:val>
                                        </p:tav>
                                      </p:tavLst>
                                    </p:anim>
                                    <p:anim calcmode="lin" valueType="num">
                                      <p:cBhvr>
                                        <p:cTn id="38" dur="664" tmFilter="0.0,0.0;0.25,0.07;0.50,0.2;0.75,0.467;1.0,1.0">
                                          <p:stCondLst>
                                            <p:cond delay="0"/>
                                          </p:stCondLst>
                                        </p:cTn>
                                        <p:tgtEl>
                                          <p:spTgt spid="3">
                                            <p:txEl>
                                              <p:pRg st="8" end="8"/>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9" dur="664" tmFilter="0, 0; 0.125,0.2665; 0.25,0.4; 0.375,0.465; 0.5,0.5;  0.625,0.535; 0.75,0.6; 0.875,0.7335; 1,1">
                                          <p:stCondLst>
                                            <p:cond delay="664"/>
                                          </p:stCondLst>
                                        </p:cTn>
                                        <p:tgtEl>
                                          <p:spTgt spid="3">
                                            <p:txEl>
                                              <p:pRg st="8" end="8"/>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0" dur="332" tmFilter="0, 0; 0.125,0.2665; 0.25,0.4; 0.375,0.465; 0.5,0.5;  0.625,0.535; 0.75,0.6; 0.875,0.7335; 1,1">
                                          <p:stCondLst>
                                            <p:cond delay="1324"/>
                                          </p:stCondLst>
                                        </p:cTn>
                                        <p:tgtEl>
                                          <p:spTgt spid="3">
                                            <p:txEl>
                                              <p:pRg st="8" end="8"/>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1" dur="164" tmFilter="0, 0; 0.125,0.2665; 0.25,0.4; 0.375,0.465; 0.5,0.5;  0.625,0.535; 0.75,0.6; 0.875,0.7335; 1,1">
                                          <p:stCondLst>
                                            <p:cond delay="1656"/>
                                          </p:stCondLst>
                                        </p:cTn>
                                        <p:tgtEl>
                                          <p:spTgt spid="3">
                                            <p:txEl>
                                              <p:pRg st="8" end="8"/>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2" dur="180" accel="50000">
                                          <p:stCondLst>
                                            <p:cond delay="1820"/>
                                          </p:stCondLst>
                                        </p:cTn>
                                        <p:tgtEl>
                                          <p:spTgt spid="3">
                                            <p:txEl>
                                              <p:pRg st="8" end="8"/>
                                            </p:txEl>
                                          </p:spTgt>
                                        </p:tgtEl>
                                        <p:attrNameLst>
                                          <p:attrName>ppt_y</p:attrName>
                                        </p:attrNameLst>
                                      </p:cBhvr>
                                      <p:tavLst>
                                        <p:tav tm="0">
                                          <p:val>
                                            <p:strVal val="ppt_y"/>
                                          </p:val>
                                        </p:tav>
                                        <p:tav tm="100000">
                                          <p:val>
                                            <p:strVal val="ppt_y+ppt_h"/>
                                          </p:val>
                                        </p:tav>
                                      </p:tavLst>
                                    </p:anim>
                                    <p:animScale>
                                      <p:cBhvr>
                                        <p:cTn id="43" dur="26">
                                          <p:stCondLst>
                                            <p:cond delay="620"/>
                                          </p:stCondLst>
                                        </p:cTn>
                                        <p:tgtEl>
                                          <p:spTgt spid="3">
                                            <p:txEl>
                                              <p:pRg st="8" end="8"/>
                                            </p:txEl>
                                          </p:spTgt>
                                        </p:tgtEl>
                                      </p:cBhvr>
                                      <p:to x="100000" y="60000"/>
                                    </p:animScale>
                                    <p:animScale>
                                      <p:cBhvr>
                                        <p:cTn id="44" dur="166" decel="50000">
                                          <p:stCondLst>
                                            <p:cond delay="646"/>
                                          </p:stCondLst>
                                        </p:cTn>
                                        <p:tgtEl>
                                          <p:spTgt spid="3">
                                            <p:txEl>
                                              <p:pRg st="8" end="8"/>
                                            </p:txEl>
                                          </p:spTgt>
                                        </p:tgtEl>
                                      </p:cBhvr>
                                      <p:to x="100000" y="100000"/>
                                    </p:animScale>
                                    <p:animScale>
                                      <p:cBhvr>
                                        <p:cTn id="45" dur="26">
                                          <p:stCondLst>
                                            <p:cond delay="1312"/>
                                          </p:stCondLst>
                                        </p:cTn>
                                        <p:tgtEl>
                                          <p:spTgt spid="3">
                                            <p:txEl>
                                              <p:pRg st="8" end="8"/>
                                            </p:txEl>
                                          </p:spTgt>
                                        </p:tgtEl>
                                      </p:cBhvr>
                                      <p:to x="100000" y="80000"/>
                                    </p:animScale>
                                    <p:animScale>
                                      <p:cBhvr>
                                        <p:cTn id="46" dur="166" decel="50000">
                                          <p:stCondLst>
                                            <p:cond delay="1338"/>
                                          </p:stCondLst>
                                        </p:cTn>
                                        <p:tgtEl>
                                          <p:spTgt spid="3">
                                            <p:txEl>
                                              <p:pRg st="8" end="8"/>
                                            </p:txEl>
                                          </p:spTgt>
                                        </p:tgtEl>
                                      </p:cBhvr>
                                      <p:to x="100000" y="100000"/>
                                    </p:animScale>
                                    <p:animScale>
                                      <p:cBhvr>
                                        <p:cTn id="47" dur="26">
                                          <p:stCondLst>
                                            <p:cond delay="1642"/>
                                          </p:stCondLst>
                                        </p:cTn>
                                        <p:tgtEl>
                                          <p:spTgt spid="3">
                                            <p:txEl>
                                              <p:pRg st="8" end="8"/>
                                            </p:txEl>
                                          </p:spTgt>
                                        </p:tgtEl>
                                      </p:cBhvr>
                                      <p:to x="100000" y="90000"/>
                                    </p:animScale>
                                    <p:animScale>
                                      <p:cBhvr>
                                        <p:cTn id="48" dur="166" decel="50000">
                                          <p:stCondLst>
                                            <p:cond delay="1668"/>
                                          </p:stCondLst>
                                        </p:cTn>
                                        <p:tgtEl>
                                          <p:spTgt spid="3">
                                            <p:txEl>
                                              <p:pRg st="8" end="8"/>
                                            </p:txEl>
                                          </p:spTgt>
                                        </p:tgtEl>
                                      </p:cBhvr>
                                      <p:to x="100000" y="100000"/>
                                    </p:animScale>
                                    <p:animScale>
                                      <p:cBhvr>
                                        <p:cTn id="49" dur="26">
                                          <p:stCondLst>
                                            <p:cond delay="1808"/>
                                          </p:stCondLst>
                                        </p:cTn>
                                        <p:tgtEl>
                                          <p:spTgt spid="3">
                                            <p:txEl>
                                              <p:pRg st="8" end="8"/>
                                            </p:txEl>
                                          </p:spTgt>
                                        </p:tgtEl>
                                      </p:cBhvr>
                                      <p:to x="100000" y="95000"/>
                                    </p:animScale>
                                    <p:animScale>
                                      <p:cBhvr>
                                        <p:cTn id="50" dur="166" decel="50000">
                                          <p:stCondLst>
                                            <p:cond delay="1834"/>
                                          </p:stCondLst>
                                        </p:cTn>
                                        <p:tgtEl>
                                          <p:spTgt spid="3">
                                            <p:txEl>
                                              <p:pRg st="8" end="8"/>
                                            </p:txEl>
                                          </p:spTgt>
                                        </p:tgtEl>
                                      </p:cBhvr>
                                      <p:to x="100000" y="100000"/>
                                    </p:animScale>
                                    <p:set>
                                      <p:cBhvr>
                                        <p:cTn id="51" dur="1" fill="hold">
                                          <p:stCondLst>
                                            <p:cond delay="1999"/>
                                          </p:stCondLst>
                                        </p:cTn>
                                        <p:tgtEl>
                                          <p:spTgt spid="3">
                                            <p:txEl>
                                              <p:pRg st="8" end="8"/>
                                            </p:txEl>
                                          </p:spTgt>
                                        </p:tgtEl>
                                        <p:attrNameLst>
                                          <p:attrName>style.visibility</p:attrName>
                                        </p:attrNameLst>
                                      </p:cBhvr>
                                      <p:to>
                                        <p:strVal val="hidden"/>
                                      </p:to>
                                    </p:set>
                                  </p:childTnLst>
                                </p:cTn>
                              </p:par>
                              <p:par>
                                <p:cTn id="52" presetID="26" presetClass="exit" presetSubtype="0" fill="hold" nodeType="withEffect">
                                  <p:stCondLst>
                                    <p:cond delay="0"/>
                                  </p:stCondLst>
                                  <p:childTnLst>
                                    <p:animEffect transition="out" filter="wipe(down)">
                                      <p:cBhvr>
                                        <p:cTn id="53" dur="180" accel="50000">
                                          <p:stCondLst>
                                            <p:cond delay="1820"/>
                                          </p:stCondLst>
                                        </p:cTn>
                                        <p:tgtEl>
                                          <p:spTgt spid="3">
                                            <p:txEl>
                                              <p:pRg st="9" end="9"/>
                                            </p:txEl>
                                          </p:spTgt>
                                        </p:tgtEl>
                                      </p:cBhvr>
                                    </p:animEffect>
                                    <p:anim calcmode="lin" valueType="num">
                                      <p:cBhvr>
                                        <p:cTn id="54" dur="1822" tmFilter="0,0; 0.14,0.31; 0.43,0.73; 0.71,0.91; 1.0,1.0">
                                          <p:stCondLst>
                                            <p:cond delay="0"/>
                                          </p:stCondLst>
                                        </p:cTn>
                                        <p:tgtEl>
                                          <p:spTgt spid="3">
                                            <p:txEl>
                                              <p:pRg st="9" end="9"/>
                                            </p:txEl>
                                          </p:spTgt>
                                        </p:tgtEl>
                                        <p:attrNameLst>
                                          <p:attrName>ppt_x</p:attrName>
                                        </p:attrNameLst>
                                      </p:cBhvr>
                                      <p:tavLst>
                                        <p:tav tm="0">
                                          <p:val>
                                            <p:strVal val="ppt_x"/>
                                          </p:val>
                                        </p:tav>
                                        <p:tav tm="100000">
                                          <p:val>
                                            <p:strVal val="#ppt_x+0.25"/>
                                          </p:val>
                                        </p:tav>
                                      </p:tavLst>
                                    </p:anim>
                                    <p:anim calcmode="lin" valueType="num">
                                      <p:cBhvr>
                                        <p:cTn id="55" dur="178">
                                          <p:stCondLst>
                                            <p:cond delay="1822"/>
                                          </p:stCondLst>
                                        </p:cTn>
                                        <p:tgtEl>
                                          <p:spTgt spid="3">
                                            <p:txEl>
                                              <p:pRg st="9" end="9"/>
                                            </p:txEl>
                                          </p:spTgt>
                                        </p:tgtEl>
                                        <p:attrNameLst>
                                          <p:attrName>ppt_x</p:attrName>
                                        </p:attrNameLst>
                                      </p:cBhvr>
                                      <p:tavLst>
                                        <p:tav tm="0">
                                          <p:val>
                                            <p:strVal val="ppt_x"/>
                                          </p:val>
                                        </p:tav>
                                        <p:tav tm="100000">
                                          <p:val>
                                            <p:strVal val="ppt_x"/>
                                          </p:val>
                                        </p:tav>
                                      </p:tavLst>
                                    </p:anim>
                                    <p:anim calcmode="lin" valueType="num">
                                      <p:cBhvr>
                                        <p:cTn id="56" dur="664" tmFilter="0.0,0.0;0.25,0.07;0.50,0.2;0.75,0.467;1.0,1.0">
                                          <p:stCondLst>
                                            <p:cond delay="0"/>
                                          </p:stCondLst>
                                        </p:cTn>
                                        <p:tgtEl>
                                          <p:spTgt spid="3">
                                            <p:txEl>
                                              <p:pRg st="9" end="9"/>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7" dur="664" tmFilter="0, 0; 0.125,0.2665; 0.25,0.4; 0.375,0.465; 0.5,0.5;  0.625,0.535; 0.75,0.6; 0.875,0.7335; 1,1">
                                          <p:stCondLst>
                                            <p:cond delay="664"/>
                                          </p:stCondLst>
                                        </p:cTn>
                                        <p:tgtEl>
                                          <p:spTgt spid="3">
                                            <p:txEl>
                                              <p:pRg st="9" end="9"/>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8" dur="332" tmFilter="0, 0; 0.125,0.2665; 0.25,0.4; 0.375,0.465; 0.5,0.5;  0.625,0.535; 0.75,0.6; 0.875,0.7335; 1,1">
                                          <p:stCondLst>
                                            <p:cond delay="1324"/>
                                          </p:stCondLst>
                                        </p:cTn>
                                        <p:tgtEl>
                                          <p:spTgt spid="3">
                                            <p:txEl>
                                              <p:pRg st="9" end="9"/>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9" dur="164" tmFilter="0, 0; 0.125,0.2665; 0.25,0.4; 0.375,0.465; 0.5,0.5;  0.625,0.535; 0.75,0.6; 0.875,0.7335; 1,1">
                                          <p:stCondLst>
                                            <p:cond delay="1656"/>
                                          </p:stCondLst>
                                        </p:cTn>
                                        <p:tgtEl>
                                          <p:spTgt spid="3">
                                            <p:txEl>
                                              <p:pRg st="9" end="9"/>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60" dur="180" accel="50000">
                                          <p:stCondLst>
                                            <p:cond delay="1820"/>
                                          </p:stCondLst>
                                        </p:cTn>
                                        <p:tgtEl>
                                          <p:spTgt spid="3">
                                            <p:txEl>
                                              <p:pRg st="9" end="9"/>
                                            </p:txEl>
                                          </p:spTgt>
                                        </p:tgtEl>
                                        <p:attrNameLst>
                                          <p:attrName>ppt_y</p:attrName>
                                        </p:attrNameLst>
                                      </p:cBhvr>
                                      <p:tavLst>
                                        <p:tav tm="0">
                                          <p:val>
                                            <p:strVal val="ppt_y"/>
                                          </p:val>
                                        </p:tav>
                                        <p:tav tm="100000">
                                          <p:val>
                                            <p:strVal val="ppt_y+ppt_h"/>
                                          </p:val>
                                        </p:tav>
                                      </p:tavLst>
                                    </p:anim>
                                    <p:animScale>
                                      <p:cBhvr>
                                        <p:cTn id="61" dur="26">
                                          <p:stCondLst>
                                            <p:cond delay="620"/>
                                          </p:stCondLst>
                                        </p:cTn>
                                        <p:tgtEl>
                                          <p:spTgt spid="3">
                                            <p:txEl>
                                              <p:pRg st="9" end="9"/>
                                            </p:txEl>
                                          </p:spTgt>
                                        </p:tgtEl>
                                      </p:cBhvr>
                                      <p:to x="100000" y="60000"/>
                                    </p:animScale>
                                    <p:animScale>
                                      <p:cBhvr>
                                        <p:cTn id="62" dur="166" decel="50000">
                                          <p:stCondLst>
                                            <p:cond delay="646"/>
                                          </p:stCondLst>
                                        </p:cTn>
                                        <p:tgtEl>
                                          <p:spTgt spid="3">
                                            <p:txEl>
                                              <p:pRg st="9" end="9"/>
                                            </p:txEl>
                                          </p:spTgt>
                                        </p:tgtEl>
                                      </p:cBhvr>
                                      <p:to x="100000" y="100000"/>
                                    </p:animScale>
                                    <p:animScale>
                                      <p:cBhvr>
                                        <p:cTn id="63" dur="26">
                                          <p:stCondLst>
                                            <p:cond delay="1312"/>
                                          </p:stCondLst>
                                        </p:cTn>
                                        <p:tgtEl>
                                          <p:spTgt spid="3">
                                            <p:txEl>
                                              <p:pRg st="9" end="9"/>
                                            </p:txEl>
                                          </p:spTgt>
                                        </p:tgtEl>
                                      </p:cBhvr>
                                      <p:to x="100000" y="80000"/>
                                    </p:animScale>
                                    <p:animScale>
                                      <p:cBhvr>
                                        <p:cTn id="64" dur="166" decel="50000">
                                          <p:stCondLst>
                                            <p:cond delay="1338"/>
                                          </p:stCondLst>
                                        </p:cTn>
                                        <p:tgtEl>
                                          <p:spTgt spid="3">
                                            <p:txEl>
                                              <p:pRg st="9" end="9"/>
                                            </p:txEl>
                                          </p:spTgt>
                                        </p:tgtEl>
                                      </p:cBhvr>
                                      <p:to x="100000" y="100000"/>
                                    </p:animScale>
                                    <p:animScale>
                                      <p:cBhvr>
                                        <p:cTn id="65" dur="26">
                                          <p:stCondLst>
                                            <p:cond delay="1642"/>
                                          </p:stCondLst>
                                        </p:cTn>
                                        <p:tgtEl>
                                          <p:spTgt spid="3">
                                            <p:txEl>
                                              <p:pRg st="9" end="9"/>
                                            </p:txEl>
                                          </p:spTgt>
                                        </p:tgtEl>
                                      </p:cBhvr>
                                      <p:to x="100000" y="90000"/>
                                    </p:animScale>
                                    <p:animScale>
                                      <p:cBhvr>
                                        <p:cTn id="66" dur="166" decel="50000">
                                          <p:stCondLst>
                                            <p:cond delay="1668"/>
                                          </p:stCondLst>
                                        </p:cTn>
                                        <p:tgtEl>
                                          <p:spTgt spid="3">
                                            <p:txEl>
                                              <p:pRg st="9" end="9"/>
                                            </p:txEl>
                                          </p:spTgt>
                                        </p:tgtEl>
                                      </p:cBhvr>
                                      <p:to x="100000" y="100000"/>
                                    </p:animScale>
                                    <p:animScale>
                                      <p:cBhvr>
                                        <p:cTn id="67" dur="26">
                                          <p:stCondLst>
                                            <p:cond delay="1808"/>
                                          </p:stCondLst>
                                        </p:cTn>
                                        <p:tgtEl>
                                          <p:spTgt spid="3">
                                            <p:txEl>
                                              <p:pRg st="9" end="9"/>
                                            </p:txEl>
                                          </p:spTgt>
                                        </p:tgtEl>
                                      </p:cBhvr>
                                      <p:to x="100000" y="95000"/>
                                    </p:animScale>
                                    <p:animScale>
                                      <p:cBhvr>
                                        <p:cTn id="68" dur="166" decel="50000">
                                          <p:stCondLst>
                                            <p:cond delay="1834"/>
                                          </p:stCondLst>
                                        </p:cTn>
                                        <p:tgtEl>
                                          <p:spTgt spid="3">
                                            <p:txEl>
                                              <p:pRg st="9" end="9"/>
                                            </p:txEl>
                                          </p:spTgt>
                                        </p:tgtEl>
                                      </p:cBhvr>
                                      <p:to x="100000" y="100000"/>
                                    </p:animScale>
                                    <p:set>
                                      <p:cBhvr>
                                        <p:cTn id="69" dur="1" fill="hold">
                                          <p:stCondLst>
                                            <p:cond delay="1999"/>
                                          </p:stCondLst>
                                        </p:cTn>
                                        <p:tgtEl>
                                          <p:spTgt spid="3">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6781800" cy="868363"/>
          </a:xfrm>
        </p:spPr>
        <p:txBody>
          <a:bodyPr/>
          <a:lstStyle/>
          <a:p>
            <a:r>
              <a:rPr lang="en-US" sz="3600" dirty="0" smtClean="0"/>
              <a:t>Revised, </a:t>
            </a:r>
            <a:r>
              <a:rPr lang="en-US" sz="3000" b="1" i="1" u="sng" dirty="0" smtClean="0">
                <a:solidFill>
                  <a:srgbClr val="FF0000"/>
                </a:solidFill>
                <a:latin typeface="Lucida Handwriting" panose="03010101010101010101" pitchFamily="66" charset="0"/>
              </a:rPr>
              <a:t>Un</a:t>
            </a:r>
            <a:r>
              <a:rPr lang="en-US" sz="3000" b="1" i="1" dirty="0" smtClean="0">
                <a:solidFill>
                  <a:srgbClr val="FF0000"/>
                </a:solidFill>
                <a:latin typeface="Lucida Handwriting" panose="03010101010101010101" pitchFamily="66" charset="0"/>
              </a:rPr>
              <a:t>equal</a:t>
            </a:r>
            <a:r>
              <a:rPr lang="en-US" sz="3600" dirty="0" smtClean="0"/>
              <a:t>   Rate-Based Goals</a:t>
            </a:r>
            <a:endParaRPr lang="en-US" sz="3600" u="sng"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8686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5943600" y="2133600"/>
            <a:ext cx="228599" cy="3352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914400" y="1981200"/>
            <a:ext cx="2971800" cy="830997"/>
          </a:xfrm>
          <a:prstGeom prst="rect">
            <a:avLst/>
          </a:prstGeom>
          <a:noFill/>
        </p:spPr>
        <p:txBody>
          <a:bodyPr wrap="square" rtlCol="0">
            <a:spAutoFit/>
          </a:bodyPr>
          <a:lstStyle/>
          <a:p>
            <a:r>
              <a:rPr lang="en-US" sz="1600" b="1" u="sng" dirty="0" smtClean="0">
                <a:solidFill>
                  <a:srgbClr val="FF0000"/>
                </a:solidFill>
              </a:rPr>
              <a:t>Ohio</a:t>
            </a:r>
          </a:p>
          <a:p>
            <a:r>
              <a:rPr lang="en-US" sz="1600" b="1" dirty="0" smtClean="0">
                <a:solidFill>
                  <a:srgbClr val="FF0000"/>
                </a:solidFill>
              </a:rPr>
              <a:t>35.8% reduction</a:t>
            </a:r>
          </a:p>
          <a:p>
            <a:r>
              <a:rPr lang="en-US" sz="1600" b="1" dirty="0" smtClean="0">
                <a:solidFill>
                  <a:srgbClr val="FF0000"/>
                </a:solidFill>
              </a:rPr>
              <a:t>- 665 </a:t>
            </a:r>
            <a:r>
              <a:rPr lang="en-US" sz="1600" b="1" dirty="0" err="1" smtClean="0">
                <a:solidFill>
                  <a:srgbClr val="FF0000"/>
                </a:solidFill>
              </a:rPr>
              <a:t>lbs</a:t>
            </a:r>
            <a:r>
              <a:rPr lang="en-US" sz="1600" b="1" dirty="0" smtClean="0">
                <a:solidFill>
                  <a:srgbClr val="FF0000"/>
                </a:solidFill>
              </a:rPr>
              <a:t> CO</a:t>
            </a:r>
            <a:r>
              <a:rPr lang="en-US" sz="1600" b="1" baseline="30000" dirty="0" smtClean="0">
                <a:solidFill>
                  <a:srgbClr val="FF0000"/>
                </a:solidFill>
              </a:rPr>
              <a:t>2</a:t>
            </a:r>
            <a:r>
              <a:rPr lang="en-US" sz="1600" b="1" dirty="0" smtClean="0">
                <a:solidFill>
                  <a:srgbClr val="FF0000"/>
                </a:solidFill>
              </a:rPr>
              <a:t>/MWh</a:t>
            </a:r>
            <a:endParaRPr lang="en-US" sz="1600" b="1" dirty="0">
              <a:solidFill>
                <a:srgbClr val="FF0000"/>
              </a:solidFill>
            </a:endParaRPr>
          </a:p>
        </p:txBody>
      </p:sp>
      <p:sp>
        <p:nvSpPr>
          <p:cNvPr id="7" name="Rectangle 6"/>
          <p:cNvSpPr/>
          <p:nvPr/>
        </p:nvSpPr>
        <p:spPr>
          <a:xfrm>
            <a:off x="914400" y="1981200"/>
            <a:ext cx="2209800" cy="8309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0857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97808" y="6306762"/>
            <a:ext cx="8000999" cy="215876"/>
          </a:xfrm>
          <a:prstGeom prst="rect">
            <a:avLst/>
          </a:prstGeom>
          <a:solidFill>
            <a:schemeClr val="tx1">
              <a:lumMod val="65000"/>
              <a:lumOff val="35000"/>
            </a:schemeClr>
          </a:solidFill>
        </p:spPr>
        <p:txBody>
          <a:bodyPr>
            <a:noAutofit/>
          </a:bodyPr>
          <a:lstStyle>
            <a:lvl1pPr marL="342900" indent="-342900" algn="l" rtl="0" eaLnBrk="0" fontAlgn="base" hangingPunct="0">
              <a:spcBef>
                <a:spcPct val="20000"/>
              </a:spcBef>
              <a:spcAft>
                <a:spcPct val="0"/>
              </a:spcAft>
              <a:buSzPct val="60000"/>
              <a:buBlip>
                <a:blip r:embed="rId3"/>
              </a:buBlip>
              <a:defRPr sz="3200">
                <a:solidFill>
                  <a:srgbClr val="000066"/>
                </a:solidFill>
                <a:latin typeface="+mn-lt"/>
                <a:ea typeface="+mn-ea"/>
                <a:cs typeface="+mn-cs"/>
              </a:defRPr>
            </a:lvl1pPr>
            <a:lvl2pPr marL="742950" indent="-285750" algn="l" rtl="0" eaLnBrk="0" fontAlgn="base" hangingPunct="0">
              <a:spcBef>
                <a:spcPct val="20000"/>
              </a:spcBef>
              <a:spcAft>
                <a:spcPct val="0"/>
              </a:spcAft>
              <a:buClr>
                <a:srgbClr val="0066FF"/>
              </a:buClr>
              <a:buFont typeface="Wingdings" pitchFamily="2" charset="2"/>
              <a:buChar char="§"/>
              <a:defRPr sz="2800">
                <a:solidFill>
                  <a:srgbClr val="000066"/>
                </a:solidFill>
                <a:latin typeface="+mn-lt"/>
              </a:defRPr>
            </a:lvl2pPr>
            <a:lvl3pPr marL="1143000" indent="-228600" algn="l" rtl="0" eaLnBrk="0" fontAlgn="base" hangingPunct="0">
              <a:spcBef>
                <a:spcPct val="20000"/>
              </a:spcBef>
              <a:spcAft>
                <a:spcPct val="0"/>
              </a:spcAft>
              <a:buClr>
                <a:srgbClr val="0066FF"/>
              </a:buClr>
              <a:buChar char="•"/>
              <a:defRPr sz="2400">
                <a:solidFill>
                  <a:srgbClr val="000066"/>
                </a:solidFill>
                <a:latin typeface="+mn-lt"/>
              </a:defRPr>
            </a:lvl3pPr>
            <a:lvl4pPr marL="1600200" indent="-228600" algn="l" rtl="0" eaLnBrk="0" fontAlgn="base" hangingPunct="0">
              <a:spcBef>
                <a:spcPct val="20000"/>
              </a:spcBef>
              <a:spcAft>
                <a:spcPct val="0"/>
              </a:spcAft>
              <a:buClr>
                <a:srgbClr val="0066FF"/>
              </a:buClr>
              <a:buFont typeface="Arial" charset="0"/>
              <a:buChar char="–"/>
              <a:defRPr sz="2000">
                <a:solidFill>
                  <a:srgbClr val="000066"/>
                </a:solidFill>
                <a:latin typeface="+mn-lt"/>
              </a:defRPr>
            </a:lvl4pPr>
            <a:lvl5pPr marL="2057400" indent="-228600" algn="l" rtl="0" eaLnBrk="0" fontAlgn="base" hangingPunct="0">
              <a:spcBef>
                <a:spcPct val="20000"/>
              </a:spcBef>
              <a:spcAft>
                <a:spcPct val="0"/>
              </a:spcAft>
              <a:buClr>
                <a:srgbClr val="CC0000"/>
              </a:buClr>
              <a:buFont typeface="Arial" charset="0"/>
              <a:buChar char="»"/>
              <a:defRPr sz="2000">
                <a:solidFill>
                  <a:srgbClr val="000066"/>
                </a:solidFill>
                <a:latin typeface="+mn-lt"/>
              </a:defRPr>
            </a:lvl5pPr>
            <a:lvl6pPr marL="2514600" indent="-228600" algn="l" rtl="0" fontAlgn="base">
              <a:spcBef>
                <a:spcPct val="20000"/>
              </a:spcBef>
              <a:spcAft>
                <a:spcPct val="0"/>
              </a:spcAft>
              <a:buClr>
                <a:srgbClr val="CC0000"/>
              </a:buClr>
              <a:buFont typeface="Arial" charset="0"/>
              <a:buChar char="»"/>
              <a:defRPr sz="2000">
                <a:solidFill>
                  <a:srgbClr val="000066"/>
                </a:solidFill>
                <a:latin typeface="+mn-lt"/>
              </a:defRPr>
            </a:lvl6pPr>
            <a:lvl7pPr marL="2971800" indent="-228600" algn="l" rtl="0" fontAlgn="base">
              <a:spcBef>
                <a:spcPct val="20000"/>
              </a:spcBef>
              <a:spcAft>
                <a:spcPct val="0"/>
              </a:spcAft>
              <a:buClr>
                <a:srgbClr val="CC0000"/>
              </a:buClr>
              <a:buFont typeface="Arial" charset="0"/>
              <a:buChar char="»"/>
              <a:defRPr sz="2000">
                <a:solidFill>
                  <a:srgbClr val="000066"/>
                </a:solidFill>
                <a:latin typeface="+mn-lt"/>
              </a:defRPr>
            </a:lvl7pPr>
            <a:lvl8pPr marL="3429000" indent="-228600" algn="l" rtl="0" fontAlgn="base">
              <a:spcBef>
                <a:spcPct val="20000"/>
              </a:spcBef>
              <a:spcAft>
                <a:spcPct val="0"/>
              </a:spcAft>
              <a:buClr>
                <a:srgbClr val="CC0000"/>
              </a:buClr>
              <a:buFont typeface="Arial" charset="0"/>
              <a:buChar char="»"/>
              <a:defRPr sz="2000">
                <a:solidFill>
                  <a:srgbClr val="000066"/>
                </a:solidFill>
                <a:latin typeface="+mn-lt"/>
              </a:defRPr>
            </a:lvl8pPr>
            <a:lvl9pPr marL="3886200" indent="-228600" algn="l" rtl="0" fontAlgn="base">
              <a:spcBef>
                <a:spcPct val="20000"/>
              </a:spcBef>
              <a:spcAft>
                <a:spcPct val="0"/>
              </a:spcAft>
              <a:buClr>
                <a:srgbClr val="CC0000"/>
              </a:buClr>
              <a:buFont typeface="Arial" charset="0"/>
              <a:buChar char="»"/>
              <a:defRPr sz="2000">
                <a:solidFill>
                  <a:srgbClr val="000066"/>
                </a:solidFill>
                <a:latin typeface="+mn-lt"/>
              </a:defRPr>
            </a:lvl9pPr>
          </a:lstStyle>
          <a:p>
            <a:pPr marL="0" indent="0">
              <a:buFontTx/>
              <a:buNone/>
            </a:pPr>
            <a:r>
              <a:rPr lang="en-US" sz="1000" kern="0" dirty="0" smtClean="0">
                <a:solidFill>
                  <a:srgbClr val="EDEEC8"/>
                </a:solidFill>
              </a:rPr>
              <a:t>Sources: NERA Economic Consulting summary of American Council for an Energy Efficient Economy data</a:t>
            </a:r>
            <a:endParaRPr lang="en-US" sz="1000" kern="0" dirty="0">
              <a:solidFill>
                <a:srgbClr val="EDEEC8"/>
              </a:solidFill>
            </a:endParaRPr>
          </a:p>
        </p:txBody>
      </p:sp>
      <p:sp>
        <p:nvSpPr>
          <p:cNvPr id="6" name="Title 1"/>
          <p:cNvSpPr txBox="1">
            <a:spLocks/>
          </p:cNvSpPr>
          <p:nvPr/>
        </p:nvSpPr>
        <p:spPr>
          <a:xfrm>
            <a:off x="1371600" y="381000"/>
            <a:ext cx="7086600" cy="762000"/>
          </a:xfrm>
          <a:prstGeom prst="rect">
            <a:avLst/>
          </a:prstGeom>
        </p:spPr>
        <p:txBody>
          <a:bodyPr>
            <a:normAutofit/>
          </a:bodyPr>
          <a:lst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Franklin Gothic Demi Cond" pitchFamily="34" charset="0"/>
              </a:defRPr>
            </a:lvl2pPr>
            <a:lvl3pPr algn="l" rtl="0" eaLnBrk="0" fontAlgn="base" hangingPunct="0">
              <a:spcBef>
                <a:spcPct val="0"/>
              </a:spcBef>
              <a:spcAft>
                <a:spcPct val="0"/>
              </a:spcAft>
              <a:defRPr sz="4000">
                <a:solidFill>
                  <a:schemeClr val="bg1"/>
                </a:solidFill>
                <a:latin typeface="Franklin Gothic Demi Cond" pitchFamily="34" charset="0"/>
              </a:defRPr>
            </a:lvl3pPr>
            <a:lvl4pPr algn="l" rtl="0" eaLnBrk="0" fontAlgn="base" hangingPunct="0">
              <a:spcBef>
                <a:spcPct val="0"/>
              </a:spcBef>
              <a:spcAft>
                <a:spcPct val="0"/>
              </a:spcAft>
              <a:defRPr sz="4000">
                <a:solidFill>
                  <a:schemeClr val="bg1"/>
                </a:solidFill>
                <a:latin typeface="Franklin Gothic Demi Cond" pitchFamily="34" charset="0"/>
              </a:defRPr>
            </a:lvl4pPr>
            <a:lvl5pPr algn="l" rtl="0" eaLnBrk="0" fontAlgn="base" hangingPunct="0">
              <a:spcBef>
                <a:spcPct val="0"/>
              </a:spcBef>
              <a:spcAft>
                <a:spcPct val="0"/>
              </a:spcAft>
              <a:defRPr sz="4000">
                <a:solidFill>
                  <a:schemeClr val="bg1"/>
                </a:solidFill>
                <a:latin typeface="Franklin Gothic Demi Cond" pitchFamily="34" charset="0"/>
              </a:defRPr>
            </a:lvl5pPr>
            <a:lvl6pPr marL="457200" algn="l" rtl="0" fontAlgn="base">
              <a:spcBef>
                <a:spcPct val="0"/>
              </a:spcBef>
              <a:spcAft>
                <a:spcPct val="0"/>
              </a:spcAft>
              <a:defRPr sz="5000">
                <a:solidFill>
                  <a:schemeClr val="bg1"/>
                </a:solidFill>
                <a:latin typeface="Franklin Gothic Demi Cond" pitchFamily="34" charset="0"/>
              </a:defRPr>
            </a:lvl6pPr>
            <a:lvl7pPr marL="914400" algn="l" rtl="0" fontAlgn="base">
              <a:spcBef>
                <a:spcPct val="0"/>
              </a:spcBef>
              <a:spcAft>
                <a:spcPct val="0"/>
              </a:spcAft>
              <a:defRPr sz="5000">
                <a:solidFill>
                  <a:schemeClr val="bg1"/>
                </a:solidFill>
                <a:latin typeface="Franklin Gothic Demi Cond" pitchFamily="34" charset="0"/>
              </a:defRPr>
            </a:lvl7pPr>
            <a:lvl8pPr marL="1371600" algn="l" rtl="0" fontAlgn="base">
              <a:spcBef>
                <a:spcPct val="0"/>
              </a:spcBef>
              <a:spcAft>
                <a:spcPct val="0"/>
              </a:spcAft>
              <a:defRPr sz="5000">
                <a:solidFill>
                  <a:schemeClr val="bg1"/>
                </a:solidFill>
                <a:latin typeface="Franklin Gothic Demi Cond" pitchFamily="34" charset="0"/>
              </a:defRPr>
            </a:lvl8pPr>
            <a:lvl9pPr marL="1828800" algn="l" rtl="0" fontAlgn="base">
              <a:spcBef>
                <a:spcPct val="0"/>
              </a:spcBef>
              <a:spcAft>
                <a:spcPct val="0"/>
              </a:spcAft>
              <a:defRPr sz="5000">
                <a:solidFill>
                  <a:schemeClr val="bg1"/>
                </a:solidFill>
                <a:latin typeface="Franklin Gothic Demi Cond" pitchFamily="34" charset="0"/>
              </a:defRPr>
            </a:lvl9pPr>
          </a:lstStyle>
          <a:p>
            <a:r>
              <a:rPr lang="en-US" sz="3600" dirty="0" smtClean="0"/>
              <a:t>LOTS of Changes</a:t>
            </a:r>
            <a:endParaRPr lang="en-US" sz="3600" dirty="0"/>
          </a:p>
        </p:txBody>
      </p:sp>
      <p:sp>
        <p:nvSpPr>
          <p:cNvPr id="8" name="Content Placeholder 2"/>
          <p:cNvSpPr txBox="1">
            <a:spLocks/>
          </p:cNvSpPr>
          <p:nvPr/>
        </p:nvSpPr>
        <p:spPr>
          <a:xfrm>
            <a:off x="381000" y="1371600"/>
            <a:ext cx="8229600" cy="4478425"/>
          </a:xfrm>
          <a:prstGeom prst="rect">
            <a:avLst/>
          </a:prstGeom>
        </p:spPr>
        <p:txBody>
          <a:bodyPr/>
          <a:lstStyle>
            <a:lvl1pPr marL="342900" indent="-342900" algn="l" rtl="0" eaLnBrk="0" fontAlgn="base" hangingPunct="0">
              <a:spcBef>
                <a:spcPct val="20000"/>
              </a:spcBef>
              <a:spcAft>
                <a:spcPct val="0"/>
              </a:spcAft>
              <a:buSzPct val="60000"/>
              <a:buBlip>
                <a:blip r:embed="rId3"/>
              </a:buBlip>
              <a:defRPr sz="3200">
                <a:solidFill>
                  <a:srgbClr val="000066"/>
                </a:solidFill>
                <a:latin typeface="+mn-lt"/>
                <a:ea typeface="+mn-ea"/>
                <a:cs typeface="+mn-cs"/>
              </a:defRPr>
            </a:lvl1pPr>
            <a:lvl2pPr marL="742950" indent="-285750" algn="l" rtl="0" eaLnBrk="0" fontAlgn="base" hangingPunct="0">
              <a:spcBef>
                <a:spcPct val="20000"/>
              </a:spcBef>
              <a:spcAft>
                <a:spcPct val="0"/>
              </a:spcAft>
              <a:buClr>
                <a:srgbClr val="0066FF"/>
              </a:buClr>
              <a:buFont typeface="Wingdings" pitchFamily="2" charset="2"/>
              <a:buChar char="§"/>
              <a:defRPr sz="2800">
                <a:solidFill>
                  <a:srgbClr val="000066"/>
                </a:solidFill>
                <a:latin typeface="+mn-lt"/>
              </a:defRPr>
            </a:lvl2pPr>
            <a:lvl3pPr marL="1143000" indent="-228600" algn="l" rtl="0" eaLnBrk="0" fontAlgn="base" hangingPunct="0">
              <a:spcBef>
                <a:spcPct val="20000"/>
              </a:spcBef>
              <a:spcAft>
                <a:spcPct val="0"/>
              </a:spcAft>
              <a:buClr>
                <a:srgbClr val="0066FF"/>
              </a:buClr>
              <a:buChar char="•"/>
              <a:defRPr sz="2400">
                <a:solidFill>
                  <a:srgbClr val="000066"/>
                </a:solidFill>
                <a:latin typeface="+mn-lt"/>
              </a:defRPr>
            </a:lvl3pPr>
            <a:lvl4pPr marL="1600200" indent="-228600" algn="l" rtl="0" eaLnBrk="0" fontAlgn="base" hangingPunct="0">
              <a:spcBef>
                <a:spcPct val="20000"/>
              </a:spcBef>
              <a:spcAft>
                <a:spcPct val="0"/>
              </a:spcAft>
              <a:buClr>
                <a:srgbClr val="0066FF"/>
              </a:buClr>
              <a:buFont typeface="Arial" charset="0"/>
              <a:buChar char="–"/>
              <a:defRPr sz="2000">
                <a:solidFill>
                  <a:srgbClr val="000066"/>
                </a:solidFill>
                <a:latin typeface="+mn-lt"/>
              </a:defRPr>
            </a:lvl4pPr>
            <a:lvl5pPr marL="2057400" indent="-228600" algn="l" rtl="0" eaLnBrk="0" fontAlgn="base" hangingPunct="0">
              <a:spcBef>
                <a:spcPct val="20000"/>
              </a:spcBef>
              <a:spcAft>
                <a:spcPct val="0"/>
              </a:spcAft>
              <a:buClr>
                <a:srgbClr val="CC0000"/>
              </a:buClr>
              <a:buFont typeface="Arial" charset="0"/>
              <a:buChar char="»"/>
              <a:defRPr sz="2000">
                <a:solidFill>
                  <a:srgbClr val="000066"/>
                </a:solidFill>
                <a:latin typeface="+mn-lt"/>
              </a:defRPr>
            </a:lvl5pPr>
            <a:lvl6pPr marL="2514600" indent="-228600" algn="l" rtl="0" fontAlgn="base">
              <a:spcBef>
                <a:spcPct val="20000"/>
              </a:spcBef>
              <a:spcAft>
                <a:spcPct val="0"/>
              </a:spcAft>
              <a:buClr>
                <a:srgbClr val="CC0000"/>
              </a:buClr>
              <a:buFont typeface="Arial" charset="0"/>
              <a:buChar char="»"/>
              <a:defRPr sz="2000">
                <a:solidFill>
                  <a:srgbClr val="000066"/>
                </a:solidFill>
                <a:latin typeface="+mn-lt"/>
              </a:defRPr>
            </a:lvl6pPr>
            <a:lvl7pPr marL="2971800" indent="-228600" algn="l" rtl="0" fontAlgn="base">
              <a:spcBef>
                <a:spcPct val="20000"/>
              </a:spcBef>
              <a:spcAft>
                <a:spcPct val="0"/>
              </a:spcAft>
              <a:buClr>
                <a:srgbClr val="CC0000"/>
              </a:buClr>
              <a:buFont typeface="Arial" charset="0"/>
              <a:buChar char="»"/>
              <a:defRPr sz="2000">
                <a:solidFill>
                  <a:srgbClr val="000066"/>
                </a:solidFill>
                <a:latin typeface="+mn-lt"/>
              </a:defRPr>
            </a:lvl7pPr>
            <a:lvl8pPr marL="3429000" indent="-228600" algn="l" rtl="0" fontAlgn="base">
              <a:spcBef>
                <a:spcPct val="20000"/>
              </a:spcBef>
              <a:spcAft>
                <a:spcPct val="0"/>
              </a:spcAft>
              <a:buClr>
                <a:srgbClr val="CC0000"/>
              </a:buClr>
              <a:buFont typeface="Arial" charset="0"/>
              <a:buChar char="»"/>
              <a:defRPr sz="2000">
                <a:solidFill>
                  <a:srgbClr val="000066"/>
                </a:solidFill>
                <a:latin typeface="+mn-lt"/>
              </a:defRPr>
            </a:lvl8pPr>
            <a:lvl9pPr marL="3886200" indent="-228600" algn="l" rtl="0" fontAlgn="base">
              <a:spcBef>
                <a:spcPct val="20000"/>
              </a:spcBef>
              <a:spcAft>
                <a:spcPct val="0"/>
              </a:spcAft>
              <a:buClr>
                <a:srgbClr val="CC0000"/>
              </a:buClr>
              <a:buFont typeface="Arial" charset="0"/>
              <a:buChar char="»"/>
              <a:defRPr sz="2000">
                <a:solidFill>
                  <a:srgbClr val="000066"/>
                </a:solidFill>
                <a:latin typeface="+mn-lt"/>
              </a:defRPr>
            </a:lvl9pPr>
          </a:lstStyle>
          <a:p>
            <a:pPr marL="0" indent="0">
              <a:buNone/>
            </a:pPr>
            <a:endParaRPr lang="en-US" sz="1800" kern="0" dirty="0" smtClean="0"/>
          </a:p>
        </p:txBody>
      </p:sp>
      <p:sp>
        <p:nvSpPr>
          <p:cNvPr id="7" name="TextBox 6"/>
          <p:cNvSpPr txBox="1"/>
          <p:nvPr/>
        </p:nvSpPr>
        <p:spPr>
          <a:xfrm>
            <a:off x="8575986" y="6414700"/>
            <a:ext cx="339580" cy="276999"/>
          </a:xfrm>
          <a:prstGeom prst="rect">
            <a:avLst/>
          </a:prstGeom>
          <a:noFill/>
        </p:spPr>
        <p:txBody>
          <a:bodyPr wrap="none" rtlCol="0">
            <a:spAutoFit/>
          </a:bodyPr>
          <a:lstStyle/>
          <a:p>
            <a:r>
              <a:rPr lang="en-US" sz="1200" dirty="0" smtClean="0">
                <a:solidFill>
                  <a:schemeClr val="bg1">
                    <a:lumMod val="85000"/>
                  </a:schemeClr>
                </a:solidFill>
              </a:rPr>
              <a:t>13</a:t>
            </a:r>
            <a:endParaRPr lang="en-US" sz="1200" dirty="0">
              <a:solidFill>
                <a:schemeClr val="bg1">
                  <a:lumMod val="85000"/>
                </a:schemeClr>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2133600" y="4267200"/>
            <a:ext cx="228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85800" y="2133600"/>
            <a:ext cx="2895600" cy="830997"/>
          </a:xfrm>
          <a:prstGeom prst="rect">
            <a:avLst/>
          </a:prstGeom>
          <a:noFill/>
          <a:ln w="28575">
            <a:solidFill>
              <a:srgbClr val="FF0000"/>
            </a:solidFill>
          </a:ln>
        </p:spPr>
        <p:txBody>
          <a:bodyPr wrap="square" rtlCol="0">
            <a:spAutoFit/>
          </a:bodyPr>
          <a:lstStyle/>
          <a:p>
            <a:pPr lvl="0"/>
            <a:r>
              <a:rPr lang="en-US" sz="1600" b="1" u="sng" dirty="0">
                <a:solidFill>
                  <a:srgbClr val="FF0000"/>
                </a:solidFill>
              </a:rPr>
              <a:t>Ohio</a:t>
            </a:r>
          </a:p>
          <a:p>
            <a:pPr lvl="0"/>
            <a:r>
              <a:rPr lang="en-US" sz="1600" b="1" dirty="0" smtClean="0">
                <a:solidFill>
                  <a:srgbClr val="FF0000"/>
                </a:solidFill>
              </a:rPr>
              <a:t>Proposed:  27.7% reduction</a:t>
            </a:r>
            <a:endParaRPr lang="en-US" sz="1600" b="1" dirty="0">
              <a:solidFill>
                <a:srgbClr val="FF0000"/>
              </a:solidFill>
            </a:endParaRPr>
          </a:p>
          <a:p>
            <a:pPr lvl="0"/>
            <a:r>
              <a:rPr lang="en-US" sz="1600" b="1" dirty="0" smtClean="0">
                <a:solidFill>
                  <a:srgbClr val="FF0000"/>
                </a:solidFill>
              </a:rPr>
              <a:t>Final:  35.8% reduction</a:t>
            </a:r>
            <a:endParaRPr lang="en-US" sz="1600" b="1" dirty="0">
              <a:solidFill>
                <a:srgbClr val="FF0000"/>
              </a:solidFill>
            </a:endParaRPr>
          </a:p>
        </p:txBody>
      </p:sp>
    </p:spTree>
    <p:extLst>
      <p:ext uri="{BB962C8B-B14F-4D97-AF65-F5344CB8AC3E}">
        <p14:creationId xmlns:p14="http://schemas.microsoft.com/office/powerpoint/2010/main" val="1712325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6629400" cy="868363"/>
          </a:xfrm>
        </p:spPr>
        <p:txBody>
          <a:bodyPr/>
          <a:lstStyle/>
          <a:p>
            <a:r>
              <a:rPr lang="en-US" dirty="0" smtClean="0"/>
              <a:t>State Burdens Vary Widely</a:t>
            </a:r>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8305800" cy="1043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9708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Cap and Trade</a:t>
            </a:r>
            <a:endParaRPr lang="en-US" dirty="0"/>
          </a:p>
        </p:txBody>
      </p:sp>
      <p:pic>
        <p:nvPicPr>
          <p:cNvPr id="4" name="5eyMwAdN_Sg?feature=player_detailpage"/>
          <p:cNvPicPr>
            <a:picLocks noGrp="1" noRot="1" noChangeAspect="1"/>
          </p:cNvPicPr>
          <p:nvPr>
            <p:ph idx="1"/>
            <a:videoFile r:link="rId1"/>
          </p:nvPr>
        </p:nvPicPr>
        <p:blipFill>
          <a:blip r:embed="rId4"/>
          <a:stretch>
            <a:fillRect/>
          </a:stretch>
        </p:blipFill>
        <p:spPr>
          <a:xfrm>
            <a:off x="762000" y="1600200"/>
            <a:ext cx="7391400" cy="4114800"/>
          </a:xfrm>
          <a:prstGeom prst="rect">
            <a:avLst/>
          </a:prstGeom>
        </p:spPr>
      </p:pic>
      <p:sp>
        <p:nvSpPr>
          <p:cNvPr id="5" name="TextBox 4"/>
          <p:cNvSpPr txBox="1"/>
          <p:nvPr/>
        </p:nvSpPr>
        <p:spPr>
          <a:xfrm>
            <a:off x="533400" y="5715000"/>
            <a:ext cx="7924800" cy="584775"/>
          </a:xfrm>
          <a:prstGeom prst="rect">
            <a:avLst/>
          </a:prstGeom>
          <a:noFill/>
        </p:spPr>
        <p:txBody>
          <a:bodyPr wrap="square" rtlCol="0">
            <a:spAutoFit/>
          </a:bodyPr>
          <a:lstStyle/>
          <a:p>
            <a:pPr algn="ctr"/>
            <a:r>
              <a:rPr lang="en-US" sz="3200" dirty="0" smtClean="0">
                <a:solidFill>
                  <a:srgbClr val="FF0000"/>
                </a:solidFill>
              </a:rPr>
              <a:t>“This is not a cap and trade program”</a:t>
            </a:r>
            <a:endParaRPr lang="en-US" sz="3200" dirty="0">
              <a:solidFill>
                <a:srgbClr val="FF0000"/>
              </a:solidFill>
            </a:endParaRPr>
          </a:p>
        </p:txBody>
      </p:sp>
    </p:spTree>
    <p:extLst>
      <p:ext uri="{BB962C8B-B14F-4D97-AF65-F5344CB8AC3E}">
        <p14:creationId xmlns:p14="http://schemas.microsoft.com/office/powerpoint/2010/main" val="3197612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Implementation Plan (FIP)</a:t>
            </a:r>
            <a:endParaRPr lang="en-US" dirty="0"/>
          </a:p>
        </p:txBody>
      </p:sp>
      <p:sp>
        <p:nvSpPr>
          <p:cNvPr id="3" name="Content Placeholder 2"/>
          <p:cNvSpPr>
            <a:spLocks noGrp="1"/>
          </p:cNvSpPr>
          <p:nvPr>
            <p:ph idx="1"/>
          </p:nvPr>
        </p:nvSpPr>
        <p:spPr>
          <a:xfrm>
            <a:off x="457200" y="1676400"/>
            <a:ext cx="7848600" cy="4191000"/>
          </a:xfrm>
        </p:spPr>
        <p:txBody>
          <a:bodyPr/>
          <a:lstStyle/>
          <a:p>
            <a:r>
              <a:rPr lang="en-US" dirty="0" smtClean="0"/>
              <a:t>Released with Final Rule on August 3, 2015</a:t>
            </a:r>
          </a:p>
          <a:p>
            <a:r>
              <a:rPr lang="en-US" dirty="0" smtClean="0"/>
              <a:t>Two approaches to a federal plan:</a:t>
            </a:r>
          </a:p>
          <a:p>
            <a:pPr lvl="1"/>
            <a:r>
              <a:rPr lang="en-US" dirty="0" smtClean="0"/>
              <a:t>“a rate-based emission trading program”</a:t>
            </a:r>
          </a:p>
          <a:p>
            <a:pPr marL="457200" lvl="1" indent="0">
              <a:buNone/>
            </a:pPr>
            <a:r>
              <a:rPr lang="en-US" dirty="0">
                <a:solidFill>
                  <a:srgbClr val="FF0000"/>
                </a:solidFill>
              </a:rPr>
              <a:t>	</a:t>
            </a:r>
            <a:r>
              <a:rPr lang="en-US" dirty="0" smtClean="0">
                <a:solidFill>
                  <a:srgbClr val="FF0000"/>
                </a:solidFill>
              </a:rPr>
              <a:t>		   </a:t>
            </a:r>
            <a:r>
              <a:rPr lang="en-US" sz="3200" dirty="0" smtClean="0">
                <a:solidFill>
                  <a:srgbClr val="FF0000"/>
                </a:solidFill>
              </a:rPr>
              <a:t>OR</a:t>
            </a:r>
          </a:p>
          <a:p>
            <a:pPr lvl="1"/>
            <a:r>
              <a:rPr lang="en-US" dirty="0" smtClean="0">
                <a:solidFill>
                  <a:srgbClr val="010A5B"/>
                </a:solidFill>
              </a:rPr>
              <a:t>“a mass-based emission trading program”</a:t>
            </a:r>
            <a:endParaRPr lang="en-US" dirty="0">
              <a:solidFill>
                <a:srgbClr val="010A5B"/>
              </a:solidFill>
            </a:endParaRPr>
          </a:p>
          <a:p>
            <a:pPr marL="457200" lvl="1" indent="0">
              <a:buNone/>
            </a:pPr>
            <a:endParaRPr lang="en-US" dirty="0">
              <a:solidFill>
                <a:srgbClr val="010A5B"/>
              </a:solidFill>
            </a:endParaRPr>
          </a:p>
          <a:p>
            <a:pPr marL="457200" lvl="1" indent="0">
              <a:buNone/>
            </a:pPr>
            <a:r>
              <a:rPr lang="en-US" dirty="0" smtClean="0">
                <a:solidFill>
                  <a:srgbClr val="010A5B"/>
                </a:solidFill>
                <a:latin typeface="Lucida Handwriting" panose="03010101010101010101" pitchFamily="66" charset="0"/>
              </a:rPr>
              <a:t>If not cap and trade, what is it???</a:t>
            </a:r>
            <a:endParaRPr lang="en-US" dirty="0">
              <a:solidFill>
                <a:srgbClr val="010A5B"/>
              </a:solidFill>
              <a:latin typeface="Lucida Handwriting" panose="03010101010101010101" pitchFamily="66" charset="0"/>
            </a:endParaRPr>
          </a:p>
        </p:txBody>
      </p:sp>
    </p:spTree>
    <p:extLst>
      <p:ext uri="{BB962C8B-B14F-4D97-AF65-F5344CB8AC3E}">
        <p14:creationId xmlns:p14="http://schemas.microsoft.com/office/powerpoint/2010/main" val="48078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Winners … and the Losers</a:t>
            </a:r>
            <a:endParaRPr lang="en-US"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4195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705600" cy="868363"/>
          </a:xfrm>
        </p:spPr>
        <p:txBody>
          <a:bodyPr/>
          <a:lstStyle/>
          <a:p>
            <a:r>
              <a:rPr lang="en-US" sz="3300" dirty="0" smtClean="0"/>
              <a:t>Turning State Losers into Federal Winners</a:t>
            </a:r>
            <a:endParaRPr lang="en-US" sz="3300"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4" y="1265758"/>
            <a:ext cx="9160933" cy="5592241"/>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36487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705600" cy="868363"/>
          </a:xfrm>
        </p:spPr>
        <p:txBody>
          <a:bodyPr/>
          <a:lstStyle/>
          <a:p>
            <a:r>
              <a:rPr lang="en-US" u="sng" dirty="0" smtClean="0"/>
              <a:t>What is…</a:t>
            </a:r>
            <a:br>
              <a:rPr lang="en-US" u="sng" dirty="0" smtClean="0"/>
            </a:br>
            <a:r>
              <a:rPr lang="en-US" sz="2000" i="1" dirty="0" smtClean="0"/>
              <a:t>Recently Finalized Rules Impacting Energy </a:t>
            </a:r>
            <a:endParaRPr lang="en-US" sz="2000" i="1" dirty="0"/>
          </a:p>
        </p:txBody>
      </p:sp>
      <p:sp>
        <p:nvSpPr>
          <p:cNvPr id="5" name="Rectangle 4"/>
          <p:cNvSpPr/>
          <p:nvPr/>
        </p:nvSpPr>
        <p:spPr>
          <a:xfrm>
            <a:off x="762000" y="1524000"/>
            <a:ext cx="7620000" cy="5890843"/>
          </a:xfrm>
          <a:prstGeom prst="rect">
            <a:avLst/>
          </a:prstGeom>
        </p:spPr>
        <p:txBody>
          <a:bodyPr wrap="square">
            <a:spAutoFit/>
          </a:bodyPr>
          <a:lstStyle/>
          <a:p>
            <a:pPr marL="342900" lvl="0" indent="-342900" eaLnBrk="0" hangingPunct="0">
              <a:spcBef>
                <a:spcPct val="20000"/>
              </a:spcBef>
              <a:spcAft>
                <a:spcPts val="1200"/>
              </a:spcAft>
              <a:buSzPct val="60000"/>
              <a:buBlip>
                <a:blip r:embed="rId3"/>
              </a:buBlip>
            </a:pPr>
            <a:r>
              <a:rPr lang="en-US" sz="2800" kern="0" dirty="0" smtClean="0">
                <a:solidFill>
                  <a:srgbClr val="000066"/>
                </a:solidFill>
                <a:latin typeface="Franklin Gothic Medium Cond"/>
              </a:rPr>
              <a:t>316(b) Cooling Water Intake</a:t>
            </a:r>
          </a:p>
          <a:p>
            <a:pPr marL="342900" lvl="0" indent="-342900" eaLnBrk="0" hangingPunct="0">
              <a:spcBef>
                <a:spcPct val="20000"/>
              </a:spcBef>
              <a:spcAft>
                <a:spcPts val="1200"/>
              </a:spcAft>
              <a:buSzPct val="60000"/>
              <a:buBlip>
                <a:blip r:embed="rId3"/>
              </a:buBlip>
            </a:pPr>
            <a:r>
              <a:rPr lang="en-US" sz="2800" kern="0" dirty="0" smtClean="0">
                <a:solidFill>
                  <a:srgbClr val="000066"/>
                </a:solidFill>
                <a:latin typeface="Franklin Gothic Medium Cond"/>
              </a:rPr>
              <a:t>Sulfur Dioxide NAAQS</a:t>
            </a:r>
          </a:p>
          <a:p>
            <a:pPr marL="342900" lvl="0" indent="-342900" eaLnBrk="0" hangingPunct="0">
              <a:spcBef>
                <a:spcPct val="20000"/>
              </a:spcBef>
              <a:spcAft>
                <a:spcPts val="1200"/>
              </a:spcAft>
              <a:buSzPct val="60000"/>
              <a:buBlip>
                <a:blip r:embed="rId3"/>
              </a:buBlip>
            </a:pPr>
            <a:r>
              <a:rPr lang="en-US" sz="2800" kern="0" dirty="0" smtClean="0">
                <a:solidFill>
                  <a:srgbClr val="000066"/>
                </a:solidFill>
                <a:latin typeface="Franklin Gothic Medium Cond"/>
              </a:rPr>
              <a:t>PM 2.5 NAAQS</a:t>
            </a:r>
          </a:p>
          <a:p>
            <a:pPr marL="342900" lvl="0" indent="-342900" eaLnBrk="0" hangingPunct="0">
              <a:spcBef>
                <a:spcPct val="20000"/>
              </a:spcBef>
              <a:spcAft>
                <a:spcPts val="1200"/>
              </a:spcAft>
              <a:buSzPct val="60000"/>
              <a:buBlip>
                <a:blip r:embed="rId3"/>
              </a:buBlip>
            </a:pPr>
            <a:r>
              <a:rPr lang="en-US" sz="2800" kern="0" dirty="0" smtClean="0">
                <a:solidFill>
                  <a:srgbClr val="000066"/>
                </a:solidFill>
                <a:latin typeface="Franklin Gothic Medium Cond"/>
              </a:rPr>
              <a:t>Regional Haze</a:t>
            </a:r>
          </a:p>
          <a:p>
            <a:pPr marL="342900" lvl="0" indent="-342900" eaLnBrk="0" hangingPunct="0">
              <a:spcBef>
                <a:spcPct val="20000"/>
              </a:spcBef>
              <a:spcAft>
                <a:spcPts val="1200"/>
              </a:spcAft>
              <a:buSzPct val="60000"/>
              <a:buBlip>
                <a:blip r:embed="rId3"/>
              </a:buBlip>
            </a:pPr>
            <a:r>
              <a:rPr lang="en-US" sz="2800" kern="0" dirty="0" smtClean="0">
                <a:solidFill>
                  <a:srgbClr val="000066"/>
                </a:solidFill>
                <a:latin typeface="Franklin Gothic Medium Cond"/>
              </a:rPr>
              <a:t>Cross State Air Pollution Rule (CSAPR)</a:t>
            </a:r>
          </a:p>
          <a:p>
            <a:pPr marL="342900" lvl="0" indent="-342900" eaLnBrk="0" hangingPunct="0">
              <a:spcBef>
                <a:spcPct val="20000"/>
              </a:spcBef>
              <a:spcAft>
                <a:spcPts val="1200"/>
              </a:spcAft>
              <a:buSzPct val="60000"/>
              <a:buBlip>
                <a:blip r:embed="rId3"/>
              </a:buBlip>
            </a:pPr>
            <a:r>
              <a:rPr lang="en-US" sz="2800" kern="0" dirty="0" smtClean="0">
                <a:solidFill>
                  <a:srgbClr val="000066"/>
                </a:solidFill>
                <a:latin typeface="Franklin Gothic Medium Cond"/>
              </a:rPr>
              <a:t>Utility MACT (MATS)</a:t>
            </a:r>
          </a:p>
          <a:p>
            <a:pPr marL="342900" lvl="0" indent="-342900" eaLnBrk="0" hangingPunct="0">
              <a:spcBef>
                <a:spcPct val="20000"/>
              </a:spcBef>
              <a:spcAft>
                <a:spcPts val="1200"/>
              </a:spcAft>
              <a:buSzPct val="60000"/>
              <a:buBlip>
                <a:blip r:embed="rId3"/>
              </a:buBlip>
            </a:pPr>
            <a:r>
              <a:rPr lang="en-US" sz="2800" kern="0" dirty="0" smtClean="0">
                <a:solidFill>
                  <a:srgbClr val="000066"/>
                </a:solidFill>
                <a:latin typeface="Franklin Gothic Medium Cond"/>
              </a:rPr>
              <a:t>Coal Combustion Residuals</a:t>
            </a:r>
            <a:endParaRPr lang="en-US" sz="2800" kern="0" dirty="0">
              <a:solidFill>
                <a:srgbClr val="000066"/>
              </a:solidFill>
              <a:latin typeface="Franklin Gothic Medium Cond"/>
            </a:endParaRPr>
          </a:p>
          <a:p>
            <a:pPr marL="342900" lvl="0" indent="-342900" eaLnBrk="0" hangingPunct="0">
              <a:spcBef>
                <a:spcPct val="20000"/>
              </a:spcBef>
              <a:spcAft>
                <a:spcPts val="1200"/>
              </a:spcAft>
              <a:buSzPct val="60000"/>
              <a:buBlip>
                <a:blip r:embed="rId3"/>
              </a:buBlip>
            </a:pPr>
            <a:endParaRPr lang="en-US" sz="2800" kern="0" dirty="0" smtClean="0">
              <a:solidFill>
                <a:srgbClr val="000066"/>
              </a:solidFill>
              <a:latin typeface="Franklin Gothic Medium Cond"/>
            </a:endParaRPr>
          </a:p>
          <a:p>
            <a:pPr marL="342900" lvl="0" indent="-342900" eaLnBrk="0" hangingPunct="0">
              <a:spcBef>
                <a:spcPct val="20000"/>
              </a:spcBef>
              <a:spcAft>
                <a:spcPts val="1200"/>
              </a:spcAft>
              <a:buSzPct val="60000"/>
              <a:buBlip>
                <a:blip r:embed="rId3"/>
              </a:buBlip>
            </a:pPr>
            <a:endParaRPr lang="en-US" sz="2800" kern="0" dirty="0" smtClean="0">
              <a:solidFill>
                <a:srgbClr val="000066"/>
              </a:solidFill>
              <a:latin typeface="Franklin Gothic Medium Cond"/>
            </a:endParaRPr>
          </a:p>
        </p:txBody>
      </p:sp>
    </p:spTree>
    <p:extLst>
      <p:ext uri="{BB962C8B-B14F-4D97-AF65-F5344CB8AC3E}">
        <p14:creationId xmlns:p14="http://schemas.microsoft.com/office/powerpoint/2010/main" val="1283749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New Source Performance Standard</a:t>
            </a:r>
            <a:endParaRPr lang="en-US" sz="3800" dirty="0"/>
          </a:p>
        </p:txBody>
      </p:sp>
      <p:sp>
        <p:nvSpPr>
          <p:cNvPr id="3" name="Content Placeholder 2"/>
          <p:cNvSpPr>
            <a:spLocks noGrp="1"/>
          </p:cNvSpPr>
          <p:nvPr>
            <p:ph idx="1"/>
          </p:nvPr>
        </p:nvSpPr>
        <p:spPr>
          <a:xfrm>
            <a:off x="762000" y="1524000"/>
            <a:ext cx="6934200" cy="3916362"/>
          </a:xfrm>
        </p:spPr>
        <p:txBody>
          <a:bodyPr/>
          <a:lstStyle/>
          <a:p>
            <a:r>
              <a:rPr lang="en-US" dirty="0" smtClean="0"/>
              <a:t>Also finalized on August 3, 2015</a:t>
            </a:r>
          </a:p>
          <a:p>
            <a:pPr lvl="1"/>
            <a:r>
              <a:rPr lang="en-US" dirty="0"/>
              <a:t>New Coal:  1,400 lbs CO</a:t>
            </a:r>
            <a:r>
              <a:rPr lang="en-US" baseline="30000" dirty="0"/>
              <a:t>2</a:t>
            </a:r>
            <a:r>
              <a:rPr lang="en-US" dirty="0"/>
              <a:t>/MWh</a:t>
            </a:r>
          </a:p>
          <a:p>
            <a:pPr lvl="1"/>
            <a:r>
              <a:rPr lang="en-US" dirty="0"/>
              <a:t>New NGCC:  1,000 lbs </a:t>
            </a:r>
            <a:r>
              <a:rPr lang="en-US" dirty="0" smtClean="0"/>
              <a:t>CO</a:t>
            </a:r>
            <a:r>
              <a:rPr lang="en-US" baseline="30000" dirty="0" smtClean="0"/>
              <a:t>2</a:t>
            </a:r>
            <a:r>
              <a:rPr lang="en-US" dirty="0" smtClean="0"/>
              <a:t>/MWh</a:t>
            </a:r>
          </a:p>
          <a:p>
            <a:r>
              <a:rPr lang="en-US" dirty="0" smtClean="0"/>
              <a:t>New coal must implement 16-23% CCS</a:t>
            </a:r>
          </a:p>
          <a:p>
            <a:pPr lvl="1"/>
            <a:r>
              <a:rPr lang="en-US" dirty="0" smtClean="0"/>
              <a:t>Commercial </a:t>
            </a:r>
            <a:r>
              <a:rPr lang="en-US" dirty="0"/>
              <a:t>availability?</a:t>
            </a:r>
          </a:p>
          <a:p>
            <a:r>
              <a:rPr lang="en-US" dirty="0" smtClean="0"/>
              <a:t>ESPS reminder:</a:t>
            </a:r>
          </a:p>
          <a:p>
            <a:pPr lvl="1"/>
            <a:r>
              <a:rPr lang="en-US" i="1" dirty="0" smtClean="0">
                <a:solidFill>
                  <a:srgbClr val="FF0000"/>
                </a:solidFill>
              </a:rPr>
              <a:t>Existing</a:t>
            </a:r>
            <a:r>
              <a:rPr lang="en-US" dirty="0" smtClean="0"/>
              <a:t>  coal:  1,305 lbs CO</a:t>
            </a:r>
            <a:r>
              <a:rPr lang="en-US" baseline="30000" dirty="0" smtClean="0"/>
              <a:t>2</a:t>
            </a:r>
            <a:r>
              <a:rPr lang="en-US" dirty="0" smtClean="0"/>
              <a:t>/MWh</a:t>
            </a:r>
          </a:p>
          <a:p>
            <a:pPr lvl="1"/>
            <a:r>
              <a:rPr lang="en-US" i="1" dirty="0" smtClean="0">
                <a:solidFill>
                  <a:srgbClr val="FF0000"/>
                </a:solidFill>
              </a:rPr>
              <a:t>Existing</a:t>
            </a:r>
            <a:r>
              <a:rPr lang="en-US" dirty="0" smtClean="0"/>
              <a:t>  NGCC:  771 </a:t>
            </a:r>
            <a:r>
              <a:rPr lang="en-US" dirty="0"/>
              <a:t>lbs </a:t>
            </a:r>
            <a:r>
              <a:rPr lang="en-US" dirty="0" smtClean="0"/>
              <a:t>CO</a:t>
            </a:r>
            <a:r>
              <a:rPr lang="en-US" baseline="30000" dirty="0" smtClean="0"/>
              <a:t>2</a:t>
            </a:r>
            <a:r>
              <a:rPr lang="en-US" dirty="0" smtClean="0"/>
              <a:t>/MWh</a:t>
            </a:r>
            <a:endParaRPr lang="en-US" dirty="0"/>
          </a:p>
          <a:p>
            <a:pPr marL="457200" lvl="1" indent="0">
              <a:buNone/>
            </a:pPr>
            <a:endParaRPr lang="en-US" dirty="0" smtClean="0"/>
          </a:p>
          <a:p>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418585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NSPS versus ESPS</a:t>
            </a:r>
            <a:endParaRPr lang="en-US" dirty="0"/>
          </a:p>
        </p:txBody>
      </p:sp>
      <p:sp>
        <p:nvSpPr>
          <p:cNvPr id="3" name="Content Placeholder 2"/>
          <p:cNvSpPr>
            <a:spLocks noGrp="1"/>
          </p:cNvSpPr>
          <p:nvPr>
            <p:ph idx="1"/>
          </p:nvPr>
        </p:nvSpPr>
        <p:spPr>
          <a:xfrm>
            <a:off x="685800" y="1524000"/>
            <a:ext cx="6934200" cy="4114800"/>
          </a:xfrm>
        </p:spPr>
        <p:txBody>
          <a:bodyPr/>
          <a:lstStyle/>
          <a:p>
            <a:pPr marL="0" indent="0">
              <a:buNone/>
            </a:pPr>
            <a:r>
              <a:rPr lang="en-US" dirty="0" smtClean="0"/>
              <a:t>EPA Expects this…</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133600"/>
            <a:ext cx="59436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00200" y="5791200"/>
            <a:ext cx="6705600" cy="584775"/>
          </a:xfrm>
          <a:prstGeom prst="rect">
            <a:avLst/>
          </a:prstGeom>
          <a:noFill/>
        </p:spPr>
        <p:txBody>
          <a:bodyPr wrap="square" rtlCol="0">
            <a:spAutoFit/>
          </a:bodyPr>
          <a:lstStyle/>
          <a:p>
            <a:r>
              <a:rPr lang="en-US" sz="3200" dirty="0" smtClean="0">
                <a:solidFill>
                  <a:srgbClr val="010A5B"/>
                </a:solidFill>
                <a:latin typeface="+mn-lt"/>
              </a:rPr>
              <a:t>to outperform and be more efficient than…</a:t>
            </a:r>
            <a:endParaRPr lang="en-US" sz="3200" dirty="0">
              <a:solidFill>
                <a:srgbClr val="010A5B"/>
              </a:solidFill>
              <a:latin typeface="+mn-lt"/>
            </a:endParaRPr>
          </a:p>
        </p:txBody>
      </p:sp>
    </p:spTree>
    <p:extLst>
      <p:ext uri="{BB962C8B-B14F-4D97-AF65-F5344CB8AC3E}">
        <p14:creationId xmlns:p14="http://schemas.microsoft.com/office/powerpoint/2010/main" val="414733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heel(1)">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NSPS versus ESPS</a:t>
            </a:r>
            <a:endParaRPr lang="en-US" dirty="0"/>
          </a:p>
        </p:txBody>
      </p:sp>
      <p:sp>
        <p:nvSpPr>
          <p:cNvPr id="3" name="Content Placeholder 2"/>
          <p:cNvSpPr>
            <a:spLocks noGrp="1"/>
          </p:cNvSpPr>
          <p:nvPr>
            <p:ph idx="1"/>
          </p:nvPr>
        </p:nvSpPr>
        <p:spPr>
          <a:xfrm>
            <a:off x="685800" y="1524000"/>
            <a:ext cx="6934200" cy="4114800"/>
          </a:xfrm>
        </p:spPr>
        <p:txBody>
          <a:bodyPr/>
          <a:lstStyle/>
          <a:p>
            <a:pPr marL="0" indent="0">
              <a:buNone/>
            </a:pPr>
            <a:r>
              <a:rPr lang="en-US" dirty="0" smtClean="0"/>
              <a:t>This…</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133600"/>
            <a:ext cx="59436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95400" y="5791200"/>
            <a:ext cx="6705600" cy="584775"/>
          </a:xfrm>
          <a:prstGeom prst="rect">
            <a:avLst/>
          </a:prstGeom>
          <a:noFill/>
        </p:spPr>
        <p:txBody>
          <a:bodyPr wrap="square" rtlCol="0">
            <a:spAutoFit/>
          </a:bodyPr>
          <a:lstStyle/>
          <a:p>
            <a:pPr algn="ctr"/>
            <a:r>
              <a:rPr lang="en-US" sz="3200" dirty="0" smtClean="0">
                <a:solidFill>
                  <a:srgbClr val="010A5B"/>
                </a:solidFill>
                <a:latin typeface="+mn-lt"/>
              </a:rPr>
              <a:t>Arbitrary and capricious???</a:t>
            </a:r>
            <a:endParaRPr lang="en-US" sz="3200" dirty="0">
              <a:solidFill>
                <a:srgbClr val="010A5B"/>
              </a:solidFill>
              <a:latin typeface="+mn-lt"/>
            </a:endParaRPr>
          </a:p>
        </p:txBody>
      </p:sp>
      <p:pic>
        <p:nvPicPr>
          <p:cNvPr id="9218" name="Picture 2" descr="http://www.theonecar.com/wp-content/uploads/2015/05/Quality-Used-Cars-DWIx.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2133601"/>
            <a:ext cx="59436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26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EPA’s Fuzzy Math</a:t>
            </a:r>
            <a:endParaRPr lang="en-US" dirty="0"/>
          </a:p>
        </p:txBody>
      </p:sp>
      <p:sp>
        <p:nvSpPr>
          <p:cNvPr id="3" name="Content Placeholder 2"/>
          <p:cNvSpPr>
            <a:spLocks noGrp="1"/>
          </p:cNvSpPr>
          <p:nvPr>
            <p:ph idx="1"/>
          </p:nvPr>
        </p:nvSpPr>
        <p:spPr>
          <a:xfrm>
            <a:off x="304800" y="1447800"/>
            <a:ext cx="8534400" cy="4419600"/>
          </a:xfrm>
        </p:spPr>
        <p:txBody>
          <a:bodyPr/>
          <a:lstStyle/>
          <a:p>
            <a:r>
              <a:rPr lang="en-US" dirty="0" smtClean="0"/>
              <a:t>EIA projection on coal (2015-16)</a:t>
            </a:r>
          </a:p>
          <a:p>
            <a:pPr lvl="1"/>
            <a:r>
              <a:rPr lang="en-US" dirty="0"/>
              <a:t>291GW to </a:t>
            </a:r>
            <a:r>
              <a:rPr lang="en-US" dirty="0" smtClean="0"/>
              <a:t>269GW (22GW decrease)</a:t>
            </a:r>
            <a:endParaRPr lang="en-US" dirty="0"/>
          </a:p>
          <a:p>
            <a:r>
              <a:rPr lang="en-US" dirty="0" smtClean="0"/>
              <a:t>EPA’s new projection in final rule (2015-16)</a:t>
            </a:r>
          </a:p>
          <a:p>
            <a:pPr lvl="1"/>
            <a:r>
              <a:rPr lang="en-US" dirty="0" smtClean="0"/>
              <a:t>78 GW </a:t>
            </a:r>
            <a:r>
              <a:rPr lang="en-US" dirty="0" smtClean="0">
                <a:solidFill>
                  <a:srgbClr val="FF0000"/>
                </a:solidFill>
              </a:rPr>
              <a:t>DECREASE</a:t>
            </a:r>
            <a:r>
              <a:rPr lang="en-US" dirty="0" smtClean="0"/>
              <a:t> (all without CPP!)</a:t>
            </a:r>
          </a:p>
          <a:p>
            <a:r>
              <a:rPr lang="en-US" dirty="0" smtClean="0"/>
              <a:t>Proposed rule coal generation in 2030</a:t>
            </a:r>
          </a:p>
          <a:p>
            <a:pPr lvl="1"/>
            <a:r>
              <a:rPr lang="en-US" dirty="0" smtClean="0"/>
              <a:t>1.67 terawatt hours</a:t>
            </a:r>
          </a:p>
          <a:p>
            <a:r>
              <a:rPr lang="en-US" dirty="0" smtClean="0"/>
              <a:t>Final rule coal generation in 2030</a:t>
            </a:r>
          </a:p>
          <a:p>
            <a:pPr lvl="1"/>
            <a:r>
              <a:rPr lang="en-US" dirty="0" smtClean="0"/>
              <a:t>1.47 terawatt hours (12% reduction from base case)</a:t>
            </a:r>
          </a:p>
          <a:p>
            <a:pPr marL="457200" lvl="1" indent="0">
              <a:buNone/>
            </a:pPr>
            <a:endParaRPr lang="en-US" dirty="0" smtClean="0"/>
          </a:p>
        </p:txBody>
      </p:sp>
    </p:spTree>
    <p:extLst>
      <p:ext uri="{BB962C8B-B14F-4D97-AF65-F5344CB8AC3E}">
        <p14:creationId xmlns:p14="http://schemas.microsoft.com/office/powerpoint/2010/main" val="974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p:cTn id="1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EPA’s Fuzzy Math</a:t>
            </a:r>
            <a:endParaRPr lang="en-US" dirty="0"/>
          </a:p>
        </p:txBody>
      </p:sp>
      <p:sp>
        <p:nvSpPr>
          <p:cNvPr id="3" name="Content Placeholder 2"/>
          <p:cNvSpPr>
            <a:spLocks noGrp="1"/>
          </p:cNvSpPr>
          <p:nvPr>
            <p:ph idx="1"/>
          </p:nvPr>
        </p:nvSpPr>
        <p:spPr>
          <a:xfrm>
            <a:off x="304800" y="1447800"/>
            <a:ext cx="8534400" cy="4419600"/>
          </a:xfrm>
        </p:spPr>
        <p:txBody>
          <a:bodyPr/>
          <a:lstStyle/>
          <a:p>
            <a:r>
              <a:rPr lang="en-US" dirty="0" smtClean="0"/>
              <a:t>EPA replaced 90% of 200 billion watt hours of “missing” coal output with non-hydro renewables</a:t>
            </a:r>
          </a:p>
          <a:p>
            <a:r>
              <a:rPr lang="en-US" dirty="0" smtClean="0"/>
              <a:t>EPA’s </a:t>
            </a:r>
            <a:r>
              <a:rPr lang="en-US" i="1" dirty="0" smtClean="0">
                <a:solidFill>
                  <a:srgbClr val="FF0000"/>
                </a:solidFill>
              </a:rPr>
              <a:t>new</a:t>
            </a:r>
            <a:r>
              <a:rPr lang="en-US" i="1" dirty="0" smtClean="0"/>
              <a:t>  </a:t>
            </a:r>
            <a:r>
              <a:rPr lang="en-US" dirty="0" smtClean="0"/>
              <a:t>base case includes 30% more renewable generation than in proposal</a:t>
            </a:r>
          </a:p>
          <a:p>
            <a:r>
              <a:rPr lang="en-US" dirty="0" smtClean="0"/>
              <a:t>In proposal:</a:t>
            </a:r>
          </a:p>
          <a:p>
            <a:pPr lvl="1"/>
            <a:r>
              <a:rPr lang="en-US" dirty="0" smtClean="0"/>
              <a:t>20% of emissions reduction would occur by 2030</a:t>
            </a:r>
          </a:p>
          <a:p>
            <a:r>
              <a:rPr lang="en-US" dirty="0" smtClean="0"/>
              <a:t>In final rule:</a:t>
            </a:r>
          </a:p>
          <a:p>
            <a:pPr lvl="1"/>
            <a:r>
              <a:rPr lang="en-US" dirty="0" smtClean="0"/>
              <a:t>A whopping </a:t>
            </a:r>
            <a:r>
              <a:rPr lang="en-US" sz="4000" u="sng" dirty="0" smtClean="0">
                <a:solidFill>
                  <a:srgbClr val="FF0000"/>
                </a:solidFill>
              </a:rPr>
              <a:t>50%</a:t>
            </a:r>
            <a:r>
              <a:rPr lang="en-US" sz="4000" dirty="0" smtClean="0"/>
              <a:t> </a:t>
            </a:r>
            <a:r>
              <a:rPr lang="en-US" dirty="0" smtClean="0"/>
              <a:t>of reductions occur in base case</a:t>
            </a:r>
          </a:p>
          <a:p>
            <a:pPr marL="457200" lvl="1" indent="0">
              <a:buNone/>
            </a:pPr>
            <a:endParaRPr lang="en-US" sz="1800" dirty="0" smtClean="0">
              <a:solidFill>
                <a:schemeClr val="bg1"/>
              </a:solidFill>
            </a:endParaRPr>
          </a:p>
          <a:p>
            <a:pPr marL="457200" lvl="1" indent="0">
              <a:buNone/>
            </a:pPr>
            <a:r>
              <a:rPr lang="en-US" i="1" dirty="0" smtClean="0">
                <a:solidFill>
                  <a:schemeClr val="bg1"/>
                </a:solidFill>
                <a:latin typeface="+mj-lt"/>
              </a:rPr>
              <a:t>EPA’s 7-page fact sheet omits any mention of changes</a:t>
            </a:r>
          </a:p>
          <a:p>
            <a:pPr marL="457200" lvl="1" indent="0">
              <a:buNone/>
            </a:pPr>
            <a:endParaRPr lang="en-US" dirty="0" smtClean="0"/>
          </a:p>
        </p:txBody>
      </p:sp>
    </p:spTree>
    <p:extLst>
      <p:ext uri="{BB962C8B-B14F-4D97-AF65-F5344CB8AC3E}">
        <p14:creationId xmlns:p14="http://schemas.microsoft.com/office/powerpoint/2010/main" val="356237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1600" y="457200"/>
            <a:ext cx="6705600" cy="792163"/>
          </a:xfrm>
          <a:prstGeom prst="rect">
            <a:avLst/>
          </a:prstGeom>
        </p:spPr>
        <p:txBody>
          <a:bodyPr/>
          <a:lst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Franklin Gothic Demi Cond" pitchFamily="34" charset="0"/>
              </a:defRPr>
            </a:lvl2pPr>
            <a:lvl3pPr algn="l" rtl="0" eaLnBrk="0" fontAlgn="base" hangingPunct="0">
              <a:spcBef>
                <a:spcPct val="0"/>
              </a:spcBef>
              <a:spcAft>
                <a:spcPct val="0"/>
              </a:spcAft>
              <a:defRPr sz="4000">
                <a:solidFill>
                  <a:schemeClr val="bg1"/>
                </a:solidFill>
                <a:latin typeface="Franklin Gothic Demi Cond" pitchFamily="34" charset="0"/>
              </a:defRPr>
            </a:lvl3pPr>
            <a:lvl4pPr algn="l" rtl="0" eaLnBrk="0" fontAlgn="base" hangingPunct="0">
              <a:spcBef>
                <a:spcPct val="0"/>
              </a:spcBef>
              <a:spcAft>
                <a:spcPct val="0"/>
              </a:spcAft>
              <a:defRPr sz="4000">
                <a:solidFill>
                  <a:schemeClr val="bg1"/>
                </a:solidFill>
                <a:latin typeface="Franklin Gothic Demi Cond" pitchFamily="34" charset="0"/>
              </a:defRPr>
            </a:lvl4pPr>
            <a:lvl5pPr algn="l" rtl="0" eaLnBrk="0" fontAlgn="base" hangingPunct="0">
              <a:spcBef>
                <a:spcPct val="0"/>
              </a:spcBef>
              <a:spcAft>
                <a:spcPct val="0"/>
              </a:spcAft>
              <a:defRPr sz="4000">
                <a:solidFill>
                  <a:schemeClr val="bg1"/>
                </a:solidFill>
                <a:latin typeface="Franklin Gothic Demi Cond" pitchFamily="34" charset="0"/>
              </a:defRPr>
            </a:lvl5pPr>
            <a:lvl6pPr marL="457200" algn="l" rtl="0" fontAlgn="base">
              <a:spcBef>
                <a:spcPct val="0"/>
              </a:spcBef>
              <a:spcAft>
                <a:spcPct val="0"/>
              </a:spcAft>
              <a:defRPr sz="5000">
                <a:solidFill>
                  <a:schemeClr val="bg1"/>
                </a:solidFill>
                <a:latin typeface="Franklin Gothic Demi Cond" pitchFamily="34" charset="0"/>
              </a:defRPr>
            </a:lvl6pPr>
            <a:lvl7pPr marL="914400" algn="l" rtl="0" fontAlgn="base">
              <a:spcBef>
                <a:spcPct val="0"/>
              </a:spcBef>
              <a:spcAft>
                <a:spcPct val="0"/>
              </a:spcAft>
              <a:defRPr sz="5000">
                <a:solidFill>
                  <a:schemeClr val="bg1"/>
                </a:solidFill>
                <a:latin typeface="Franklin Gothic Demi Cond" pitchFamily="34" charset="0"/>
              </a:defRPr>
            </a:lvl7pPr>
            <a:lvl8pPr marL="1371600" algn="l" rtl="0" fontAlgn="base">
              <a:spcBef>
                <a:spcPct val="0"/>
              </a:spcBef>
              <a:spcAft>
                <a:spcPct val="0"/>
              </a:spcAft>
              <a:defRPr sz="5000">
                <a:solidFill>
                  <a:schemeClr val="bg1"/>
                </a:solidFill>
                <a:latin typeface="Franklin Gothic Demi Cond" pitchFamily="34" charset="0"/>
              </a:defRPr>
            </a:lvl8pPr>
            <a:lvl9pPr marL="1828800" algn="l" rtl="0" fontAlgn="base">
              <a:spcBef>
                <a:spcPct val="0"/>
              </a:spcBef>
              <a:spcAft>
                <a:spcPct val="0"/>
              </a:spcAft>
              <a:defRPr sz="5000">
                <a:solidFill>
                  <a:schemeClr val="bg1"/>
                </a:solidFill>
                <a:latin typeface="Franklin Gothic Demi Cond" pitchFamily="34" charset="0"/>
              </a:defRPr>
            </a:lvl9pPr>
          </a:lstStyle>
          <a:p>
            <a:r>
              <a:rPr lang="en-US" u="sng" kern="0" dirty="0"/>
              <a:t>Economic </a:t>
            </a:r>
            <a:r>
              <a:rPr lang="en-US" u="sng" kern="0" dirty="0" smtClean="0"/>
              <a:t>Impacts</a:t>
            </a:r>
            <a:endParaRPr lang="en-US" u="sng" kern="0" dirty="0"/>
          </a:p>
        </p:txBody>
      </p:sp>
      <p:sp>
        <p:nvSpPr>
          <p:cNvPr id="5" name="Content Placeholder 2"/>
          <p:cNvSpPr txBox="1">
            <a:spLocks/>
          </p:cNvSpPr>
          <p:nvPr/>
        </p:nvSpPr>
        <p:spPr>
          <a:xfrm>
            <a:off x="304800" y="1301500"/>
            <a:ext cx="8610600" cy="4144963"/>
          </a:xfrm>
          <a:prstGeom prst="rect">
            <a:avLst/>
          </a:prstGeom>
        </p:spPr>
        <p:txBody>
          <a:bodyPr/>
          <a:lstStyle>
            <a:lvl1pPr marL="342900" indent="-342900" algn="l" rtl="0" eaLnBrk="0" fontAlgn="base" hangingPunct="0">
              <a:spcBef>
                <a:spcPct val="20000"/>
              </a:spcBef>
              <a:spcAft>
                <a:spcPct val="0"/>
              </a:spcAft>
              <a:buSzPct val="60000"/>
              <a:buBlip>
                <a:blip r:embed="rId3"/>
              </a:buBlip>
              <a:defRPr sz="3200">
                <a:solidFill>
                  <a:srgbClr val="000066"/>
                </a:solidFill>
                <a:latin typeface="+mn-lt"/>
                <a:ea typeface="+mn-ea"/>
                <a:cs typeface="+mn-cs"/>
              </a:defRPr>
            </a:lvl1pPr>
            <a:lvl2pPr marL="742950" indent="-285750" algn="l" rtl="0" eaLnBrk="0" fontAlgn="base" hangingPunct="0">
              <a:spcBef>
                <a:spcPct val="20000"/>
              </a:spcBef>
              <a:spcAft>
                <a:spcPct val="0"/>
              </a:spcAft>
              <a:buClr>
                <a:srgbClr val="0066FF"/>
              </a:buClr>
              <a:buFont typeface="Wingdings" pitchFamily="2" charset="2"/>
              <a:buChar char="§"/>
              <a:defRPr sz="2800">
                <a:solidFill>
                  <a:srgbClr val="000066"/>
                </a:solidFill>
                <a:latin typeface="+mn-lt"/>
              </a:defRPr>
            </a:lvl2pPr>
            <a:lvl3pPr marL="1143000" indent="-228600" algn="l" rtl="0" eaLnBrk="0" fontAlgn="base" hangingPunct="0">
              <a:spcBef>
                <a:spcPct val="20000"/>
              </a:spcBef>
              <a:spcAft>
                <a:spcPct val="0"/>
              </a:spcAft>
              <a:buClr>
                <a:srgbClr val="0066FF"/>
              </a:buClr>
              <a:buChar char="•"/>
              <a:defRPr sz="2400">
                <a:solidFill>
                  <a:srgbClr val="000066"/>
                </a:solidFill>
                <a:latin typeface="+mn-lt"/>
              </a:defRPr>
            </a:lvl3pPr>
            <a:lvl4pPr marL="1600200" indent="-228600" algn="l" rtl="0" eaLnBrk="0" fontAlgn="base" hangingPunct="0">
              <a:spcBef>
                <a:spcPct val="20000"/>
              </a:spcBef>
              <a:spcAft>
                <a:spcPct val="0"/>
              </a:spcAft>
              <a:buClr>
                <a:srgbClr val="0066FF"/>
              </a:buClr>
              <a:buFont typeface="Arial" charset="0"/>
              <a:buChar char="–"/>
              <a:defRPr sz="2000">
                <a:solidFill>
                  <a:srgbClr val="000066"/>
                </a:solidFill>
                <a:latin typeface="+mn-lt"/>
              </a:defRPr>
            </a:lvl4pPr>
            <a:lvl5pPr marL="2057400" indent="-228600" algn="l" rtl="0" eaLnBrk="0" fontAlgn="base" hangingPunct="0">
              <a:spcBef>
                <a:spcPct val="20000"/>
              </a:spcBef>
              <a:spcAft>
                <a:spcPct val="0"/>
              </a:spcAft>
              <a:buClr>
                <a:srgbClr val="CC0000"/>
              </a:buClr>
              <a:buFont typeface="Arial" charset="0"/>
              <a:buChar char="»"/>
              <a:defRPr sz="2000">
                <a:solidFill>
                  <a:srgbClr val="000066"/>
                </a:solidFill>
                <a:latin typeface="+mn-lt"/>
              </a:defRPr>
            </a:lvl5pPr>
            <a:lvl6pPr marL="2514600" indent="-228600" algn="l" rtl="0" fontAlgn="base">
              <a:spcBef>
                <a:spcPct val="20000"/>
              </a:spcBef>
              <a:spcAft>
                <a:spcPct val="0"/>
              </a:spcAft>
              <a:buClr>
                <a:srgbClr val="CC0000"/>
              </a:buClr>
              <a:buFont typeface="Arial" charset="0"/>
              <a:buChar char="»"/>
              <a:defRPr sz="2000">
                <a:solidFill>
                  <a:srgbClr val="000066"/>
                </a:solidFill>
                <a:latin typeface="+mn-lt"/>
              </a:defRPr>
            </a:lvl6pPr>
            <a:lvl7pPr marL="2971800" indent="-228600" algn="l" rtl="0" fontAlgn="base">
              <a:spcBef>
                <a:spcPct val="20000"/>
              </a:spcBef>
              <a:spcAft>
                <a:spcPct val="0"/>
              </a:spcAft>
              <a:buClr>
                <a:srgbClr val="CC0000"/>
              </a:buClr>
              <a:buFont typeface="Arial" charset="0"/>
              <a:buChar char="»"/>
              <a:defRPr sz="2000">
                <a:solidFill>
                  <a:srgbClr val="000066"/>
                </a:solidFill>
                <a:latin typeface="+mn-lt"/>
              </a:defRPr>
            </a:lvl7pPr>
            <a:lvl8pPr marL="3429000" indent="-228600" algn="l" rtl="0" fontAlgn="base">
              <a:spcBef>
                <a:spcPct val="20000"/>
              </a:spcBef>
              <a:spcAft>
                <a:spcPct val="0"/>
              </a:spcAft>
              <a:buClr>
                <a:srgbClr val="CC0000"/>
              </a:buClr>
              <a:buFont typeface="Arial" charset="0"/>
              <a:buChar char="»"/>
              <a:defRPr sz="2000">
                <a:solidFill>
                  <a:srgbClr val="000066"/>
                </a:solidFill>
                <a:latin typeface="+mn-lt"/>
              </a:defRPr>
            </a:lvl8pPr>
            <a:lvl9pPr marL="3886200" indent="-228600" algn="l" rtl="0" fontAlgn="base">
              <a:spcBef>
                <a:spcPct val="20000"/>
              </a:spcBef>
              <a:spcAft>
                <a:spcPct val="0"/>
              </a:spcAft>
              <a:buClr>
                <a:srgbClr val="CC0000"/>
              </a:buClr>
              <a:buFont typeface="Arial" charset="0"/>
              <a:buChar char="»"/>
              <a:defRPr sz="2000">
                <a:solidFill>
                  <a:srgbClr val="000066"/>
                </a:solidFill>
                <a:latin typeface="+mn-lt"/>
              </a:defRPr>
            </a:lvl9pPr>
          </a:lstStyle>
          <a:p>
            <a:pPr marL="0" indent="0">
              <a:spcAft>
                <a:spcPts val="1200"/>
              </a:spcAft>
              <a:buNone/>
            </a:pPr>
            <a:r>
              <a:rPr lang="en-US" sz="2800" kern="0" dirty="0" smtClean="0"/>
              <a:t>Thus, the EPA has…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828800"/>
            <a:ext cx="74676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36166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393726"/>
            <a:ext cx="5257800" cy="307777"/>
          </a:xfrm>
          <a:prstGeom prst="rect">
            <a:avLst/>
          </a:prstGeom>
          <a:solidFill>
            <a:schemeClr val="bg2">
              <a:lumMod val="75000"/>
              <a:alpha val="52000"/>
            </a:schemeClr>
          </a:solidFill>
        </p:spPr>
        <p:txBody>
          <a:bodyPr wrap="square" rtlCol="0">
            <a:spAutoFit/>
          </a:bodyPr>
          <a:lstStyle/>
          <a:p>
            <a:r>
              <a:rPr lang="en-US" sz="1400" b="1" dirty="0" smtClean="0">
                <a:solidFill>
                  <a:schemeClr val="bg1"/>
                </a:solidFill>
              </a:rPr>
              <a:t>Chart courtesy of Dr. Frank Clemente, Penn State Univ.</a:t>
            </a:r>
            <a:endParaRPr lang="en-US" sz="1400" b="1" dirty="0">
              <a:solidFill>
                <a:schemeClr val="bg1"/>
              </a:solidFill>
            </a:endParaRPr>
          </a:p>
        </p:txBody>
      </p:sp>
      <p:sp>
        <p:nvSpPr>
          <p:cNvPr id="4" name="Rectangle 2"/>
          <p:cNvSpPr txBox="1">
            <a:spLocks noChangeArrowheads="1"/>
          </p:cNvSpPr>
          <p:nvPr/>
        </p:nvSpPr>
        <p:spPr bwMode="auto">
          <a:xfrm>
            <a:off x="1393861" y="457200"/>
            <a:ext cx="7696200" cy="762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Franklin Gothic Demi Cond" pitchFamily="34" charset="0"/>
              </a:defRPr>
            </a:lvl2pPr>
            <a:lvl3pPr algn="l" rtl="0" eaLnBrk="0" fontAlgn="base" hangingPunct="0">
              <a:spcBef>
                <a:spcPct val="0"/>
              </a:spcBef>
              <a:spcAft>
                <a:spcPct val="0"/>
              </a:spcAft>
              <a:defRPr sz="4000">
                <a:solidFill>
                  <a:schemeClr val="bg1"/>
                </a:solidFill>
                <a:latin typeface="Franklin Gothic Demi Cond" pitchFamily="34" charset="0"/>
              </a:defRPr>
            </a:lvl3pPr>
            <a:lvl4pPr algn="l" rtl="0" eaLnBrk="0" fontAlgn="base" hangingPunct="0">
              <a:spcBef>
                <a:spcPct val="0"/>
              </a:spcBef>
              <a:spcAft>
                <a:spcPct val="0"/>
              </a:spcAft>
              <a:defRPr sz="4000">
                <a:solidFill>
                  <a:schemeClr val="bg1"/>
                </a:solidFill>
                <a:latin typeface="Franklin Gothic Demi Cond" pitchFamily="34" charset="0"/>
              </a:defRPr>
            </a:lvl4pPr>
            <a:lvl5pPr algn="l" rtl="0" eaLnBrk="0" fontAlgn="base" hangingPunct="0">
              <a:spcBef>
                <a:spcPct val="0"/>
              </a:spcBef>
              <a:spcAft>
                <a:spcPct val="0"/>
              </a:spcAft>
              <a:defRPr sz="4000">
                <a:solidFill>
                  <a:schemeClr val="bg1"/>
                </a:solidFill>
                <a:latin typeface="Franklin Gothic Demi Cond" pitchFamily="34" charset="0"/>
              </a:defRPr>
            </a:lvl5pPr>
            <a:lvl6pPr marL="457200" algn="l" rtl="0" fontAlgn="base">
              <a:spcBef>
                <a:spcPct val="0"/>
              </a:spcBef>
              <a:spcAft>
                <a:spcPct val="0"/>
              </a:spcAft>
              <a:defRPr sz="5000">
                <a:solidFill>
                  <a:schemeClr val="bg1"/>
                </a:solidFill>
                <a:latin typeface="Franklin Gothic Demi Cond" pitchFamily="34" charset="0"/>
              </a:defRPr>
            </a:lvl6pPr>
            <a:lvl7pPr marL="914400" algn="l" rtl="0" fontAlgn="base">
              <a:spcBef>
                <a:spcPct val="0"/>
              </a:spcBef>
              <a:spcAft>
                <a:spcPct val="0"/>
              </a:spcAft>
              <a:defRPr sz="5000">
                <a:solidFill>
                  <a:schemeClr val="bg1"/>
                </a:solidFill>
                <a:latin typeface="Franklin Gothic Demi Cond" pitchFamily="34" charset="0"/>
              </a:defRPr>
            </a:lvl7pPr>
            <a:lvl8pPr marL="1371600" algn="l" rtl="0" fontAlgn="base">
              <a:spcBef>
                <a:spcPct val="0"/>
              </a:spcBef>
              <a:spcAft>
                <a:spcPct val="0"/>
              </a:spcAft>
              <a:defRPr sz="5000">
                <a:solidFill>
                  <a:schemeClr val="bg1"/>
                </a:solidFill>
                <a:latin typeface="Franklin Gothic Demi Cond" pitchFamily="34" charset="0"/>
              </a:defRPr>
            </a:lvl8pPr>
            <a:lvl9pPr marL="1828800" algn="l" rtl="0" fontAlgn="base">
              <a:spcBef>
                <a:spcPct val="0"/>
              </a:spcBef>
              <a:spcAft>
                <a:spcPct val="0"/>
              </a:spcAft>
              <a:defRPr sz="5000">
                <a:solidFill>
                  <a:schemeClr val="bg1"/>
                </a:solidFill>
                <a:latin typeface="Franklin Gothic Demi Cond" pitchFamily="34" charset="0"/>
              </a:defRPr>
            </a:lvl9pPr>
          </a:lstStyle>
          <a:p>
            <a:pPr eaLnBrk="1" hangingPunct="1"/>
            <a:r>
              <a:rPr lang="en-US" kern="0" dirty="0" smtClean="0"/>
              <a:t>Global Perspective</a:t>
            </a:r>
          </a:p>
          <a:p>
            <a:pPr eaLnBrk="1" hangingPunct="1"/>
            <a:r>
              <a:rPr lang="en-US" sz="2000" i="1" kern="0" dirty="0" smtClean="0"/>
              <a:t>Electricity demand to increase 670% in just two generations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99854"/>
            <a:ext cx="7605636" cy="4700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66603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1599"/>
            <a:ext cx="7771141" cy="4724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3400" y="6248400"/>
            <a:ext cx="5867400" cy="276999"/>
          </a:xfrm>
          <a:prstGeom prst="rect">
            <a:avLst/>
          </a:prstGeom>
          <a:solidFill>
            <a:schemeClr val="bg2">
              <a:lumMod val="75000"/>
              <a:alpha val="52000"/>
            </a:schemeClr>
          </a:solidFill>
        </p:spPr>
        <p:txBody>
          <a:bodyPr wrap="square" rtlCol="0">
            <a:spAutoFit/>
          </a:bodyPr>
          <a:lstStyle/>
          <a:p>
            <a:r>
              <a:rPr lang="en-US" sz="1200" dirty="0" smtClean="0">
                <a:solidFill>
                  <a:srgbClr val="EDEEC8"/>
                </a:solidFill>
              </a:rPr>
              <a:t>Data source: World Resources Institute; Image developed by Tim Channon (2012)</a:t>
            </a:r>
            <a:endParaRPr lang="en-US" sz="1200" dirty="0">
              <a:solidFill>
                <a:srgbClr val="EDEEC8"/>
              </a:solidFill>
            </a:endParaRPr>
          </a:p>
        </p:txBody>
      </p:sp>
      <p:sp>
        <p:nvSpPr>
          <p:cNvPr id="5" name="Rectangle 2"/>
          <p:cNvSpPr txBox="1">
            <a:spLocks noChangeArrowheads="1"/>
          </p:cNvSpPr>
          <p:nvPr/>
        </p:nvSpPr>
        <p:spPr bwMode="auto">
          <a:xfrm>
            <a:off x="1447800" y="381000"/>
            <a:ext cx="7696200" cy="762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Franklin Gothic Demi Cond" pitchFamily="34" charset="0"/>
              </a:defRPr>
            </a:lvl2pPr>
            <a:lvl3pPr algn="l" rtl="0" eaLnBrk="0" fontAlgn="base" hangingPunct="0">
              <a:spcBef>
                <a:spcPct val="0"/>
              </a:spcBef>
              <a:spcAft>
                <a:spcPct val="0"/>
              </a:spcAft>
              <a:defRPr sz="4000">
                <a:solidFill>
                  <a:schemeClr val="bg1"/>
                </a:solidFill>
                <a:latin typeface="Franklin Gothic Demi Cond" pitchFamily="34" charset="0"/>
              </a:defRPr>
            </a:lvl3pPr>
            <a:lvl4pPr algn="l" rtl="0" eaLnBrk="0" fontAlgn="base" hangingPunct="0">
              <a:spcBef>
                <a:spcPct val="0"/>
              </a:spcBef>
              <a:spcAft>
                <a:spcPct val="0"/>
              </a:spcAft>
              <a:defRPr sz="4000">
                <a:solidFill>
                  <a:schemeClr val="bg1"/>
                </a:solidFill>
                <a:latin typeface="Franklin Gothic Demi Cond" pitchFamily="34" charset="0"/>
              </a:defRPr>
            </a:lvl4pPr>
            <a:lvl5pPr algn="l" rtl="0" eaLnBrk="0" fontAlgn="base" hangingPunct="0">
              <a:spcBef>
                <a:spcPct val="0"/>
              </a:spcBef>
              <a:spcAft>
                <a:spcPct val="0"/>
              </a:spcAft>
              <a:defRPr sz="4000">
                <a:solidFill>
                  <a:schemeClr val="bg1"/>
                </a:solidFill>
                <a:latin typeface="Franklin Gothic Demi Cond" pitchFamily="34" charset="0"/>
              </a:defRPr>
            </a:lvl5pPr>
            <a:lvl6pPr marL="457200" algn="l" rtl="0" fontAlgn="base">
              <a:spcBef>
                <a:spcPct val="0"/>
              </a:spcBef>
              <a:spcAft>
                <a:spcPct val="0"/>
              </a:spcAft>
              <a:defRPr sz="5000">
                <a:solidFill>
                  <a:schemeClr val="bg1"/>
                </a:solidFill>
                <a:latin typeface="Franklin Gothic Demi Cond" pitchFamily="34" charset="0"/>
              </a:defRPr>
            </a:lvl6pPr>
            <a:lvl7pPr marL="914400" algn="l" rtl="0" fontAlgn="base">
              <a:spcBef>
                <a:spcPct val="0"/>
              </a:spcBef>
              <a:spcAft>
                <a:spcPct val="0"/>
              </a:spcAft>
              <a:defRPr sz="5000">
                <a:solidFill>
                  <a:schemeClr val="bg1"/>
                </a:solidFill>
                <a:latin typeface="Franklin Gothic Demi Cond" pitchFamily="34" charset="0"/>
              </a:defRPr>
            </a:lvl7pPr>
            <a:lvl8pPr marL="1371600" algn="l" rtl="0" fontAlgn="base">
              <a:spcBef>
                <a:spcPct val="0"/>
              </a:spcBef>
              <a:spcAft>
                <a:spcPct val="0"/>
              </a:spcAft>
              <a:defRPr sz="5000">
                <a:solidFill>
                  <a:schemeClr val="bg1"/>
                </a:solidFill>
                <a:latin typeface="Franklin Gothic Demi Cond" pitchFamily="34" charset="0"/>
              </a:defRPr>
            </a:lvl8pPr>
            <a:lvl9pPr marL="1828800" algn="l" rtl="0" fontAlgn="base">
              <a:spcBef>
                <a:spcPct val="0"/>
              </a:spcBef>
              <a:spcAft>
                <a:spcPct val="0"/>
              </a:spcAft>
              <a:defRPr sz="5000">
                <a:solidFill>
                  <a:schemeClr val="bg1"/>
                </a:solidFill>
                <a:latin typeface="Franklin Gothic Demi Cond" pitchFamily="34" charset="0"/>
              </a:defRPr>
            </a:lvl9pPr>
          </a:lstStyle>
          <a:p>
            <a:pPr eaLnBrk="1" hangingPunct="1"/>
            <a:r>
              <a:rPr lang="en-US" kern="0" dirty="0" smtClean="0"/>
              <a:t>Global Perspective</a:t>
            </a:r>
          </a:p>
          <a:p>
            <a:pPr eaLnBrk="1" hangingPunct="1"/>
            <a:r>
              <a:rPr lang="en-US" sz="2000" i="1" kern="0" dirty="0" smtClean="0"/>
              <a:t>Rest of World Aggressively Building New Coal Plants </a:t>
            </a:r>
          </a:p>
        </p:txBody>
      </p:sp>
    </p:spTree>
    <p:extLst>
      <p:ext uri="{BB962C8B-B14F-4D97-AF65-F5344CB8AC3E}">
        <p14:creationId xmlns:p14="http://schemas.microsoft.com/office/powerpoint/2010/main" val="32915279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81000" y="1524000"/>
            <a:ext cx="8305800" cy="4572000"/>
          </a:xfrm>
          <a:prstGeom prst="rect">
            <a:avLst/>
          </a:prstGeom>
        </p:spPr>
        <p:txBody>
          <a:bodyPr>
            <a:normAutofit fontScale="92500" lnSpcReduction="10000"/>
          </a:bodyPr>
          <a:lstStyle>
            <a:lvl1pPr marL="342900" indent="-342900" algn="l" rtl="0" eaLnBrk="0" fontAlgn="base" hangingPunct="0">
              <a:spcBef>
                <a:spcPct val="20000"/>
              </a:spcBef>
              <a:spcAft>
                <a:spcPct val="0"/>
              </a:spcAft>
              <a:buSzPct val="60000"/>
              <a:buBlip>
                <a:blip r:embed="rId3"/>
              </a:buBlip>
              <a:defRPr sz="3200">
                <a:solidFill>
                  <a:srgbClr val="000066"/>
                </a:solidFill>
                <a:latin typeface="+mn-lt"/>
                <a:ea typeface="+mn-ea"/>
                <a:cs typeface="+mn-cs"/>
              </a:defRPr>
            </a:lvl1pPr>
            <a:lvl2pPr marL="742950" indent="-285750" algn="l" rtl="0" eaLnBrk="0" fontAlgn="base" hangingPunct="0">
              <a:spcBef>
                <a:spcPct val="20000"/>
              </a:spcBef>
              <a:spcAft>
                <a:spcPct val="0"/>
              </a:spcAft>
              <a:buClr>
                <a:srgbClr val="0066FF"/>
              </a:buClr>
              <a:buFont typeface="Wingdings" pitchFamily="2" charset="2"/>
              <a:buChar char="§"/>
              <a:defRPr sz="2800">
                <a:solidFill>
                  <a:srgbClr val="000066"/>
                </a:solidFill>
                <a:latin typeface="+mn-lt"/>
              </a:defRPr>
            </a:lvl2pPr>
            <a:lvl3pPr marL="1143000" indent="-228600" algn="l" rtl="0" eaLnBrk="0" fontAlgn="base" hangingPunct="0">
              <a:spcBef>
                <a:spcPct val="20000"/>
              </a:spcBef>
              <a:spcAft>
                <a:spcPct val="0"/>
              </a:spcAft>
              <a:buClr>
                <a:srgbClr val="0066FF"/>
              </a:buClr>
              <a:buChar char="•"/>
              <a:defRPr sz="2400">
                <a:solidFill>
                  <a:srgbClr val="000066"/>
                </a:solidFill>
                <a:latin typeface="+mn-lt"/>
              </a:defRPr>
            </a:lvl3pPr>
            <a:lvl4pPr marL="1600200" indent="-228600" algn="l" rtl="0" eaLnBrk="0" fontAlgn="base" hangingPunct="0">
              <a:spcBef>
                <a:spcPct val="20000"/>
              </a:spcBef>
              <a:spcAft>
                <a:spcPct val="0"/>
              </a:spcAft>
              <a:buClr>
                <a:srgbClr val="0066FF"/>
              </a:buClr>
              <a:buFont typeface="Arial" charset="0"/>
              <a:buChar char="–"/>
              <a:defRPr sz="2000">
                <a:solidFill>
                  <a:srgbClr val="000066"/>
                </a:solidFill>
                <a:latin typeface="+mn-lt"/>
              </a:defRPr>
            </a:lvl4pPr>
            <a:lvl5pPr marL="2057400" indent="-228600" algn="l" rtl="0" eaLnBrk="0" fontAlgn="base" hangingPunct="0">
              <a:spcBef>
                <a:spcPct val="20000"/>
              </a:spcBef>
              <a:spcAft>
                <a:spcPct val="0"/>
              </a:spcAft>
              <a:buClr>
                <a:srgbClr val="CC0000"/>
              </a:buClr>
              <a:buFont typeface="Arial" charset="0"/>
              <a:buChar char="»"/>
              <a:defRPr sz="2000">
                <a:solidFill>
                  <a:srgbClr val="000066"/>
                </a:solidFill>
                <a:latin typeface="+mn-lt"/>
              </a:defRPr>
            </a:lvl5pPr>
            <a:lvl6pPr marL="2514600" indent="-228600" algn="l" rtl="0" fontAlgn="base">
              <a:spcBef>
                <a:spcPct val="20000"/>
              </a:spcBef>
              <a:spcAft>
                <a:spcPct val="0"/>
              </a:spcAft>
              <a:buClr>
                <a:srgbClr val="CC0000"/>
              </a:buClr>
              <a:buFont typeface="Arial" charset="0"/>
              <a:buChar char="»"/>
              <a:defRPr sz="2000">
                <a:solidFill>
                  <a:srgbClr val="000066"/>
                </a:solidFill>
                <a:latin typeface="+mn-lt"/>
              </a:defRPr>
            </a:lvl6pPr>
            <a:lvl7pPr marL="2971800" indent="-228600" algn="l" rtl="0" fontAlgn="base">
              <a:spcBef>
                <a:spcPct val="20000"/>
              </a:spcBef>
              <a:spcAft>
                <a:spcPct val="0"/>
              </a:spcAft>
              <a:buClr>
                <a:srgbClr val="CC0000"/>
              </a:buClr>
              <a:buFont typeface="Arial" charset="0"/>
              <a:buChar char="»"/>
              <a:defRPr sz="2000">
                <a:solidFill>
                  <a:srgbClr val="000066"/>
                </a:solidFill>
                <a:latin typeface="+mn-lt"/>
              </a:defRPr>
            </a:lvl7pPr>
            <a:lvl8pPr marL="3429000" indent="-228600" algn="l" rtl="0" fontAlgn="base">
              <a:spcBef>
                <a:spcPct val="20000"/>
              </a:spcBef>
              <a:spcAft>
                <a:spcPct val="0"/>
              </a:spcAft>
              <a:buClr>
                <a:srgbClr val="CC0000"/>
              </a:buClr>
              <a:buFont typeface="Arial" charset="0"/>
              <a:buChar char="»"/>
              <a:defRPr sz="2000">
                <a:solidFill>
                  <a:srgbClr val="000066"/>
                </a:solidFill>
                <a:latin typeface="+mn-lt"/>
              </a:defRPr>
            </a:lvl8pPr>
            <a:lvl9pPr marL="3886200" indent="-228600" algn="l" rtl="0" fontAlgn="base">
              <a:spcBef>
                <a:spcPct val="20000"/>
              </a:spcBef>
              <a:spcAft>
                <a:spcPct val="0"/>
              </a:spcAft>
              <a:buClr>
                <a:srgbClr val="CC0000"/>
              </a:buClr>
              <a:buFont typeface="Arial" charset="0"/>
              <a:buChar char="»"/>
              <a:defRPr sz="2000">
                <a:solidFill>
                  <a:srgbClr val="000066"/>
                </a:solidFill>
                <a:latin typeface="+mn-lt"/>
              </a:defRPr>
            </a:lvl9pPr>
          </a:lstStyle>
          <a:p>
            <a:r>
              <a:rPr lang="en-US" sz="2200" kern="0" dirty="0" smtClean="0"/>
              <a:t>Non-U.S. CO</a:t>
            </a:r>
            <a:r>
              <a:rPr lang="en-US" sz="2200" kern="0" baseline="-25000" dirty="0" smtClean="0"/>
              <a:t>2</a:t>
            </a:r>
            <a:r>
              <a:rPr lang="en-US" sz="2200" kern="0" dirty="0" smtClean="0"/>
              <a:t> emissions are projected to increase </a:t>
            </a:r>
            <a:r>
              <a:rPr lang="en-US" sz="2200" b="1" kern="0" dirty="0" smtClean="0"/>
              <a:t>55 percent </a:t>
            </a:r>
            <a:r>
              <a:rPr lang="en-US" sz="2200" kern="0" dirty="0" smtClean="0"/>
              <a:t>between 2010 and 2040.</a:t>
            </a:r>
          </a:p>
          <a:p>
            <a:pPr marL="0" indent="0">
              <a:buFontTx/>
              <a:buNone/>
            </a:pPr>
            <a:endParaRPr lang="en-US" sz="1050" kern="0" dirty="0" smtClean="0"/>
          </a:p>
          <a:p>
            <a:r>
              <a:rPr lang="en-US" sz="2200" kern="0" dirty="0" smtClean="0"/>
              <a:t>In 2030, the reductions from EPA’s rule </a:t>
            </a:r>
            <a:r>
              <a:rPr lang="en-US" sz="2600" b="1" u="sng" kern="0" dirty="0" smtClean="0"/>
              <a:t>would offset the equivalent of just </a:t>
            </a:r>
            <a:r>
              <a:rPr lang="en-US" sz="2600" b="1" u="sng" kern="0" dirty="0" smtClean="0">
                <a:solidFill>
                  <a:srgbClr val="FF0000"/>
                </a:solidFill>
              </a:rPr>
              <a:t>14 days </a:t>
            </a:r>
            <a:r>
              <a:rPr lang="en-US" sz="2600" b="1" u="sng" kern="0" dirty="0" smtClean="0"/>
              <a:t>of CO2 emissions from China</a:t>
            </a:r>
            <a:r>
              <a:rPr lang="en-US" sz="2200" b="1" kern="0" dirty="0" smtClean="0"/>
              <a:t>. </a:t>
            </a:r>
          </a:p>
          <a:p>
            <a:pPr marL="0" indent="0">
              <a:buNone/>
            </a:pPr>
            <a:endParaRPr lang="en-US" sz="2200" b="1" kern="0" dirty="0" smtClean="0"/>
          </a:p>
          <a:p>
            <a:r>
              <a:rPr lang="en-US" sz="2200" b="1" kern="0" dirty="0" smtClean="0"/>
              <a:t>The </a:t>
            </a:r>
            <a:r>
              <a:rPr lang="en-US" sz="2200" b="1" u="sng" kern="0" dirty="0" smtClean="0"/>
              <a:t>cumulative</a:t>
            </a:r>
            <a:r>
              <a:rPr lang="en-US" sz="2200" b="1" kern="0" dirty="0" smtClean="0"/>
              <a:t> emissions reductions from EPA rule (2020-30) will merely offset </a:t>
            </a:r>
            <a:r>
              <a:rPr lang="en-US" sz="2600" b="1" u="sng" kern="0" dirty="0" smtClean="0">
                <a:solidFill>
                  <a:srgbClr val="FF0000"/>
                </a:solidFill>
              </a:rPr>
              <a:t>100 days </a:t>
            </a:r>
            <a:r>
              <a:rPr lang="en-US" sz="2200" b="1" kern="0" dirty="0" smtClean="0"/>
              <a:t>of Chinese emissions in 2030. </a:t>
            </a:r>
            <a:r>
              <a:rPr lang="en-US" sz="1600" b="1" kern="0" dirty="0" smtClean="0">
                <a:solidFill>
                  <a:schemeClr val="tx1"/>
                </a:solidFill>
              </a:rPr>
              <a:t>(</a:t>
            </a:r>
            <a:r>
              <a:rPr lang="en-US" sz="1600" b="1" i="1" kern="0" dirty="0" smtClean="0">
                <a:solidFill>
                  <a:schemeClr val="tx1"/>
                </a:solidFill>
              </a:rPr>
              <a:t>per</a:t>
            </a:r>
            <a:r>
              <a:rPr lang="en-US" sz="1600" b="1" kern="0" dirty="0" smtClean="0">
                <a:solidFill>
                  <a:schemeClr val="tx1"/>
                </a:solidFill>
              </a:rPr>
              <a:t>  IEA WEO)</a:t>
            </a:r>
          </a:p>
          <a:p>
            <a:pPr marL="0" indent="0">
              <a:buFontTx/>
              <a:buNone/>
            </a:pPr>
            <a:endParaRPr lang="en-US" sz="1050" kern="0" dirty="0" smtClean="0"/>
          </a:p>
          <a:p>
            <a:r>
              <a:rPr lang="en-US" sz="2200" kern="0" dirty="0" smtClean="0"/>
              <a:t>Because U.S. businesses compete on a global scale, the electricity and related price increases resulting from EPA’s rule will severely disadvantage energy intensive, trade-exposed industries such as chemicals, manufacturing, steel, and pulp and paper. </a:t>
            </a:r>
            <a:r>
              <a:rPr lang="en-US" sz="2200" kern="0" dirty="0" smtClean="0">
                <a:solidFill>
                  <a:srgbClr val="FF0000"/>
                </a:solidFill>
              </a:rPr>
              <a:t>Such circumstances would not actually serve to reduce carbon emissions, but </a:t>
            </a:r>
            <a:r>
              <a:rPr lang="en-US" sz="2200" u="sng" kern="0" dirty="0" smtClean="0">
                <a:solidFill>
                  <a:srgbClr val="FF0000"/>
                </a:solidFill>
              </a:rPr>
              <a:t>instead simply </a:t>
            </a:r>
            <a:r>
              <a:rPr lang="en-US" sz="2200" i="1" u="sng" kern="0" dirty="0" smtClean="0">
                <a:solidFill>
                  <a:srgbClr val="FF0000"/>
                </a:solidFill>
              </a:rPr>
              <a:t>move  </a:t>
            </a:r>
            <a:r>
              <a:rPr lang="en-US" sz="2200" u="sng" kern="0" dirty="0" smtClean="0">
                <a:solidFill>
                  <a:srgbClr val="FF0000"/>
                </a:solidFill>
              </a:rPr>
              <a:t>them to other countries that have not implemented similar restrictions</a:t>
            </a:r>
            <a:r>
              <a:rPr lang="en-US" sz="2200" kern="0" dirty="0" smtClean="0"/>
              <a:t>. </a:t>
            </a:r>
          </a:p>
          <a:p>
            <a:endParaRPr lang="en-US" sz="2000" kern="0" dirty="0" smtClean="0"/>
          </a:p>
          <a:p>
            <a:endParaRPr lang="en-US" sz="2400" kern="0" dirty="0"/>
          </a:p>
        </p:txBody>
      </p:sp>
      <p:sp>
        <p:nvSpPr>
          <p:cNvPr id="4" name="Title 1"/>
          <p:cNvSpPr txBox="1">
            <a:spLocks/>
          </p:cNvSpPr>
          <p:nvPr/>
        </p:nvSpPr>
        <p:spPr>
          <a:xfrm>
            <a:off x="1371600" y="304800"/>
            <a:ext cx="7086600" cy="762000"/>
          </a:xfrm>
          <a:prstGeom prst="rect">
            <a:avLst/>
          </a:prstGeom>
        </p:spPr>
        <p:txBody>
          <a:bodyPr>
            <a:normAutofit/>
          </a:bodyPr>
          <a:lst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Franklin Gothic Demi Cond" pitchFamily="34" charset="0"/>
              </a:defRPr>
            </a:lvl2pPr>
            <a:lvl3pPr algn="l" rtl="0" eaLnBrk="0" fontAlgn="base" hangingPunct="0">
              <a:spcBef>
                <a:spcPct val="0"/>
              </a:spcBef>
              <a:spcAft>
                <a:spcPct val="0"/>
              </a:spcAft>
              <a:defRPr sz="4000">
                <a:solidFill>
                  <a:schemeClr val="bg1"/>
                </a:solidFill>
                <a:latin typeface="Franklin Gothic Demi Cond" pitchFamily="34" charset="0"/>
              </a:defRPr>
            </a:lvl3pPr>
            <a:lvl4pPr algn="l" rtl="0" eaLnBrk="0" fontAlgn="base" hangingPunct="0">
              <a:spcBef>
                <a:spcPct val="0"/>
              </a:spcBef>
              <a:spcAft>
                <a:spcPct val="0"/>
              </a:spcAft>
              <a:defRPr sz="4000">
                <a:solidFill>
                  <a:schemeClr val="bg1"/>
                </a:solidFill>
                <a:latin typeface="Franklin Gothic Demi Cond" pitchFamily="34" charset="0"/>
              </a:defRPr>
            </a:lvl4pPr>
            <a:lvl5pPr algn="l" rtl="0" eaLnBrk="0" fontAlgn="base" hangingPunct="0">
              <a:spcBef>
                <a:spcPct val="0"/>
              </a:spcBef>
              <a:spcAft>
                <a:spcPct val="0"/>
              </a:spcAft>
              <a:defRPr sz="4000">
                <a:solidFill>
                  <a:schemeClr val="bg1"/>
                </a:solidFill>
                <a:latin typeface="Franklin Gothic Demi Cond" pitchFamily="34" charset="0"/>
              </a:defRPr>
            </a:lvl5pPr>
            <a:lvl6pPr marL="457200" algn="l" rtl="0" fontAlgn="base">
              <a:spcBef>
                <a:spcPct val="0"/>
              </a:spcBef>
              <a:spcAft>
                <a:spcPct val="0"/>
              </a:spcAft>
              <a:defRPr sz="5000">
                <a:solidFill>
                  <a:schemeClr val="bg1"/>
                </a:solidFill>
                <a:latin typeface="Franklin Gothic Demi Cond" pitchFamily="34" charset="0"/>
              </a:defRPr>
            </a:lvl6pPr>
            <a:lvl7pPr marL="914400" algn="l" rtl="0" fontAlgn="base">
              <a:spcBef>
                <a:spcPct val="0"/>
              </a:spcBef>
              <a:spcAft>
                <a:spcPct val="0"/>
              </a:spcAft>
              <a:defRPr sz="5000">
                <a:solidFill>
                  <a:schemeClr val="bg1"/>
                </a:solidFill>
                <a:latin typeface="Franklin Gothic Demi Cond" pitchFamily="34" charset="0"/>
              </a:defRPr>
            </a:lvl7pPr>
            <a:lvl8pPr marL="1371600" algn="l" rtl="0" fontAlgn="base">
              <a:spcBef>
                <a:spcPct val="0"/>
              </a:spcBef>
              <a:spcAft>
                <a:spcPct val="0"/>
              </a:spcAft>
              <a:defRPr sz="5000">
                <a:solidFill>
                  <a:schemeClr val="bg1"/>
                </a:solidFill>
                <a:latin typeface="Franklin Gothic Demi Cond" pitchFamily="34" charset="0"/>
              </a:defRPr>
            </a:lvl8pPr>
            <a:lvl9pPr marL="1828800" algn="l" rtl="0" fontAlgn="base">
              <a:spcBef>
                <a:spcPct val="0"/>
              </a:spcBef>
              <a:spcAft>
                <a:spcPct val="0"/>
              </a:spcAft>
              <a:defRPr sz="5000">
                <a:solidFill>
                  <a:schemeClr val="bg1"/>
                </a:solidFill>
                <a:latin typeface="Franklin Gothic Demi Cond" pitchFamily="34" charset="0"/>
              </a:defRPr>
            </a:lvl9pPr>
          </a:lstStyle>
          <a:p>
            <a:r>
              <a:rPr lang="en-US" dirty="0" smtClean="0"/>
              <a:t>Global Context</a:t>
            </a:r>
            <a:endParaRPr lang="en-US" dirty="0"/>
          </a:p>
        </p:txBody>
      </p:sp>
    </p:spTree>
    <p:extLst>
      <p:ext uri="{BB962C8B-B14F-4D97-AF65-F5344CB8AC3E}">
        <p14:creationId xmlns:p14="http://schemas.microsoft.com/office/powerpoint/2010/main" val="32547908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625706536"/>
              </p:ext>
            </p:extLst>
          </p:nvPr>
        </p:nvGraphicFramePr>
        <p:xfrm>
          <a:off x="0" y="1143000"/>
          <a:ext cx="91440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1371600" y="228600"/>
            <a:ext cx="6705600" cy="868363"/>
          </a:xfrm>
        </p:spPr>
        <p:txBody>
          <a:bodyPr/>
          <a:lstStyle/>
          <a:p>
            <a:r>
              <a:rPr lang="en-US" dirty="0" smtClean="0"/>
              <a:t>All Pain For Essentially No Gain</a:t>
            </a:r>
            <a:endParaRPr lang="en-US" dirty="0"/>
          </a:p>
        </p:txBody>
      </p:sp>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1465967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705600" cy="868363"/>
          </a:xfrm>
        </p:spPr>
        <p:txBody>
          <a:bodyPr/>
          <a:lstStyle/>
          <a:p>
            <a:r>
              <a:rPr lang="en-US" sz="2800" b="1" u="sng" dirty="0" smtClean="0">
                <a:latin typeface="Lucida Handwriting" panose="03010101010101010101" pitchFamily="66" charset="0"/>
              </a:rPr>
              <a:t>More of</a:t>
            </a:r>
            <a:r>
              <a:rPr lang="en-US" b="1" u="sng" dirty="0" smtClean="0"/>
              <a:t>  </a:t>
            </a:r>
            <a:r>
              <a:rPr lang="en-US" u="sng" dirty="0" smtClean="0"/>
              <a:t>What is…</a:t>
            </a:r>
            <a:br>
              <a:rPr lang="en-US" u="sng" dirty="0" smtClean="0"/>
            </a:br>
            <a:r>
              <a:rPr lang="en-US" sz="2000" i="1" dirty="0" smtClean="0"/>
              <a:t>Even More Recently Finalized Rules Impacting Energy </a:t>
            </a:r>
            <a:endParaRPr lang="en-US" sz="2000" i="1" dirty="0"/>
          </a:p>
        </p:txBody>
      </p:sp>
      <p:sp>
        <p:nvSpPr>
          <p:cNvPr id="5" name="Rectangle 4"/>
          <p:cNvSpPr/>
          <p:nvPr/>
        </p:nvSpPr>
        <p:spPr>
          <a:xfrm>
            <a:off x="762000" y="1676400"/>
            <a:ext cx="7620000" cy="4979825"/>
          </a:xfrm>
          <a:prstGeom prst="rect">
            <a:avLst/>
          </a:prstGeom>
        </p:spPr>
        <p:txBody>
          <a:bodyPr wrap="square">
            <a:spAutoFit/>
          </a:bodyPr>
          <a:lstStyle/>
          <a:p>
            <a:pPr marL="342900" indent="-342900" eaLnBrk="0" hangingPunct="0">
              <a:spcBef>
                <a:spcPct val="20000"/>
              </a:spcBef>
              <a:spcAft>
                <a:spcPts val="1200"/>
              </a:spcAft>
              <a:buSzPct val="60000"/>
              <a:buBlip>
                <a:blip r:embed="rId3"/>
              </a:buBlip>
            </a:pPr>
            <a:r>
              <a:rPr lang="en-US" sz="2800" kern="0" dirty="0" smtClean="0">
                <a:solidFill>
                  <a:srgbClr val="000066"/>
                </a:solidFill>
                <a:latin typeface="Franklin Gothic Medium Cond"/>
              </a:rPr>
              <a:t>“</a:t>
            </a:r>
            <a:r>
              <a:rPr lang="en-US" sz="2800" kern="0" dirty="0">
                <a:solidFill>
                  <a:srgbClr val="000066"/>
                </a:solidFill>
                <a:latin typeface="Franklin Gothic Medium Cond"/>
              </a:rPr>
              <a:t>Waters of the U.S.” (issued May 27, </a:t>
            </a:r>
            <a:r>
              <a:rPr lang="en-US" sz="2800" kern="0" dirty="0" smtClean="0">
                <a:solidFill>
                  <a:srgbClr val="000066"/>
                </a:solidFill>
                <a:latin typeface="Franklin Gothic Medium Cond"/>
              </a:rPr>
              <a:t>2015) </a:t>
            </a:r>
            <a:endParaRPr lang="en-US" sz="2800" kern="0" dirty="0">
              <a:solidFill>
                <a:srgbClr val="000066"/>
              </a:solidFill>
              <a:latin typeface="Franklin Gothic Medium Cond"/>
            </a:endParaRPr>
          </a:p>
          <a:p>
            <a:pPr marL="342900" lvl="0" indent="-342900" eaLnBrk="0" hangingPunct="0">
              <a:spcBef>
                <a:spcPct val="20000"/>
              </a:spcBef>
              <a:spcAft>
                <a:spcPts val="1200"/>
              </a:spcAft>
              <a:buSzPct val="60000"/>
              <a:buBlip>
                <a:blip r:embed="rId3"/>
              </a:buBlip>
            </a:pPr>
            <a:r>
              <a:rPr lang="en-US" sz="2800" kern="0" dirty="0" smtClean="0">
                <a:solidFill>
                  <a:srgbClr val="000066"/>
                </a:solidFill>
                <a:latin typeface="Franklin Gothic Medium Cond"/>
              </a:rPr>
              <a:t>CO2 </a:t>
            </a:r>
            <a:r>
              <a:rPr lang="en-US" sz="2800" kern="0" dirty="0">
                <a:solidFill>
                  <a:srgbClr val="000066"/>
                </a:solidFill>
                <a:latin typeface="Franklin Gothic Medium Cond"/>
              </a:rPr>
              <a:t>Regulations for New (and modified) Power </a:t>
            </a:r>
            <a:r>
              <a:rPr lang="en-US" sz="2800" kern="0" dirty="0" smtClean="0">
                <a:solidFill>
                  <a:srgbClr val="000066"/>
                </a:solidFill>
                <a:latin typeface="Franklin Gothic Medium Cond"/>
              </a:rPr>
              <a:t>Plants (NSPS)</a:t>
            </a:r>
          </a:p>
          <a:p>
            <a:pPr marL="342900" lvl="0" indent="-342900" eaLnBrk="0" hangingPunct="0">
              <a:spcBef>
                <a:spcPct val="20000"/>
              </a:spcBef>
              <a:spcAft>
                <a:spcPts val="1200"/>
              </a:spcAft>
              <a:buSzPct val="60000"/>
              <a:buBlip>
                <a:blip r:embed="rId3"/>
              </a:buBlip>
            </a:pPr>
            <a:r>
              <a:rPr lang="en-US" sz="2800" kern="0" dirty="0">
                <a:solidFill>
                  <a:srgbClr val="000066"/>
                </a:solidFill>
                <a:latin typeface="Franklin Gothic Medium Cond"/>
              </a:rPr>
              <a:t>CO2 Regulations for Existing Power Plants </a:t>
            </a:r>
            <a:r>
              <a:rPr lang="en-US" sz="2800" kern="0" dirty="0" smtClean="0">
                <a:solidFill>
                  <a:srgbClr val="000066"/>
                </a:solidFill>
                <a:latin typeface="Franklin Gothic Medium Cond"/>
              </a:rPr>
              <a:t>(ESPS)</a:t>
            </a:r>
          </a:p>
          <a:p>
            <a:pPr marL="342900" lvl="0" indent="-342900" eaLnBrk="0" hangingPunct="0">
              <a:spcBef>
                <a:spcPct val="20000"/>
              </a:spcBef>
              <a:spcAft>
                <a:spcPts val="1200"/>
              </a:spcAft>
              <a:buSzPct val="60000"/>
              <a:buBlip>
                <a:blip r:embed="rId3"/>
              </a:buBlip>
            </a:pPr>
            <a:endParaRPr lang="en-US" sz="2800" kern="0" dirty="0" smtClean="0">
              <a:solidFill>
                <a:srgbClr val="000066"/>
              </a:solidFill>
              <a:latin typeface="Franklin Gothic Medium Cond"/>
            </a:endParaRPr>
          </a:p>
          <a:p>
            <a:pPr marL="342900" lvl="0" indent="-342900" eaLnBrk="0" hangingPunct="0">
              <a:spcBef>
                <a:spcPct val="20000"/>
              </a:spcBef>
              <a:spcAft>
                <a:spcPts val="1200"/>
              </a:spcAft>
              <a:buSzPct val="60000"/>
              <a:buBlip>
                <a:blip r:embed="rId3"/>
              </a:buBlip>
            </a:pPr>
            <a:endParaRPr lang="en-US" sz="2800" kern="0" dirty="0">
              <a:solidFill>
                <a:srgbClr val="000066"/>
              </a:solidFill>
              <a:latin typeface="Franklin Gothic Medium Cond"/>
            </a:endParaRPr>
          </a:p>
          <a:p>
            <a:pPr marL="342900" lvl="0" indent="-342900" eaLnBrk="0" hangingPunct="0">
              <a:spcBef>
                <a:spcPct val="20000"/>
              </a:spcBef>
              <a:spcAft>
                <a:spcPts val="1200"/>
              </a:spcAft>
              <a:buSzPct val="60000"/>
              <a:buBlip>
                <a:blip r:embed="rId3"/>
              </a:buBlip>
            </a:pPr>
            <a:endParaRPr lang="en-US" sz="2800" kern="0" dirty="0" smtClean="0">
              <a:solidFill>
                <a:srgbClr val="000066"/>
              </a:solidFill>
              <a:latin typeface="Franklin Gothic Medium Cond"/>
            </a:endParaRPr>
          </a:p>
          <a:p>
            <a:pPr marL="342900" lvl="0" indent="-342900" eaLnBrk="0" hangingPunct="0">
              <a:spcBef>
                <a:spcPct val="20000"/>
              </a:spcBef>
              <a:spcAft>
                <a:spcPts val="1200"/>
              </a:spcAft>
              <a:buSzPct val="60000"/>
              <a:buBlip>
                <a:blip r:embed="rId3"/>
              </a:buBlip>
            </a:pPr>
            <a:endParaRPr lang="en-US" sz="2800" kern="0" dirty="0" smtClean="0">
              <a:solidFill>
                <a:srgbClr val="000066"/>
              </a:solidFill>
              <a:latin typeface="Franklin Gothic Medium Cond"/>
            </a:endParaRPr>
          </a:p>
        </p:txBody>
      </p:sp>
    </p:spTree>
    <p:extLst>
      <p:ext uri="{BB962C8B-B14F-4D97-AF65-F5344CB8AC3E}">
        <p14:creationId xmlns:p14="http://schemas.microsoft.com/office/powerpoint/2010/main" val="40317601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Don’t We Have a ‘Deal’???</a:t>
            </a:r>
            <a:endParaRPr lang="en-US" dirty="0"/>
          </a:p>
        </p:txBody>
      </p:sp>
      <p:sp>
        <p:nvSpPr>
          <p:cNvPr id="3" name="Content Placeholder 2"/>
          <p:cNvSpPr>
            <a:spLocks noGrp="1"/>
          </p:cNvSpPr>
          <p:nvPr>
            <p:ph idx="1"/>
          </p:nvPr>
        </p:nvSpPr>
        <p:spPr>
          <a:xfrm>
            <a:off x="457200" y="1524000"/>
            <a:ext cx="8305800" cy="4343400"/>
          </a:xfrm>
        </p:spPr>
        <p:txBody>
          <a:bodyPr/>
          <a:lstStyle/>
          <a:p>
            <a:r>
              <a:rPr lang="en-US" dirty="0" smtClean="0"/>
              <a:t>November 11, 2014 announcement</a:t>
            </a:r>
          </a:p>
          <a:p>
            <a:r>
              <a:rPr lang="en-US" dirty="0" smtClean="0"/>
              <a:t>U.S. will decrease </a:t>
            </a:r>
            <a:r>
              <a:rPr lang="en-US" dirty="0"/>
              <a:t>emissions 26-28 percent below 2005 levels by </a:t>
            </a:r>
            <a:r>
              <a:rPr lang="en-US" dirty="0" smtClean="0"/>
              <a:t>2025.</a:t>
            </a:r>
          </a:p>
          <a:p>
            <a:r>
              <a:rPr lang="en-US" dirty="0"/>
              <a:t>China </a:t>
            </a:r>
            <a:r>
              <a:rPr lang="en-US" dirty="0" smtClean="0"/>
              <a:t>“</a:t>
            </a:r>
            <a:r>
              <a:rPr lang="en-US" i="1" dirty="0" smtClean="0">
                <a:solidFill>
                  <a:srgbClr val="FF0000"/>
                </a:solidFill>
              </a:rPr>
              <a:t>targets</a:t>
            </a:r>
            <a:r>
              <a:rPr lang="en-US" dirty="0" smtClean="0"/>
              <a:t>  to </a:t>
            </a:r>
            <a:r>
              <a:rPr lang="en-US" i="1" dirty="0">
                <a:solidFill>
                  <a:srgbClr val="FF0000"/>
                </a:solidFill>
              </a:rPr>
              <a:t>peak</a:t>
            </a:r>
            <a:r>
              <a:rPr lang="en-US" dirty="0"/>
              <a:t> </a:t>
            </a:r>
            <a:r>
              <a:rPr lang="en-US" dirty="0" smtClean="0"/>
              <a:t> CO2 </a:t>
            </a:r>
            <a:r>
              <a:rPr lang="en-US" dirty="0"/>
              <a:t>emissions </a:t>
            </a:r>
            <a:r>
              <a:rPr lang="en-US" i="1" dirty="0">
                <a:solidFill>
                  <a:srgbClr val="FF0000"/>
                </a:solidFill>
              </a:rPr>
              <a:t>around</a:t>
            </a:r>
            <a:r>
              <a:rPr lang="en-US" dirty="0"/>
              <a:t> </a:t>
            </a:r>
            <a:r>
              <a:rPr lang="en-US" dirty="0" smtClean="0"/>
              <a:t>2030.”</a:t>
            </a:r>
          </a:p>
          <a:p>
            <a:r>
              <a:rPr lang="en-US" dirty="0"/>
              <a:t>Lawrence Berkeley National </a:t>
            </a:r>
            <a:r>
              <a:rPr lang="en-US" dirty="0" smtClean="0"/>
              <a:t>Laboratory (2011)</a:t>
            </a:r>
          </a:p>
          <a:p>
            <a:pPr lvl="1"/>
            <a:r>
              <a:rPr lang="en-US" dirty="0" smtClean="0"/>
              <a:t>China expected to plateau </a:t>
            </a:r>
            <a:r>
              <a:rPr lang="en-US" dirty="0"/>
              <a:t>its carbon emissions around 2030 </a:t>
            </a:r>
            <a:r>
              <a:rPr lang="en-US" dirty="0" smtClean="0"/>
              <a:t>because </a:t>
            </a:r>
            <a:r>
              <a:rPr lang="en-US" dirty="0"/>
              <a:t>of a projected slowdown in urbanization, population growth and heavy </a:t>
            </a:r>
            <a:r>
              <a:rPr lang="en-US" dirty="0" smtClean="0"/>
              <a:t>industry.</a:t>
            </a:r>
            <a:endParaRPr lang="en-US" dirty="0"/>
          </a:p>
        </p:txBody>
      </p:sp>
    </p:spTree>
    <p:extLst>
      <p:ext uri="{BB962C8B-B14F-4D97-AF65-F5344CB8AC3E}">
        <p14:creationId xmlns:p14="http://schemas.microsoft.com/office/powerpoint/2010/main" val="20264349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6705600" cy="1295400"/>
          </a:xfrm>
        </p:spPr>
        <p:txBody>
          <a:bodyPr/>
          <a:lstStyle/>
          <a:p>
            <a:r>
              <a:rPr lang="en-US" dirty="0" smtClean="0"/>
              <a:t>It Doesn’t Look Like One</a:t>
            </a:r>
            <a:endParaRPr lang="en-US" dirty="0"/>
          </a:p>
        </p:txBody>
      </p:sp>
      <p:pic>
        <p:nvPicPr>
          <p:cNvPr id="1027"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762000" y="1371600"/>
            <a:ext cx="7543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a:xfrm>
            <a:off x="152400" y="6324600"/>
            <a:ext cx="3390900" cy="381000"/>
          </a:xfrm>
        </p:spPr>
        <p:txBody>
          <a:bodyPr/>
          <a:lstStyle/>
          <a:p>
            <a:pPr marL="0" indent="0">
              <a:buNone/>
            </a:pPr>
            <a:r>
              <a:rPr lang="en-US" sz="2000" dirty="0" smtClean="0">
                <a:solidFill>
                  <a:schemeClr val="bg1"/>
                </a:solidFill>
              </a:rPr>
              <a:t>Source: New York Times</a:t>
            </a:r>
            <a:endParaRPr lang="en-US" sz="2000" dirty="0">
              <a:solidFill>
                <a:schemeClr val="bg1"/>
              </a:solidFill>
            </a:endParaRPr>
          </a:p>
        </p:txBody>
      </p:sp>
    </p:spTree>
    <p:extLst>
      <p:ext uri="{BB962C8B-B14F-4D97-AF65-F5344CB8AC3E}">
        <p14:creationId xmlns:p14="http://schemas.microsoft.com/office/powerpoint/2010/main" val="37322029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407042" y="381000"/>
            <a:ext cx="6934200" cy="762000"/>
          </a:xfrm>
          <a:prstGeom prst="rect">
            <a:avLst/>
          </a:prstGeom>
        </p:spPr>
        <p:txBody>
          <a:bodyPr>
            <a:noAutofit/>
          </a:bodyPr>
          <a:lst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Franklin Gothic Demi Cond" pitchFamily="34" charset="0"/>
              </a:defRPr>
            </a:lvl2pPr>
            <a:lvl3pPr algn="l" rtl="0" eaLnBrk="0" fontAlgn="base" hangingPunct="0">
              <a:spcBef>
                <a:spcPct val="0"/>
              </a:spcBef>
              <a:spcAft>
                <a:spcPct val="0"/>
              </a:spcAft>
              <a:defRPr sz="4000">
                <a:solidFill>
                  <a:schemeClr val="bg1"/>
                </a:solidFill>
                <a:latin typeface="Franklin Gothic Demi Cond" pitchFamily="34" charset="0"/>
              </a:defRPr>
            </a:lvl3pPr>
            <a:lvl4pPr algn="l" rtl="0" eaLnBrk="0" fontAlgn="base" hangingPunct="0">
              <a:spcBef>
                <a:spcPct val="0"/>
              </a:spcBef>
              <a:spcAft>
                <a:spcPct val="0"/>
              </a:spcAft>
              <a:defRPr sz="4000">
                <a:solidFill>
                  <a:schemeClr val="bg1"/>
                </a:solidFill>
                <a:latin typeface="Franklin Gothic Demi Cond" pitchFamily="34" charset="0"/>
              </a:defRPr>
            </a:lvl4pPr>
            <a:lvl5pPr algn="l" rtl="0" eaLnBrk="0" fontAlgn="base" hangingPunct="0">
              <a:spcBef>
                <a:spcPct val="0"/>
              </a:spcBef>
              <a:spcAft>
                <a:spcPct val="0"/>
              </a:spcAft>
              <a:defRPr sz="4000">
                <a:solidFill>
                  <a:schemeClr val="bg1"/>
                </a:solidFill>
                <a:latin typeface="Franklin Gothic Demi Cond" pitchFamily="34" charset="0"/>
              </a:defRPr>
            </a:lvl5pPr>
            <a:lvl6pPr marL="457200" algn="l" rtl="0" fontAlgn="base">
              <a:spcBef>
                <a:spcPct val="0"/>
              </a:spcBef>
              <a:spcAft>
                <a:spcPct val="0"/>
              </a:spcAft>
              <a:defRPr sz="5000">
                <a:solidFill>
                  <a:schemeClr val="bg1"/>
                </a:solidFill>
                <a:latin typeface="Franklin Gothic Demi Cond" pitchFamily="34" charset="0"/>
              </a:defRPr>
            </a:lvl6pPr>
            <a:lvl7pPr marL="914400" algn="l" rtl="0" fontAlgn="base">
              <a:spcBef>
                <a:spcPct val="0"/>
              </a:spcBef>
              <a:spcAft>
                <a:spcPct val="0"/>
              </a:spcAft>
              <a:defRPr sz="5000">
                <a:solidFill>
                  <a:schemeClr val="bg1"/>
                </a:solidFill>
                <a:latin typeface="Franklin Gothic Demi Cond" pitchFamily="34" charset="0"/>
              </a:defRPr>
            </a:lvl7pPr>
            <a:lvl8pPr marL="1371600" algn="l" rtl="0" fontAlgn="base">
              <a:spcBef>
                <a:spcPct val="0"/>
              </a:spcBef>
              <a:spcAft>
                <a:spcPct val="0"/>
              </a:spcAft>
              <a:defRPr sz="5000">
                <a:solidFill>
                  <a:schemeClr val="bg1"/>
                </a:solidFill>
                <a:latin typeface="Franklin Gothic Demi Cond" pitchFamily="34" charset="0"/>
              </a:defRPr>
            </a:lvl8pPr>
            <a:lvl9pPr marL="1828800" algn="l" rtl="0" fontAlgn="base">
              <a:spcBef>
                <a:spcPct val="0"/>
              </a:spcBef>
              <a:spcAft>
                <a:spcPct val="0"/>
              </a:spcAft>
              <a:defRPr sz="5000">
                <a:solidFill>
                  <a:schemeClr val="bg1"/>
                </a:solidFill>
                <a:latin typeface="Franklin Gothic Demi Cond" pitchFamily="34" charset="0"/>
              </a:defRPr>
            </a:lvl9pPr>
          </a:lstStyle>
          <a:p>
            <a:r>
              <a:rPr lang="en-US" u="sng" kern="0" dirty="0" smtClean="0"/>
              <a:t>Key State Considerations</a:t>
            </a:r>
            <a:endParaRPr lang="en-US" u="sng" kern="0" dirty="0"/>
          </a:p>
        </p:txBody>
      </p:sp>
      <p:sp>
        <p:nvSpPr>
          <p:cNvPr id="4" name="Content Placeholder 2"/>
          <p:cNvSpPr txBox="1">
            <a:spLocks/>
          </p:cNvSpPr>
          <p:nvPr/>
        </p:nvSpPr>
        <p:spPr>
          <a:xfrm>
            <a:off x="457200" y="1524000"/>
            <a:ext cx="8118786" cy="4419600"/>
          </a:xfrm>
          <a:prstGeom prst="rect">
            <a:avLst/>
          </a:prstGeom>
        </p:spPr>
        <p:txBody>
          <a:bodyPr>
            <a:normAutofit fontScale="92500" lnSpcReduction="20000"/>
          </a:bodyPr>
          <a:lstStyle>
            <a:lvl1pPr marL="342900" indent="-342900" algn="l" rtl="0" eaLnBrk="0" fontAlgn="base" hangingPunct="0">
              <a:spcBef>
                <a:spcPct val="20000"/>
              </a:spcBef>
              <a:spcAft>
                <a:spcPct val="0"/>
              </a:spcAft>
              <a:buSzPct val="60000"/>
              <a:buBlip>
                <a:blip r:embed="rId3"/>
              </a:buBlip>
              <a:defRPr sz="3200">
                <a:solidFill>
                  <a:srgbClr val="000066"/>
                </a:solidFill>
                <a:latin typeface="+mn-lt"/>
                <a:ea typeface="+mn-ea"/>
                <a:cs typeface="+mn-cs"/>
              </a:defRPr>
            </a:lvl1pPr>
            <a:lvl2pPr marL="742950" indent="-285750" algn="l" rtl="0" eaLnBrk="0" fontAlgn="base" hangingPunct="0">
              <a:spcBef>
                <a:spcPct val="20000"/>
              </a:spcBef>
              <a:spcAft>
                <a:spcPct val="0"/>
              </a:spcAft>
              <a:buClr>
                <a:srgbClr val="0066FF"/>
              </a:buClr>
              <a:buFont typeface="Wingdings" pitchFamily="2" charset="2"/>
              <a:buChar char="§"/>
              <a:defRPr sz="2800">
                <a:solidFill>
                  <a:srgbClr val="000066"/>
                </a:solidFill>
                <a:latin typeface="+mn-lt"/>
              </a:defRPr>
            </a:lvl2pPr>
            <a:lvl3pPr marL="1143000" indent="-228600" algn="l" rtl="0" eaLnBrk="0" fontAlgn="base" hangingPunct="0">
              <a:spcBef>
                <a:spcPct val="20000"/>
              </a:spcBef>
              <a:spcAft>
                <a:spcPct val="0"/>
              </a:spcAft>
              <a:buClr>
                <a:srgbClr val="0066FF"/>
              </a:buClr>
              <a:buChar char="•"/>
              <a:defRPr sz="2400">
                <a:solidFill>
                  <a:srgbClr val="000066"/>
                </a:solidFill>
                <a:latin typeface="+mn-lt"/>
              </a:defRPr>
            </a:lvl3pPr>
            <a:lvl4pPr marL="1600200" indent="-228600" algn="l" rtl="0" eaLnBrk="0" fontAlgn="base" hangingPunct="0">
              <a:spcBef>
                <a:spcPct val="20000"/>
              </a:spcBef>
              <a:spcAft>
                <a:spcPct val="0"/>
              </a:spcAft>
              <a:buClr>
                <a:srgbClr val="0066FF"/>
              </a:buClr>
              <a:buFont typeface="Arial" charset="0"/>
              <a:buChar char="–"/>
              <a:defRPr sz="2000">
                <a:solidFill>
                  <a:srgbClr val="000066"/>
                </a:solidFill>
                <a:latin typeface="+mn-lt"/>
              </a:defRPr>
            </a:lvl4pPr>
            <a:lvl5pPr marL="2057400" indent="-228600" algn="l" rtl="0" eaLnBrk="0" fontAlgn="base" hangingPunct="0">
              <a:spcBef>
                <a:spcPct val="20000"/>
              </a:spcBef>
              <a:spcAft>
                <a:spcPct val="0"/>
              </a:spcAft>
              <a:buClr>
                <a:srgbClr val="CC0000"/>
              </a:buClr>
              <a:buFont typeface="Arial" charset="0"/>
              <a:buChar char="»"/>
              <a:defRPr sz="2000">
                <a:solidFill>
                  <a:srgbClr val="000066"/>
                </a:solidFill>
                <a:latin typeface="+mn-lt"/>
              </a:defRPr>
            </a:lvl5pPr>
            <a:lvl6pPr marL="2514600" indent="-228600" algn="l" rtl="0" fontAlgn="base">
              <a:spcBef>
                <a:spcPct val="20000"/>
              </a:spcBef>
              <a:spcAft>
                <a:spcPct val="0"/>
              </a:spcAft>
              <a:buClr>
                <a:srgbClr val="CC0000"/>
              </a:buClr>
              <a:buFont typeface="Arial" charset="0"/>
              <a:buChar char="»"/>
              <a:defRPr sz="2000">
                <a:solidFill>
                  <a:srgbClr val="000066"/>
                </a:solidFill>
                <a:latin typeface="+mn-lt"/>
              </a:defRPr>
            </a:lvl6pPr>
            <a:lvl7pPr marL="2971800" indent="-228600" algn="l" rtl="0" fontAlgn="base">
              <a:spcBef>
                <a:spcPct val="20000"/>
              </a:spcBef>
              <a:spcAft>
                <a:spcPct val="0"/>
              </a:spcAft>
              <a:buClr>
                <a:srgbClr val="CC0000"/>
              </a:buClr>
              <a:buFont typeface="Arial" charset="0"/>
              <a:buChar char="»"/>
              <a:defRPr sz="2000">
                <a:solidFill>
                  <a:srgbClr val="000066"/>
                </a:solidFill>
                <a:latin typeface="+mn-lt"/>
              </a:defRPr>
            </a:lvl7pPr>
            <a:lvl8pPr marL="3429000" indent="-228600" algn="l" rtl="0" fontAlgn="base">
              <a:spcBef>
                <a:spcPct val="20000"/>
              </a:spcBef>
              <a:spcAft>
                <a:spcPct val="0"/>
              </a:spcAft>
              <a:buClr>
                <a:srgbClr val="CC0000"/>
              </a:buClr>
              <a:buFont typeface="Arial" charset="0"/>
              <a:buChar char="»"/>
              <a:defRPr sz="2000">
                <a:solidFill>
                  <a:srgbClr val="000066"/>
                </a:solidFill>
                <a:latin typeface="+mn-lt"/>
              </a:defRPr>
            </a:lvl8pPr>
            <a:lvl9pPr marL="3886200" indent="-228600" algn="l" rtl="0" fontAlgn="base">
              <a:spcBef>
                <a:spcPct val="20000"/>
              </a:spcBef>
              <a:spcAft>
                <a:spcPct val="0"/>
              </a:spcAft>
              <a:buClr>
                <a:srgbClr val="CC0000"/>
              </a:buClr>
              <a:buFont typeface="Arial" charset="0"/>
              <a:buChar char="»"/>
              <a:defRPr sz="2000">
                <a:solidFill>
                  <a:srgbClr val="000066"/>
                </a:solidFill>
                <a:latin typeface="+mn-lt"/>
              </a:defRPr>
            </a:lvl9pPr>
          </a:lstStyle>
          <a:p>
            <a:pPr>
              <a:spcBef>
                <a:spcPts val="600"/>
              </a:spcBef>
              <a:spcAft>
                <a:spcPts val="600"/>
              </a:spcAft>
            </a:pPr>
            <a:r>
              <a:rPr lang="en-US" sz="2800" kern="0" dirty="0" smtClean="0"/>
              <a:t>Analysis of ratepayer, economic, and reliability impacts needed</a:t>
            </a:r>
          </a:p>
          <a:p>
            <a:pPr>
              <a:spcBef>
                <a:spcPts val="600"/>
              </a:spcBef>
              <a:spcAft>
                <a:spcPts val="600"/>
              </a:spcAft>
            </a:pPr>
            <a:r>
              <a:rPr lang="en-US" sz="2800" kern="0" dirty="0" smtClean="0"/>
              <a:t>Carbon leakage (and job leakage) to neighboring states and overseas</a:t>
            </a:r>
          </a:p>
          <a:p>
            <a:pPr>
              <a:spcBef>
                <a:spcPts val="600"/>
              </a:spcBef>
              <a:spcAft>
                <a:spcPts val="600"/>
              </a:spcAft>
            </a:pPr>
            <a:r>
              <a:rPr lang="en-US" sz="2800" kern="0" dirty="0" smtClean="0"/>
              <a:t>Timing, Potential Changes from Lawsuits, 2016 Election</a:t>
            </a:r>
          </a:p>
          <a:p>
            <a:pPr>
              <a:spcBef>
                <a:spcPts val="600"/>
              </a:spcBef>
              <a:spcAft>
                <a:spcPts val="600"/>
              </a:spcAft>
            </a:pPr>
            <a:r>
              <a:rPr lang="en-US" sz="2800" kern="0" dirty="0" smtClean="0"/>
              <a:t>SIP vs. FIP</a:t>
            </a:r>
          </a:p>
          <a:p>
            <a:pPr lvl="1">
              <a:spcBef>
                <a:spcPts val="1200"/>
              </a:spcBef>
              <a:spcAft>
                <a:spcPts val="600"/>
              </a:spcAft>
            </a:pPr>
            <a:r>
              <a:rPr lang="en-US" sz="2400" kern="0" dirty="0" smtClean="0">
                <a:solidFill>
                  <a:srgbClr val="FF0000"/>
                </a:solidFill>
              </a:rPr>
              <a:t>SIPs Become Federally Enforceable </a:t>
            </a:r>
          </a:p>
          <a:p>
            <a:pPr lvl="1">
              <a:spcBef>
                <a:spcPts val="1200"/>
              </a:spcBef>
              <a:spcAft>
                <a:spcPts val="600"/>
              </a:spcAft>
            </a:pPr>
            <a:r>
              <a:rPr lang="en-US" sz="2400" i="1" u="sng" kern="0" dirty="0" smtClean="0">
                <a:solidFill>
                  <a:srgbClr val="FF0000"/>
                </a:solidFill>
              </a:rPr>
              <a:t>STILL</a:t>
            </a:r>
            <a:r>
              <a:rPr lang="en-US" sz="2400" u="sng" kern="0" dirty="0" smtClean="0">
                <a:solidFill>
                  <a:srgbClr val="FF0000"/>
                </a:solidFill>
              </a:rPr>
              <a:t> no evidence that a FIP would be worse than a SIP</a:t>
            </a:r>
          </a:p>
          <a:p>
            <a:pPr>
              <a:spcBef>
                <a:spcPts val="1800"/>
              </a:spcBef>
              <a:spcAft>
                <a:spcPts val="600"/>
              </a:spcAft>
            </a:pPr>
            <a:r>
              <a:rPr lang="en-US" u="sng" kern="0" dirty="0" smtClean="0">
                <a:solidFill>
                  <a:srgbClr val="FF0000"/>
                </a:solidFill>
              </a:rPr>
              <a:t>NO</a:t>
            </a:r>
            <a:r>
              <a:rPr lang="en-US" kern="0" dirty="0" smtClean="0">
                <a:solidFill>
                  <a:srgbClr val="002060"/>
                </a:solidFill>
              </a:rPr>
              <a:t> reason to rush into a State Implementation Plan</a:t>
            </a:r>
          </a:p>
          <a:p>
            <a:pPr lvl="1">
              <a:spcBef>
                <a:spcPts val="600"/>
              </a:spcBef>
              <a:spcAft>
                <a:spcPts val="600"/>
              </a:spcAft>
            </a:pPr>
            <a:endParaRPr lang="en-US" sz="2400" kern="0" dirty="0" smtClean="0"/>
          </a:p>
          <a:p>
            <a:pPr>
              <a:spcBef>
                <a:spcPts val="1800"/>
              </a:spcBef>
              <a:spcAft>
                <a:spcPts val="1800"/>
              </a:spcAft>
            </a:pPr>
            <a:endParaRPr lang="en-US" sz="2800" kern="0" dirty="0" smtClean="0"/>
          </a:p>
          <a:p>
            <a:pPr lvl="1"/>
            <a:endParaRPr lang="en-US" sz="2000" kern="0" dirty="0" smtClean="0"/>
          </a:p>
        </p:txBody>
      </p:sp>
      <p:sp>
        <p:nvSpPr>
          <p:cNvPr id="6" name="Rounded Rectangle 5"/>
          <p:cNvSpPr/>
          <p:nvPr/>
        </p:nvSpPr>
        <p:spPr>
          <a:xfrm>
            <a:off x="892076" y="4038600"/>
            <a:ext cx="44958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33095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47800" y="304800"/>
            <a:ext cx="7086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bg1"/>
                </a:solidFill>
              </a:rPr>
              <a:t>Skeptical Legality…</a:t>
            </a:r>
            <a:endParaRPr lang="en-US" sz="4000" dirty="0">
              <a:solidFill>
                <a:schemeClr val="bg1"/>
              </a:solidFill>
            </a:endParaRPr>
          </a:p>
        </p:txBody>
      </p:sp>
      <p:sp>
        <p:nvSpPr>
          <p:cNvPr id="3" name="Content Placeholder 2"/>
          <p:cNvSpPr txBox="1">
            <a:spLocks/>
          </p:cNvSpPr>
          <p:nvPr/>
        </p:nvSpPr>
        <p:spPr bwMode="auto">
          <a:xfrm>
            <a:off x="919186" y="1143000"/>
            <a:ext cx="718207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60000"/>
              <a:buBlip>
                <a:blip r:embed="rId3"/>
              </a:buBlip>
              <a:defRPr sz="3200">
                <a:solidFill>
                  <a:srgbClr val="000066"/>
                </a:solidFill>
                <a:latin typeface="+mn-lt"/>
                <a:ea typeface="+mn-ea"/>
                <a:cs typeface="+mn-cs"/>
              </a:defRPr>
            </a:lvl1pPr>
            <a:lvl2pPr marL="742950" indent="-285750" algn="l" rtl="0" eaLnBrk="0" fontAlgn="base" hangingPunct="0">
              <a:spcBef>
                <a:spcPct val="20000"/>
              </a:spcBef>
              <a:spcAft>
                <a:spcPct val="0"/>
              </a:spcAft>
              <a:buClr>
                <a:srgbClr val="0066FF"/>
              </a:buClr>
              <a:buFont typeface="Wingdings" pitchFamily="2" charset="2"/>
              <a:buChar char="§"/>
              <a:defRPr sz="2800">
                <a:solidFill>
                  <a:srgbClr val="000066"/>
                </a:solidFill>
                <a:latin typeface="+mn-lt"/>
              </a:defRPr>
            </a:lvl2pPr>
            <a:lvl3pPr marL="1143000" indent="-228600" algn="l" rtl="0" eaLnBrk="0" fontAlgn="base" hangingPunct="0">
              <a:spcBef>
                <a:spcPct val="20000"/>
              </a:spcBef>
              <a:spcAft>
                <a:spcPct val="0"/>
              </a:spcAft>
              <a:buClr>
                <a:srgbClr val="0066FF"/>
              </a:buClr>
              <a:buChar char="•"/>
              <a:defRPr sz="2400">
                <a:solidFill>
                  <a:srgbClr val="000066"/>
                </a:solidFill>
                <a:latin typeface="+mn-lt"/>
              </a:defRPr>
            </a:lvl3pPr>
            <a:lvl4pPr marL="1600200" indent="-228600" algn="l" rtl="0" eaLnBrk="0" fontAlgn="base" hangingPunct="0">
              <a:spcBef>
                <a:spcPct val="20000"/>
              </a:spcBef>
              <a:spcAft>
                <a:spcPct val="0"/>
              </a:spcAft>
              <a:buClr>
                <a:srgbClr val="0066FF"/>
              </a:buClr>
              <a:buFont typeface="Arial" charset="0"/>
              <a:buChar char="–"/>
              <a:defRPr sz="2000">
                <a:solidFill>
                  <a:srgbClr val="000066"/>
                </a:solidFill>
                <a:latin typeface="+mn-lt"/>
              </a:defRPr>
            </a:lvl4pPr>
            <a:lvl5pPr marL="2057400" indent="-228600" algn="l" rtl="0" eaLnBrk="0" fontAlgn="base" hangingPunct="0">
              <a:spcBef>
                <a:spcPct val="20000"/>
              </a:spcBef>
              <a:spcAft>
                <a:spcPct val="0"/>
              </a:spcAft>
              <a:buClr>
                <a:srgbClr val="CC0000"/>
              </a:buClr>
              <a:buFont typeface="Arial" charset="0"/>
              <a:buChar char="»"/>
              <a:defRPr sz="2000">
                <a:solidFill>
                  <a:srgbClr val="000066"/>
                </a:solidFill>
                <a:latin typeface="+mn-lt"/>
              </a:defRPr>
            </a:lvl5pPr>
            <a:lvl6pPr marL="2514600" indent="-228600" algn="l" rtl="0" fontAlgn="base">
              <a:spcBef>
                <a:spcPct val="20000"/>
              </a:spcBef>
              <a:spcAft>
                <a:spcPct val="0"/>
              </a:spcAft>
              <a:buClr>
                <a:srgbClr val="CC0000"/>
              </a:buClr>
              <a:buFont typeface="Arial" charset="0"/>
              <a:buChar char="»"/>
              <a:defRPr sz="2000">
                <a:solidFill>
                  <a:srgbClr val="000066"/>
                </a:solidFill>
                <a:latin typeface="+mn-lt"/>
              </a:defRPr>
            </a:lvl6pPr>
            <a:lvl7pPr marL="2971800" indent="-228600" algn="l" rtl="0" fontAlgn="base">
              <a:spcBef>
                <a:spcPct val="20000"/>
              </a:spcBef>
              <a:spcAft>
                <a:spcPct val="0"/>
              </a:spcAft>
              <a:buClr>
                <a:srgbClr val="CC0000"/>
              </a:buClr>
              <a:buFont typeface="Arial" charset="0"/>
              <a:buChar char="»"/>
              <a:defRPr sz="2000">
                <a:solidFill>
                  <a:srgbClr val="000066"/>
                </a:solidFill>
                <a:latin typeface="+mn-lt"/>
              </a:defRPr>
            </a:lvl7pPr>
            <a:lvl8pPr marL="3429000" indent="-228600" algn="l" rtl="0" fontAlgn="base">
              <a:spcBef>
                <a:spcPct val="20000"/>
              </a:spcBef>
              <a:spcAft>
                <a:spcPct val="0"/>
              </a:spcAft>
              <a:buClr>
                <a:srgbClr val="CC0000"/>
              </a:buClr>
              <a:buFont typeface="Arial" charset="0"/>
              <a:buChar char="»"/>
              <a:defRPr sz="2000">
                <a:solidFill>
                  <a:srgbClr val="000066"/>
                </a:solidFill>
                <a:latin typeface="+mn-lt"/>
              </a:defRPr>
            </a:lvl8pPr>
            <a:lvl9pPr marL="3886200" indent="-228600" algn="l" rtl="0" fontAlgn="base">
              <a:spcBef>
                <a:spcPct val="20000"/>
              </a:spcBef>
              <a:spcAft>
                <a:spcPct val="0"/>
              </a:spcAft>
              <a:buClr>
                <a:srgbClr val="CC0000"/>
              </a:buClr>
              <a:buFont typeface="Arial" charset="0"/>
              <a:buChar char="»"/>
              <a:defRPr sz="2000">
                <a:solidFill>
                  <a:srgbClr val="000066"/>
                </a:solidFill>
                <a:latin typeface="+mn-lt"/>
              </a:defRPr>
            </a:lvl9pPr>
          </a:lstStyle>
          <a:p>
            <a:pPr marL="457200" lvl="1" indent="0">
              <a:buNone/>
            </a:pPr>
            <a:endParaRPr lang="en-US" sz="1200" i="1" kern="0" dirty="0" smtClean="0">
              <a:solidFill>
                <a:schemeClr val="tx1"/>
              </a:solidFill>
            </a:endParaRPr>
          </a:p>
          <a:p>
            <a:pPr marL="0" indent="0">
              <a:buNone/>
            </a:pPr>
            <a:r>
              <a:rPr lang="en-US" altLang="en-US" sz="2300" dirty="0" smtClean="0">
                <a:solidFill>
                  <a:srgbClr val="002060"/>
                </a:solidFill>
              </a:rPr>
              <a:t>Supreme Court in </a:t>
            </a:r>
            <a:r>
              <a:rPr lang="en-US" altLang="en-US" sz="2300" i="1" u="sng" dirty="0" smtClean="0">
                <a:solidFill>
                  <a:srgbClr val="002060"/>
                </a:solidFill>
              </a:rPr>
              <a:t>UARG v. EPA</a:t>
            </a:r>
            <a:r>
              <a:rPr lang="en-US" altLang="en-US" sz="2300" i="1" dirty="0" smtClean="0">
                <a:solidFill>
                  <a:srgbClr val="002060"/>
                </a:solidFill>
              </a:rPr>
              <a:t> </a:t>
            </a:r>
            <a:r>
              <a:rPr lang="en-US" altLang="en-US" sz="2300" dirty="0" smtClean="0">
                <a:solidFill>
                  <a:srgbClr val="002060"/>
                </a:solidFill>
              </a:rPr>
              <a:t>(2014):  </a:t>
            </a:r>
          </a:p>
          <a:p>
            <a:endParaRPr lang="en-US" altLang="en-US" sz="2300" i="1" dirty="0">
              <a:solidFill>
                <a:srgbClr val="002060"/>
              </a:solidFill>
            </a:endParaRPr>
          </a:p>
          <a:p>
            <a:pPr marL="0" indent="0">
              <a:buNone/>
            </a:pPr>
            <a:r>
              <a:rPr lang="en-US" altLang="en-US" sz="3600" i="1" dirty="0" smtClean="0">
                <a:solidFill>
                  <a:srgbClr val="002060"/>
                </a:solidFill>
              </a:rPr>
              <a:t>“When </a:t>
            </a:r>
            <a:r>
              <a:rPr lang="en-US" altLang="en-US" sz="3600" i="1" dirty="0">
                <a:solidFill>
                  <a:srgbClr val="002060"/>
                </a:solidFill>
              </a:rPr>
              <a:t>an agency claims to discover in a long extant statute an unheralded power to </a:t>
            </a:r>
            <a:r>
              <a:rPr lang="en-US" altLang="en-US" sz="3600" i="1" dirty="0" smtClean="0">
                <a:solidFill>
                  <a:srgbClr val="002060"/>
                </a:solidFill>
              </a:rPr>
              <a:t>regulate a significant </a:t>
            </a:r>
            <a:r>
              <a:rPr lang="en-US" altLang="en-US" sz="3600" i="1" dirty="0">
                <a:solidFill>
                  <a:srgbClr val="002060"/>
                </a:solidFill>
              </a:rPr>
              <a:t>portion of the American economy…we typically greet its announcement with a measure of skepticism</a:t>
            </a:r>
            <a:r>
              <a:rPr lang="en-US" altLang="en-US" sz="3600" i="1" dirty="0" smtClean="0">
                <a:solidFill>
                  <a:srgbClr val="002060"/>
                </a:solidFill>
              </a:rPr>
              <a:t>.”</a:t>
            </a:r>
          </a:p>
          <a:p>
            <a:pPr marL="0" indent="0">
              <a:buNone/>
            </a:pPr>
            <a:endParaRPr lang="en-US" sz="2000" i="1" kern="0" dirty="0" smtClean="0">
              <a:solidFill>
                <a:srgbClr val="002060"/>
              </a:solidFill>
            </a:endParaRPr>
          </a:p>
          <a:p>
            <a:pPr lvl="1"/>
            <a:endParaRPr lang="en-US" sz="2000" i="1" kern="0" dirty="0" smtClean="0">
              <a:solidFill>
                <a:srgbClr val="002060"/>
              </a:solidFill>
            </a:endParaRPr>
          </a:p>
        </p:txBody>
      </p:sp>
      <p:sp>
        <p:nvSpPr>
          <p:cNvPr id="4" name="Content Placeholder 2"/>
          <p:cNvSpPr txBox="1">
            <a:spLocks/>
          </p:cNvSpPr>
          <p:nvPr/>
        </p:nvSpPr>
        <p:spPr bwMode="auto">
          <a:xfrm>
            <a:off x="481261" y="1524000"/>
            <a:ext cx="7620000" cy="457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60000"/>
              <a:buBlip>
                <a:blip r:embed="rId3"/>
              </a:buBlip>
              <a:defRPr sz="3200">
                <a:solidFill>
                  <a:srgbClr val="000066"/>
                </a:solidFill>
                <a:latin typeface="+mn-lt"/>
                <a:ea typeface="+mn-ea"/>
                <a:cs typeface="+mn-cs"/>
              </a:defRPr>
            </a:lvl1pPr>
            <a:lvl2pPr marL="742950" indent="-285750" algn="l" rtl="0" eaLnBrk="0" fontAlgn="base" hangingPunct="0">
              <a:spcBef>
                <a:spcPct val="20000"/>
              </a:spcBef>
              <a:spcAft>
                <a:spcPct val="0"/>
              </a:spcAft>
              <a:buClr>
                <a:srgbClr val="0066FF"/>
              </a:buClr>
              <a:buFont typeface="Wingdings" pitchFamily="2" charset="2"/>
              <a:buChar char="§"/>
              <a:defRPr sz="2800">
                <a:solidFill>
                  <a:srgbClr val="000066"/>
                </a:solidFill>
                <a:latin typeface="+mn-lt"/>
              </a:defRPr>
            </a:lvl2pPr>
            <a:lvl3pPr marL="1143000" indent="-228600" algn="l" rtl="0" eaLnBrk="0" fontAlgn="base" hangingPunct="0">
              <a:spcBef>
                <a:spcPct val="20000"/>
              </a:spcBef>
              <a:spcAft>
                <a:spcPct val="0"/>
              </a:spcAft>
              <a:buClr>
                <a:srgbClr val="0066FF"/>
              </a:buClr>
              <a:buChar char="•"/>
              <a:defRPr sz="2400">
                <a:solidFill>
                  <a:srgbClr val="000066"/>
                </a:solidFill>
                <a:latin typeface="+mn-lt"/>
              </a:defRPr>
            </a:lvl3pPr>
            <a:lvl4pPr marL="1600200" indent="-228600" algn="l" rtl="0" eaLnBrk="0" fontAlgn="base" hangingPunct="0">
              <a:spcBef>
                <a:spcPct val="20000"/>
              </a:spcBef>
              <a:spcAft>
                <a:spcPct val="0"/>
              </a:spcAft>
              <a:buClr>
                <a:srgbClr val="0066FF"/>
              </a:buClr>
              <a:buFont typeface="Arial" charset="0"/>
              <a:buChar char="–"/>
              <a:defRPr sz="2000">
                <a:solidFill>
                  <a:srgbClr val="000066"/>
                </a:solidFill>
                <a:latin typeface="+mn-lt"/>
              </a:defRPr>
            </a:lvl4pPr>
            <a:lvl5pPr marL="2057400" indent="-228600" algn="l" rtl="0" eaLnBrk="0" fontAlgn="base" hangingPunct="0">
              <a:spcBef>
                <a:spcPct val="20000"/>
              </a:spcBef>
              <a:spcAft>
                <a:spcPct val="0"/>
              </a:spcAft>
              <a:buClr>
                <a:srgbClr val="CC0000"/>
              </a:buClr>
              <a:buFont typeface="Arial" charset="0"/>
              <a:buChar char="»"/>
              <a:defRPr sz="2000">
                <a:solidFill>
                  <a:srgbClr val="000066"/>
                </a:solidFill>
                <a:latin typeface="+mn-lt"/>
              </a:defRPr>
            </a:lvl5pPr>
            <a:lvl6pPr marL="2514600" indent="-228600" algn="l" rtl="0" fontAlgn="base">
              <a:spcBef>
                <a:spcPct val="20000"/>
              </a:spcBef>
              <a:spcAft>
                <a:spcPct val="0"/>
              </a:spcAft>
              <a:buClr>
                <a:srgbClr val="CC0000"/>
              </a:buClr>
              <a:buFont typeface="Arial" charset="0"/>
              <a:buChar char="»"/>
              <a:defRPr sz="2000">
                <a:solidFill>
                  <a:srgbClr val="000066"/>
                </a:solidFill>
                <a:latin typeface="+mn-lt"/>
              </a:defRPr>
            </a:lvl6pPr>
            <a:lvl7pPr marL="2971800" indent="-228600" algn="l" rtl="0" fontAlgn="base">
              <a:spcBef>
                <a:spcPct val="20000"/>
              </a:spcBef>
              <a:spcAft>
                <a:spcPct val="0"/>
              </a:spcAft>
              <a:buClr>
                <a:srgbClr val="CC0000"/>
              </a:buClr>
              <a:buFont typeface="Arial" charset="0"/>
              <a:buChar char="»"/>
              <a:defRPr sz="2000">
                <a:solidFill>
                  <a:srgbClr val="000066"/>
                </a:solidFill>
                <a:latin typeface="+mn-lt"/>
              </a:defRPr>
            </a:lvl7pPr>
            <a:lvl8pPr marL="3429000" indent="-228600" algn="l" rtl="0" fontAlgn="base">
              <a:spcBef>
                <a:spcPct val="20000"/>
              </a:spcBef>
              <a:spcAft>
                <a:spcPct val="0"/>
              </a:spcAft>
              <a:buClr>
                <a:srgbClr val="CC0000"/>
              </a:buClr>
              <a:buFont typeface="Arial" charset="0"/>
              <a:buChar char="»"/>
              <a:defRPr sz="2000">
                <a:solidFill>
                  <a:srgbClr val="000066"/>
                </a:solidFill>
                <a:latin typeface="+mn-lt"/>
              </a:defRPr>
            </a:lvl8pPr>
            <a:lvl9pPr marL="3886200" indent="-228600" algn="l" rtl="0" fontAlgn="base">
              <a:spcBef>
                <a:spcPct val="20000"/>
              </a:spcBef>
              <a:spcAft>
                <a:spcPct val="0"/>
              </a:spcAft>
              <a:buClr>
                <a:srgbClr val="CC0000"/>
              </a:buClr>
              <a:buFont typeface="Arial" charset="0"/>
              <a:buChar char="»"/>
              <a:defRPr sz="2000">
                <a:solidFill>
                  <a:srgbClr val="000066"/>
                </a:solidFill>
                <a:latin typeface="+mn-lt"/>
              </a:defRPr>
            </a:lvl9pPr>
          </a:lstStyle>
          <a:p>
            <a:pPr lvl="1"/>
            <a:endParaRPr lang="en-US" sz="2000" i="1" u="sng" kern="0" dirty="0" smtClean="0">
              <a:solidFill>
                <a:schemeClr val="tx1"/>
              </a:solidFill>
            </a:endParaRPr>
          </a:p>
          <a:p>
            <a:pPr lvl="1"/>
            <a:endParaRPr lang="en-US" sz="2000" i="1" u="sng" kern="0" dirty="0" smtClean="0">
              <a:solidFill>
                <a:schemeClr val="tx1"/>
              </a:solidFill>
            </a:endParaRPr>
          </a:p>
        </p:txBody>
      </p:sp>
    </p:spTree>
    <p:extLst>
      <p:ext uri="{BB962C8B-B14F-4D97-AF65-F5344CB8AC3E}">
        <p14:creationId xmlns:p14="http://schemas.microsoft.com/office/powerpoint/2010/main" val="16940126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557463"/>
            <a:ext cx="2628900" cy="1843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87" y="254793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447800" y="457200"/>
            <a:ext cx="6553200" cy="707886"/>
          </a:xfrm>
          <a:prstGeom prst="rect">
            <a:avLst/>
          </a:prstGeom>
          <a:noFill/>
        </p:spPr>
        <p:txBody>
          <a:bodyPr wrap="square" rtlCol="0">
            <a:spAutoFit/>
          </a:bodyPr>
          <a:lstStyle/>
          <a:p>
            <a:r>
              <a:rPr lang="en-US" sz="4000" dirty="0" smtClean="0">
                <a:solidFill>
                  <a:schemeClr val="bg1"/>
                </a:solidFill>
                <a:latin typeface="+mj-lt"/>
              </a:rPr>
              <a:t>…of Born-Again Legislation.</a:t>
            </a:r>
            <a:endParaRPr lang="en-US" sz="4000" dirty="0">
              <a:solidFill>
                <a:schemeClr val="bg1"/>
              </a:solidFill>
              <a:latin typeface="+mj-lt"/>
            </a:endParaRPr>
          </a:p>
        </p:txBody>
      </p:sp>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8588" y="2809875"/>
            <a:ext cx="1266825"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17058" y="3095624"/>
            <a:ext cx="766762" cy="76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3038" y="3124199"/>
            <a:ext cx="76835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2400" y="4400550"/>
            <a:ext cx="8743950" cy="1015663"/>
          </a:xfrm>
          <a:prstGeom prst="rect">
            <a:avLst/>
          </a:prstGeom>
          <a:noFill/>
        </p:spPr>
        <p:txBody>
          <a:bodyPr wrap="square" rtlCol="0">
            <a:spAutoFit/>
          </a:bodyPr>
          <a:lstStyle/>
          <a:p>
            <a:r>
              <a:rPr lang="en-US" sz="2000" dirty="0" smtClean="0">
                <a:solidFill>
                  <a:srgbClr val="FF0000"/>
                </a:solidFill>
              </a:rPr>
              <a:t>        Federal RPS					   CEIP + 28%</a:t>
            </a:r>
          </a:p>
          <a:p>
            <a:r>
              <a:rPr lang="en-US" sz="2000" dirty="0" smtClean="0">
                <a:solidFill>
                  <a:srgbClr val="FF0000"/>
                </a:solidFill>
              </a:rPr>
              <a:t> Environmental Justice			        	        Low-Income 2x Credit</a:t>
            </a:r>
          </a:p>
          <a:p>
            <a:r>
              <a:rPr lang="en-US" sz="2000" dirty="0">
                <a:solidFill>
                  <a:srgbClr val="FF0000"/>
                </a:solidFill>
              </a:rPr>
              <a:t> </a:t>
            </a:r>
            <a:r>
              <a:rPr lang="en-US" sz="2000" dirty="0" smtClean="0">
                <a:solidFill>
                  <a:srgbClr val="FF0000"/>
                </a:solidFill>
              </a:rPr>
              <a:t>      Cap and Trade					         FIP</a:t>
            </a:r>
            <a:endParaRPr lang="en-US" sz="2000" dirty="0">
              <a:solidFill>
                <a:srgbClr val="FF0000"/>
              </a:solidFill>
            </a:endParaRPr>
          </a:p>
        </p:txBody>
      </p:sp>
      <p:pic>
        <p:nvPicPr>
          <p:cNvPr id="512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899" y="1524000"/>
            <a:ext cx="1733550" cy="1023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89627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idx="4294967295"/>
          </p:nvPr>
        </p:nvSpPr>
        <p:spPr>
          <a:xfrm>
            <a:off x="1371600" y="381000"/>
            <a:ext cx="8077200" cy="685800"/>
          </a:xfrm>
        </p:spPr>
        <p:txBody>
          <a:bodyPr/>
          <a:lstStyle/>
          <a:p>
            <a:r>
              <a:rPr lang="en-US" sz="3600" dirty="0" smtClean="0"/>
              <a:t>Time to Learn More and </a:t>
            </a:r>
            <a:r>
              <a:rPr lang="en-US" sz="3600" u="sng" dirty="0" smtClean="0"/>
              <a:t>TAKE  ACTION</a:t>
            </a:r>
          </a:p>
        </p:txBody>
      </p:sp>
      <p:sp>
        <p:nvSpPr>
          <p:cNvPr id="286723" name="Rectangle 3"/>
          <p:cNvSpPr>
            <a:spLocks noGrp="1" noChangeArrowheads="1"/>
          </p:cNvSpPr>
          <p:nvPr>
            <p:ph type="body" idx="4294967295"/>
          </p:nvPr>
        </p:nvSpPr>
        <p:spPr>
          <a:xfrm>
            <a:off x="609600" y="1143000"/>
            <a:ext cx="8001000" cy="5562600"/>
          </a:xfrm>
        </p:spPr>
        <p:txBody>
          <a:bodyPr/>
          <a:lstStyle/>
          <a:p>
            <a:pPr>
              <a:lnSpc>
                <a:spcPct val="80000"/>
              </a:lnSpc>
              <a:spcAft>
                <a:spcPct val="30000"/>
              </a:spcAft>
              <a:defRPr/>
            </a:pPr>
            <a:endParaRPr lang="en-US" sz="2800" dirty="0" smtClean="0">
              <a:solidFill>
                <a:srgbClr val="FF0000"/>
              </a:solidFill>
              <a:effectLst>
                <a:outerShdw blurRad="38100" dist="38100" dir="2700000" algn="tl">
                  <a:srgbClr val="C0C0C0"/>
                </a:outerShdw>
              </a:effectLst>
            </a:endParaRPr>
          </a:p>
          <a:p>
            <a:pPr algn="ctr">
              <a:lnSpc>
                <a:spcPct val="50000"/>
              </a:lnSpc>
              <a:spcAft>
                <a:spcPct val="30000"/>
              </a:spcAft>
              <a:buFontTx/>
              <a:buNone/>
              <a:defRPr/>
            </a:pPr>
            <a:r>
              <a:rPr lang="en-US" sz="4000" dirty="0" smtClean="0">
                <a:solidFill>
                  <a:srgbClr val="010A5B"/>
                </a:solidFill>
              </a:rPr>
              <a:t>Join </a:t>
            </a:r>
            <a:r>
              <a:rPr lang="en-US" sz="4000" dirty="0">
                <a:solidFill>
                  <a:srgbClr val="010A5B"/>
                </a:solidFill>
              </a:rPr>
              <a:t>us and help secure </a:t>
            </a:r>
          </a:p>
          <a:p>
            <a:pPr algn="ctr">
              <a:lnSpc>
                <a:spcPct val="50000"/>
              </a:lnSpc>
              <a:spcAft>
                <a:spcPct val="30000"/>
              </a:spcAft>
              <a:buFontTx/>
              <a:buNone/>
              <a:defRPr/>
            </a:pPr>
            <a:r>
              <a:rPr lang="en-US" sz="4000" dirty="0">
                <a:solidFill>
                  <a:srgbClr val="010A5B"/>
                </a:solidFill>
              </a:rPr>
              <a:t>America’s Energy Future</a:t>
            </a:r>
          </a:p>
          <a:p>
            <a:pPr marL="0" indent="0">
              <a:lnSpc>
                <a:spcPct val="80000"/>
              </a:lnSpc>
              <a:spcAft>
                <a:spcPct val="30000"/>
              </a:spcAft>
              <a:buNone/>
              <a:defRPr/>
            </a:pPr>
            <a:endParaRPr lang="en-US" sz="1000" dirty="0">
              <a:solidFill>
                <a:srgbClr val="010A5B"/>
              </a:solidFill>
            </a:endParaRPr>
          </a:p>
          <a:p>
            <a:pPr algn="ctr">
              <a:lnSpc>
                <a:spcPct val="80000"/>
              </a:lnSpc>
              <a:spcAft>
                <a:spcPts val="1800"/>
              </a:spcAft>
              <a:buFont typeface="Wingdings" pitchFamily="2" charset="2"/>
              <a:buNone/>
              <a:defRPr/>
            </a:pPr>
            <a:r>
              <a:rPr lang="en-US" sz="4000" u="sng" dirty="0">
                <a:solidFill>
                  <a:srgbClr val="0066FF"/>
                </a:solidFill>
              </a:rPr>
              <a:t>WWW.ENERGYXXI.ORG</a:t>
            </a:r>
          </a:p>
          <a:p>
            <a:pPr algn="ctr">
              <a:lnSpc>
                <a:spcPct val="80000"/>
              </a:lnSpc>
              <a:spcAft>
                <a:spcPts val="1200"/>
              </a:spcAft>
              <a:buFont typeface="Wingdings" pitchFamily="2" charset="2"/>
              <a:buNone/>
              <a:defRPr/>
            </a:pPr>
            <a:r>
              <a:rPr lang="en-US" sz="4000" dirty="0">
                <a:solidFill>
                  <a:srgbClr val="FF0000"/>
                </a:solidFill>
              </a:rPr>
              <a:t>		Institute for 21st Century Energy</a:t>
            </a:r>
          </a:p>
          <a:p>
            <a:pPr algn="ctr">
              <a:lnSpc>
                <a:spcPct val="80000"/>
              </a:lnSpc>
              <a:buNone/>
              <a:defRPr/>
            </a:pPr>
            <a:r>
              <a:rPr lang="en-US" sz="4000" dirty="0">
                <a:solidFill>
                  <a:srgbClr val="FF0000"/>
                </a:solidFill>
              </a:rPr>
              <a:t>   @Energy21</a:t>
            </a:r>
          </a:p>
        </p:txBody>
      </p:sp>
      <p:pic>
        <p:nvPicPr>
          <p:cNvPr id="5" name="Picture 2" descr="https://fbcdn-sphotos-b-a.akamaihd.net/hphotos-ak-frc3/t1.0-9/1377580_10152203108461729_809245696_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4440" y="4069080"/>
            <a:ext cx="731519" cy="7315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g.twimg.com/Twitter_logo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4830756"/>
            <a:ext cx="899788"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161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467600" cy="792163"/>
          </a:xfrm>
        </p:spPr>
        <p:txBody>
          <a:bodyPr/>
          <a:lstStyle/>
          <a:p>
            <a:r>
              <a:rPr lang="en-US" sz="3600" u="sng" dirty="0" smtClean="0"/>
              <a:t>…And What Should Never Be</a:t>
            </a:r>
            <a:br>
              <a:rPr lang="en-US" sz="3600" u="sng" dirty="0" smtClean="0"/>
            </a:br>
            <a:r>
              <a:rPr lang="en-US" sz="2000" i="1" dirty="0" smtClean="0"/>
              <a:t>Major Pending Rules</a:t>
            </a:r>
            <a:endParaRPr lang="en-US" sz="2000" i="1" dirty="0"/>
          </a:p>
        </p:txBody>
      </p:sp>
      <p:sp>
        <p:nvSpPr>
          <p:cNvPr id="3" name="Content Placeholder 2"/>
          <p:cNvSpPr>
            <a:spLocks noGrp="1"/>
          </p:cNvSpPr>
          <p:nvPr>
            <p:ph idx="1"/>
          </p:nvPr>
        </p:nvSpPr>
        <p:spPr>
          <a:xfrm>
            <a:off x="457200" y="1524000"/>
            <a:ext cx="8382000" cy="4495800"/>
          </a:xfrm>
        </p:spPr>
        <p:txBody>
          <a:bodyPr/>
          <a:lstStyle/>
          <a:p>
            <a:pPr>
              <a:lnSpc>
                <a:spcPct val="150000"/>
              </a:lnSpc>
              <a:spcAft>
                <a:spcPts val="600"/>
              </a:spcAft>
            </a:pPr>
            <a:r>
              <a:rPr lang="en-US" sz="2800" dirty="0" smtClean="0"/>
              <a:t>Effluent limitation Guidelines (</a:t>
            </a:r>
            <a:r>
              <a:rPr lang="en-US" sz="2800" i="1" dirty="0" smtClean="0"/>
              <a:t>final due September 2015 </a:t>
            </a:r>
            <a:r>
              <a:rPr lang="en-US" sz="2800" dirty="0" smtClean="0"/>
              <a:t>)</a:t>
            </a:r>
          </a:p>
          <a:p>
            <a:pPr>
              <a:lnSpc>
                <a:spcPct val="150000"/>
              </a:lnSpc>
              <a:spcAft>
                <a:spcPts val="600"/>
              </a:spcAft>
            </a:pPr>
            <a:r>
              <a:rPr lang="en-US" sz="2800" dirty="0" smtClean="0"/>
              <a:t>Ozone </a:t>
            </a:r>
            <a:r>
              <a:rPr lang="en-US" sz="2800" dirty="0"/>
              <a:t>(</a:t>
            </a:r>
            <a:r>
              <a:rPr lang="en-US" sz="2800" i="1" dirty="0"/>
              <a:t>final </a:t>
            </a:r>
            <a:r>
              <a:rPr lang="en-US" sz="2800" i="1" dirty="0" smtClean="0"/>
              <a:t>due October 2015 </a:t>
            </a:r>
            <a:r>
              <a:rPr lang="en-US" sz="2800" dirty="0" smtClean="0"/>
              <a:t>)</a:t>
            </a:r>
            <a:endParaRPr lang="en-US" sz="2800" dirty="0"/>
          </a:p>
          <a:p>
            <a:pPr>
              <a:lnSpc>
                <a:spcPct val="150000"/>
              </a:lnSpc>
              <a:spcAft>
                <a:spcPts val="600"/>
              </a:spcAft>
            </a:pPr>
            <a:r>
              <a:rPr lang="en-US" sz="2800" dirty="0" smtClean="0"/>
              <a:t>White House NEPA Guidance (</a:t>
            </a:r>
            <a:r>
              <a:rPr lang="en-US" sz="2800" i="1" dirty="0" smtClean="0"/>
              <a:t>released December 2014 </a:t>
            </a:r>
            <a:r>
              <a:rPr lang="en-US" sz="2800" dirty="0" smtClean="0"/>
              <a:t>)</a:t>
            </a:r>
          </a:p>
          <a:p>
            <a:pPr>
              <a:lnSpc>
                <a:spcPct val="150000"/>
              </a:lnSpc>
              <a:spcAft>
                <a:spcPts val="600"/>
              </a:spcAft>
            </a:pPr>
            <a:r>
              <a:rPr lang="en-US" sz="2800" dirty="0" smtClean="0"/>
              <a:t>Stream Buffer Zone (</a:t>
            </a:r>
            <a:r>
              <a:rPr lang="en-US" sz="2800" i="1" dirty="0" smtClean="0"/>
              <a:t>April 2015; comments due October 26 </a:t>
            </a:r>
            <a:r>
              <a:rPr lang="en-US" sz="2800" dirty="0" smtClean="0"/>
              <a:t>)</a:t>
            </a:r>
          </a:p>
          <a:p>
            <a:pPr marL="0" indent="0">
              <a:buNone/>
            </a:pPr>
            <a:endParaRPr lang="en-US" sz="2800" dirty="0" smtClean="0"/>
          </a:p>
          <a:p>
            <a:endParaRPr lang="en-US" sz="2800" dirty="0"/>
          </a:p>
        </p:txBody>
      </p:sp>
    </p:spTree>
    <p:extLst>
      <p:ext uri="{BB962C8B-B14F-4D97-AF65-F5344CB8AC3E}">
        <p14:creationId xmlns:p14="http://schemas.microsoft.com/office/powerpoint/2010/main" val="4294541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705600" cy="868363"/>
          </a:xfrm>
        </p:spPr>
        <p:txBody>
          <a:bodyPr/>
          <a:lstStyle/>
          <a:p>
            <a:r>
              <a:rPr lang="en-US" dirty="0" smtClean="0"/>
              <a:t>Decline of Cooperative Federalism</a:t>
            </a:r>
            <a:endParaRPr lang="en-US" dirty="0"/>
          </a:p>
        </p:txBody>
      </p:sp>
      <p:sp>
        <p:nvSpPr>
          <p:cNvPr id="5" name="Content Placeholder 2"/>
          <p:cNvSpPr>
            <a:spLocks noGrp="1"/>
          </p:cNvSpPr>
          <p:nvPr>
            <p:ph idx="1"/>
          </p:nvPr>
        </p:nvSpPr>
        <p:spPr>
          <a:xfrm>
            <a:off x="609600" y="1447800"/>
            <a:ext cx="7772400" cy="4876800"/>
          </a:xfrm>
        </p:spPr>
        <p:txBody>
          <a:bodyPr>
            <a:normAutofit/>
          </a:bodyPr>
          <a:lstStyle/>
          <a:p>
            <a:r>
              <a:rPr lang="en-US" sz="2400" u="sng" dirty="0"/>
              <a:t>Clean Air Act</a:t>
            </a:r>
            <a:r>
              <a:rPr lang="en-US" sz="2400" dirty="0"/>
              <a:t>: </a:t>
            </a:r>
            <a:r>
              <a:rPr lang="en-US" sz="2400" i="1" dirty="0"/>
              <a:t>“air pollution prevention…at its source </a:t>
            </a:r>
            <a:r>
              <a:rPr lang="en-US" sz="2400" b="1" i="1" dirty="0">
                <a:solidFill>
                  <a:srgbClr val="FF0000"/>
                </a:solidFill>
              </a:rPr>
              <a:t>is the primary responsibility of States and local governments</a:t>
            </a:r>
            <a:r>
              <a:rPr lang="en-US" sz="2400" i="1" dirty="0" smtClean="0"/>
              <a:t>.”</a:t>
            </a:r>
          </a:p>
          <a:p>
            <a:pPr marL="0" indent="0">
              <a:buNone/>
            </a:pPr>
            <a:endParaRPr lang="en-US" sz="2400" i="1" dirty="0" smtClean="0"/>
          </a:p>
          <a:p>
            <a:pPr marL="0" indent="0">
              <a:buNone/>
            </a:pPr>
            <a:endParaRPr lang="en-US" sz="2400" i="1" dirty="0" smtClean="0"/>
          </a:p>
          <a:p>
            <a:pPr marL="0" indent="0">
              <a:buNone/>
            </a:pPr>
            <a:endParaRPr lang="en-US" sz="2400" i="1" dirty="0" smtClean="0"/>
          </a:p>
          <a:p>
            <a:pPr marL="0" indent="0">
              <a:buNone/>
            </a:pPr>
            <a:endParaRPr lang="en-US" sz="2400" i="1" dirty="0" smtClean="0"/>
          </a:p>
          <a:p>
            <a:pPr marL="0" indent="0">
              <a:buNone/>
            </a:pPr>
            <a:endParaRPr lang="en-US" sz="2400" i="1" dirty="0" smtClean="0"/>
          </a:p>
          <a:p>
            <a:pPr marL="0" indent="0">
              <a:buNone/>
            </a:pPr>
            <a:endParaRPr lang="en-US" sz="2400" i="1" dirty="0" smtClean="0"/>
          </a:p>
          <a:p>
            <a:pPr>
              <a:spcBef>
                <a:spcPts val="1800"/>
              </a:spcBef>
            </a:pPr>
            <a:r>
              <a:rPr lang="en-US" sz="2400" dirty="0" smtClean="0"/>
              <a:t>EPA has promulgated </a:t>
            </a:r>
            <a:r>
              <a:rPr lang="en-US" sz="2400" u="sng" dirty="0" smtClean="0">
                <a:solidFill>
                  <a:srgbClr val="FF0000"/>
                </a:solidFill>
              </a:rPr>
              <a:t>a record </a:t>
            </a:r>
            <a:r>
              <a:rPr lang="en-US" sz="2400" b="1" u="sng" dirty="0" smtClean="0">
                <a:solidFill>
                  <a:srgbClr val="FF0000"/>
                </a:solidFill>
              </a:rPr>
              <a:t>54</a:t>
            </a:r>
            <a:r>
              <a:rPr lang="en-US" sz="2400" u="sng" dirty="0" smtClean="0">
                <a:solidFill>
                  <a:srgbClr val="FF0000"/>
                </a:solidFill>
              </a:rPr>
              <a:t> </a:t>
            </a:r>
            <a:r>
              <a:rPr lang="en-US" sz="2400" dirty="0" smtClean="0"/>
              <a:t>Federal Implementation Plans during the Obama Administration.</a:t>
            </a:r>
          </a:p>
          <a:p>
            <a:endParaRPr lang="en-US" sz="2400" i="1" dirty="0"/>
          </a:p>
          <a:p>
            <a:pPr marL="0" indent="0">
              <a:buNone/>
            </a:pPr>
            <a:endParaRPr lang="en-US" sz="1400" i="1" dirty="0"/>
          </a:p>
          <a:p>
            <a:pPr marL="0" indent="0">
              <a:buNone/>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362201"/>
            <a:ext cx="6553200" cy="26193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914400" y="6400800"/>
            <a:ext cx="4114800" cy="276999"/>
          </a:xfrm>
          <a:prstGeom prst="rect">
            <a:avLst/>
          </a:prstGeom>
          <a:noFill/>
        </p:spPr>
        <p:txBody>
          <a:bodyPr wrap="square" rtlCol="0">
            <a:spAutoFit/>
          </a:bodyPr>
          <a:lstStyle/>
          <a:p>
            <a:r>
              <a:rPr lang="en-US" sz="1200" dirty="0" smtClean="0">
                <a:solidFill>
                  <a:srgbClr val="EDEEC8"/>
                </a:solidFill>
              </a:rPr>
              <a:t>Source: Competitive Enterprise Institute</a:t>
            </a:r>
            <a:endParaRPr lang="en-US" sz="1200" dirty="0">
              <a:solidFill>
                <a:srgbClr val="EDEEC8"/>
              </a:solidFill>
            </a:endParaRPr>
          </a:p>
        </p:txBody>
      </p:sp>
    </p:spTree>
    <p:extLst>
      <p:ext uri="{BB962C8B-B14F-4D97-AF65-F5344CB8AC3E}">
        <p14:creationId xmlns:p14="http://schemas.microsoft.com/office/powerpoint/2010/main" val="3748410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914400" y="1447800"/>
            <a:ext cx="75438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60000"/>
              <a:buBlip>
                <a:blip r:embed="rId3"/>
              </a:buBlip>
              <a:defRPr sz="3200">
                <a:solidFill>
                  <a:srgbClr val="000066"/>
                </a:solidFill>
                <a:latin typeface="+mn-lt"/>
                <a:ea typeface="+mn-ea"/>
                <a:cs typeface="+mn-cs"/>
              </a:defRPr>
            </a:lvl1pPr>
            <a:lvl2pPr marL="742950" indent="-285750" algn="l" rtl="0" eaLnBrk="0" fontAlgn="base" hangingPunct="0">
              <a:spcBef>
                <a:spcPct val="20000"/>
              </a:spcBef>
              <a:spcAft>
                <a:spcPct val="0"/>
              </a:spcAft>
              <a:buClr>
                <a:srgbClr val="0066FF"/>
              </a:buClr>
              <a:buFont typeface="Wingdings" pitchFamily="2" charset="2"/>
              <a:buChar char="§"/>
              <a:defRPr sz="2800">
                <a:solidFill>
                  <a:srgbClr val="000066"/>
                </a:solidFill>
                <a:latin typeface="+mn-lt"/>
              </a:defRPr>
            </a:lvl2pPr>
            <a:lvl3pPr marL="1143000" indent="-228600" algn="l" rtl="0" eaLnBrk="0" fontAlgn="base" hangingPunct="0">
              <a:spcBef>
                <a:spcPct val="20000"/>
              </a:spcBef>
              <a:spcAft>
                <a:spcPct val="0"/>
              </a:spcAft>
              <a:buClr>
                <a:srgbClr val="0066FF"/>
              </a:buClr>
              <a:buChar char="•"/>
              <a:defRPr sz="2400">
                <a:solidFill>
                  <a:srgbClr val="000066"/>
                </a:solidFill>
                <a:latin typeface="+mn-lt"/>
              </a:defRPr>
            </a:lvl3pPr>
            <a:lvl4pPr marL="1600200" indent="-228600" algn="l" rtl="0" eaLnBrk="0" fontAlgn="base" hangingPunct="0">
              <a:spcBef>
                <a:spcPct val="20000"/>
              </a:spcBef>
              <a:spcAft>
                <a:spcPct val="0"/>
              </a:spcAft>
              <a:buClr>
                <a:srgbClr val="0066FF"/>
              </a:buClr>
              <a:buFont typeface="Arial" charset="0"/>
              <a:buChar char="–"/>
              <a:defRPr sz="2000">
                <a:solidFill>
                  <a:srgbClr val="000066"/>
                </a:solidFill>
                <a:latin typeface="+mn-lt"/>
              </a:defRPr>
            </a:lvl4pPr>
            <a:lvl5pPr marL="2057400" indent="-228600" algn="l" rtl="0" eaLnBrk="0" fontAlgn="base" hangingPunct="0">
              <a:spcBef>
                <a:spcPct val="20000"/>
              </a:spcBef>
              <a:spcAft>
                <a:spcPct val="0"/>
              </a:spcAft>
              <a:buClr>
                <a:srgbClr val="CC0000"/>
              </a:buClr>
              <a:buFont typeface="Arial" charset="0"/>
              <a:buChar char="»"/>
              <a:defRPr sz="2000">
                <a:solidFill>
                  <a:srgbClr val="000066"/>
                </a:solidFill>
                <a:latin typeface="+mn-lt"/>
              </a:defRPr>
            </a:lvl5pPr>
            <a:lvl6pPr marL="2514600" indent="-228600" algn="l" rtl="0" fontAlgn="base">
              <a:spcBef>
                <a:spcPct val="20000"/>
              </a:spcBef>
              <a:spcAft>
                <a:spcPct val="0"/>
              </a:spcAft>
              <a:buClr>
                <a:srgbClr val="CC0000"/>
              </a:buClr>
              <a:buFont typeface="Arial" charset="0"/>
              <a:buChar char="»"/>
              <a:defRPr sz="2000">
                <a:solidFill>
                  <a:srgbClr val="000066"/>
                </a:solidFill>
                <a:latin typeface="+mn-lt"/>
              </a:defRPr>
            </a:lvl6pPr>
            <a:lvl7pPr marL="2971800" indent="-228600" algn="l" rtl="0" fontAlgn="base">
              <a:spcBef>
                <a:spcPct val="20000"/>
              </a:spcBef>
              <a:spcAft>
                <a:spcPct val="0"/>
              </a:spcAft>
              <a:buClr>
                <a:srgbClr val="CC0000"/>
              </a:buClr>
              <a:buFont typeface="Arial" charset="0"/>
              <a:buChar char="»"/>
              <a:defRPr sz="2000">
                <a:solidFill>
                  <a:srgbClr val="000066"/>
                </a:solidFill>
                <a:latin typeface="+mn-lt"/>
              </a:defRPr>
            </a:lvl7pPr>
            <a:lvl8pPr marL="3429000" indent="-228600" algn="l" rtl="0" fontAlgn="base">
              <a:spcBef>
                <a:spcPct val="20000"/>
              </a:spcBef>
              <a:spcAft>
                <a:spcPct val="0"/>
              </a:spcAft>
              <a:buClr>
                <a:srgbClr val="CC0000"/>
              </a:buClr>
              <a:buFont typeface="Arial" charset="0"/>
              <a:buChar char="»"/>
              <a:defRPr sz="2000">
                <a:solidFill>
                  <a:srgbClr val="000066"/>
                </a:solidFill>
                <a:latin typeface="+mn-lt"/>
              </a:defRPr>
            </a:lvl8pPr>
            <a:lvl9pPr marL="3886200" indent="-228600" algn="l" rtl="0" fontAlgn="base">
              <a:spcBef>
                <a:spcPct val="20000"/>
              </a:spcBef>
              <a:spcAft>
                <a:spcPct val="0"/>
              </a:spcAft>
              <a:buClr>
                <a:srgbClr val="CC0000"/>
              </a:buClr>
              <a:buFont typeface="Arial" charset="0"/>
              <a:buChar char="»"/>
              <a:defRPr sz="2000">
                <a:solidFill>
                  <a:srgbClr val="000066"/>
                </a:solidFill>
                <a:latin typeface="+mn-lt"/>
              </a:defRPr>
            </a:lvl9pPr>
          </a:lstStyle>
          <a:p>
            <a:pPr eaLnBrk="1" hangingPunct="1">
              <a:lnSpc>
                <a:spcPct val="90000"/>
              </a:lnSpc>
            </a:pPr>
            <a:r>
              <a:rPr lang="en-US" sz="2400" kern="0" dirty="0" smtClean="0"/>
              <a:t>&gt;50 GW prematurely retired by 2020</a:t>
            </a:r>
          </a:p>
          <a:p>
            <a:pPr marL="457200" lvl="1" indent="0" eaLnBrk="1" hangingPunct="1">
              <a:lnSpc>
                <a:spcPct val="90000"/>
              </a:lnSpc>
              <a:buNone/>
            </a:pPr>
            <a:endParaRPr lang="en-US" sz="2800" kern="0" dirty="0" smtClean="0"/>
          </a:p>
          <a:p>
            <a:pPr marL="0" indent="0" eaLnBrk="1" hangingPunct="1">
              <a:lnSpc>
                <a:spcPct val="90000"/>
              </a:lnSpc>
              <a:buNone/>
            </a:pPr>
            <a:endParaRPr lang="en-US" sz="1000" kern="0" dirty="0" smtClean="0"/>
          </a:p>
        </p:txBody>
      </p:sp>
      <p:sp>
        <p:nvSpPr>
          <p:cNvPr id="8" name="Rectangle 2"/>
          <p:cNvSpPr txBox="1">
            <a:spLocks noChangeArrowheads="1"/>
          </p:cNvSpPr>
          <p:nvPr/>
        </p:nvSpPr>
        <p:spPr bwMode="auto">
          <a:xfrm>
            <a:off x="1447800" y="457200"/>
            <a:ext cx="7696200" cy="762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Franklin Gothic Demi Cond" pitchFamily="34" charset="0"/>
              </a:defRPr>
            </a:lvl2pPr>
            <a:lvl3pPr algn="l" rtl="0" eaLnBrk="0" fontAlgn="base" hangingPunct="0">
              <a:spcBef>
                <a:spcPct val="0"/>
              </a:spcBef>
              <a:spcAft>
                <a:spcPct val="0"/>
              </a:spcAft>
              <a:defRPr sz="4000">
                <a:solidFill>
                  <a:schemeClr val="bg1"/>
                </a:solidFill>
                <a:latin typeface="Franklin Gothic Demi Cond" pitchFamily="34" charset="0"/>
              </a:defRPr>
            </a:lvl3pPr>
            <a:lvl4pPr algn="l" rtl="0" eaLnBrk="0" fontAlgn="base" hangingPunct="0">
              <a:spcBef>
                <a:spcPct val="0"/>
              </a:spcBef>
              <a:spcAft>
                <a:spcPct val="0"/>
              </a:spcAft>
              <a:defRPr sz="4000">
                <a:solidFill>
                  <a:schemeClr val="bg1"/>
                </a:solidFill>
                <a:latin typeface="Franklin Gothic Demi Cond" pitchFamily="34" charset="0"/>
              </a:defRPr>
            </a:lvl4pPr>
            <a:lvl5pPr algn="l" rtl="0" eaLnBrk="0" fontAlgn="base" hangingPunct="0">
              <a:spcBef>
                <a:spcPct val="0"/>
              </a:spcBef>
              <a:spcAft>
                <a:spcPct val="0"/>
              </a:spcAft>
              <a:defRPr sz="4000">
                <a:solidFill>
                  <a:schemeClr val="bg1"/>
                </a:solidFill>
                <a:latin typeface="Franklin Gothic Demi Cond" pitchFamily="34" charset="0"/>
              </a:defRPr>
            </a:lvl5pPr>
            <a:lvl6pPr marL="457200" algn="l" rtl="0" fontAlgn="base">
              <a:spcBef>
                <a:spcPct val="0"/>
              </a:spcBef>
              <a:spcAft>
                <a:spcPct val="0"/>
              </a:spcAft>
              <a:defRPr sz="5000">
                <a:solidFill>
                  <a:schemeClr val="bg1"/>
                </a:solidFill>
                <a:latin typeface="Franklin Gothic Demi Cond" pitchFamily="34" charset="0"/>
              </a:defRPr>
            </a:lvl6pPr>
            <a:lvl7pPr marL="914400" algn="l" rtl="0" fontAlgn="base">
              <a:spcBef>
                <a:spcPct val="0"/>
              </a:spcBef>
              <a:spcAft>
                <a:spcPct val="0"/>
              </a:spcAft>
              <a:defRPr sz="5000">
                <a:solidFill>
                  <a:schemeClr val="bg1"/>
                </a:solidFill>
                <a:latin typeface="Franklin Gothic Demi Cond" pitchFamily="34" charset="0"/>
              </a:defRPr>
            </a:lvl7pPr>
            <a:lvl8pPr marL="1371600" algn="l" rtl="0" fontAlgn="base">
              <a:spcBef>
                <a:spcPct val="0"/>
              </a:spcBef>
              <a:spcAft>
                <a:spcPct val="0"/>
              </a:spcAft>
              <a:defRPr sz="5000">
                <a:solidFill>
                  <a:schemeClr val="bg1"/>
                </a:solidFill>
                <a:latin typeface="Franklin Gothic Demi Cond" pitchFamily="34" charset="0"/>
              </a:defRPr>
            </a:lvl8pPr>
            <a:lvl9pPr marL="1828800" algn="l" rtl="0" fontAlgn="base">
              <a:spcBef>
                <a:spcPct val="0"/>
              </a:spcBef>
              <a:spcAft>
                <a:spcPct val="0"/>
              </a:spcAft>
              <a:defRPr sz="5000">
                <a:solidFill>
                  <a:schemeClr val="bg1"/>
                </a:solidFill>
                <a:latin typeface="Franklin Gothic Demi Cond" pitchFamily="34" charset="0"/>
              </a:defRPr>
            </a:lvl9pPr>
          </a:lstStyle>
          <a:p>
            <a:pPr eaLnBrk="1" hangingPunct="1"/>
            <a:r>
              <a:rPr lang="en-US" kern="0" dirty="0" smtClean="0"/>
              <a:t>Closures in Context</a:t>
            </a:r>
          </a:p>
          <a:p>
            <a:pPr eaLnBrk="1" hangingPunct="1"/>
            <a:r>
              <a:rPr lang="en-US" sz="2000" i="1" kern="0" dirty="0" smtClean="0"/>
              <a:t>Plant Closures from Finalized Rules</a:t>
            </a:r>
          </a:p>
        </p:txBody>
      </p:sp>
      <p:sp>
        <p:nvSpPr>
          <p:cNvPr id="9" name="TextBox 8"/>
          <p:cNvSpPr txBox="1"/>
          <p:nvPr/>
        </p:nvSpPr>
        <p:spPr>
          <a:xfrm>
            <a:off x="762000" y="6477000"/>
            <a:ext cx="1600200" cy="276999"/>
          </a:xfrm>
          <a:prstGeom prst="rect">
            <a:avLst/>
          </a:prstGeom>
          <a:solidFill>
            <a:schemeClr val="bg2">
              <a:lumMod val="75000"/>
              <a:alpha val="52000"/>
            </a:schemeClr>
          </a:solidFill>
        </p:spPr>
        <p:txBody>
          <a:bodyPr wrap="square" rtlCol="0">
            <a:spAutoFit/>
          </a:bodyPr>
          <a:lstStyle/>
          <a:p>
            <a:r>
              <a:rPr lang="en-US" sz="1200" dirty="0" smtClean="0">
                <a:solidFill>
                  <a:srgbClr val="EDEEC8"/>
                </a:solidFill>
              </a:rPr>
              <a:t>Source: Politico</a:t>
            </a:r>
            <a:endParaRPr lang="en-US" sz="1200" dirty="0">
              <a:solidFill>
                <a:srgbClr val="EDEEC8"/>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905000"/>
            <a:ext cx="73914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741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6934200" cy="868363"/>
          </a:xfrm>
        </p:spPr>
        <p:txBody>
          <a:bodyPr/>
          <a:lstStyle/>
          <a:p>
            <a:r>
              <a:rPr lang="en-US" dirty="0" smtClean="0"/>
              <a:t>The Fallout from Utility MACT </a:t>
            </a:r>
            <a:r>
              <a:rPr lang="en-US" u="sng" dirty="0" smtClean="0"/>
              <a:t>Alone</a:t>
            </a:r>
            <a:endParaRPr lang="en-US" u="sng"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7169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Air Act Section 111(d)</a:t>
            </a:r>
            <a:endParaRPr lang="en-US" dirty="0"/>
          </a:p>
        </p:txBody>
      </p:sp>
      <p:sp>
        <p:nvSpPr>
          <p:cNvPr id="3" name="Content Placeholder 2"/>
          <p:cNvSpPr>
            <a:spLocks noGrp="1"/>
          </p:cNvSpPr>
          <p:nvPr>
            <p:ph idx="1"/>
          </p:nvPr>
        </p:nvSpPr>
        <p:spPr>
          <a:xfrm>
            <a:off x="457200" y="1371600"/>
            <a:ext cx="7696200" cy="4648200"/>
          </a:xfrm>
        </p:spPr>
        <p:txBody>
          <a:bodyPr/>
          <a:lstStyle/>
          <a:p>
            <a:pPr marL="0" indent="0">
              <a:buNone/>
            </a:pPr>
            <a:r>
              <a:rPr lang="en-US" sz="1300" dirty="0" smtClean="0"/>
              <a:t>111(d</a:t>
            </a:r>
            <a:r>
              <a:rPr lang="en-US" sz="1300" dirty="0"/>
              <a:t>) Standards of performance for existing sources; remaining useful life of source </a:t>
            </a:r>
            <a:endParaRPr lang="en-US" sz="1300" dirty="0" smtClean="0"/>
          </a:p>
          <a:p>
            <a:pPr marL="0" indent="0">
              <a:buNone/>
            </a:pPr>
            <a:endParaRPr lang="en-US" sz="1300" dirty="0"/>
          </a:p>
          <a:p>
            <a:pPr marL="400050" lvl="1" indent="0">
              <a:spcBef>
                <a:spcPts val="0"/>
              </a:spcBef>
              <a:buNone/>
            </a:pPr>
            <a:r>
              <a:rPr lang="en-US" sz="1300" dirty="0" smtClean="0"/>
              <a:t>(</a:t>
            </a:r>
            <a:r>
              <a:rPr lang="en-US" sz="1300" dirty="0"/>
              <a:t>1) </a:t>
            </a:r>
            <a:r>
              <a:rPr lang="en-US" sz="1300" dirty="0" smtClean="0"/>
              <a:t>The </a:t>
            </a:r>
            <a:r>
              <a:rPr lang="en-US" sz="1300" dirty="0"/>
              <a:t>Administrator shall prescribe regulations which shall establish a procedure similar to that provided by section </a:t>
            </a:r>
            <a:r>
              <a:rPr lang="en-US" sz="1300" dirty="0" smtClean="0"/>
              <a:t>7410 </a:t>
            </a:r>
            <a:r>
              <a:rPr lang="en-US" sz="1300" dirty="0"/>
              <a:t>of this title under which each State shall submit to the Administrator a plan which (A) establishes standards of performance for any existing source for any air pollutant (i) for which air quality criteria have not been issued or which is not included on a list published under section 7408(a) of this title or emitted from a source category which is regulated under section 7412 of this title but (ii) to which a standard of performance under this section would apply if such existing source were a new source, and (B) provides for the implementation and enforcement of such standards of performance. Regulations of the Administrator under this paragraph shall permit the State in applying a standard of performance to any particular source under a plan submitted under this paragraph to take into consideration, among other factors, the remaining useful life of the existing source to which such standard applies.</a:t>
            </a:r>
          </a:p>
          <a:p>
            <a:pPr marL="0" indent="0">
              <a:spcBef>
                <a:spcPts val="0"/>
              </a:spcBef>
              <a:buNone/>
            </a:pPr>
            <a:endParaRPr lang="en-US" sz="1300" dirty="0"/>
          </a:p>
          <a:p>
            <a:pPr marL="400050" lvl="1" indent="0">
              <a:spcBef>
                <a:spcPts val="0"/>
              </a:spcBef>
              <a:buNone/>
            </a:pPr>
            <a:r>
              <a:rPr lang="en-US" sz="1300" dirty="0" smtClean="0"/>
              <a:t>(</a:t>
            </a:r>
            <a:r>
              <a:rPr lang="en-US" sz="1300" dirty="0"/>
              <a:t>2) The Administrator shall have the same authority</a:t>
            </a:r>
            <a:r>
              <a:rPr lang="en-US" sz="1300" dirty="0" smtClean="0"/>
              <a:t>—</a:t>
            </a:r>
          </a:p>
          <a:p>
            <a:pPr marL="400050" lvl="1" indent="0">
              <a:spcBef>
                <a:spcPts val="0"/>
              </a:spcBef>
              <a:buNone/>
            </a:pPr>
            <a:endParaRPr lang="en-US" sz="1300" dirty="0"/>
          </a:p>
          <a:p>
            <a:pPr marL="800100" lvl="2" indent="0">
              <a:spcBef>
                <a:spcPts val="0"/>
              </a:spcBef>
              <a:buNone/>
            </a:pPr>
            <a:r>
              <a:rPr lang="en-US" sz="1300" dirty="0" smtClean="0"/>
              <a:t>(A) to </a:t>
            </a:r>
            <a:r>
              <a:rPr lang="en-US" sz="1300" dirty="0"/>
              <a:t>prescribe a plan for a State in cases where the State fails to submit a satisfactory plan as he would have under section 7410(c) of this title in the case of failure to submit an implementation plan, and</a:t>
            </a:r>
          </a:p>
          <a:p>
            <a:pPr marL="800100" lvl="2" indent="0">
              <a:spcBef>
                <a:spcPts val="0"/>
              </a:spcBef>
              <a:buNone/>
            </a:pPr>
            <a:endParaRPr lang="en-US" sz="1300" dirty="0"/>
          </a:p>
          <a:p>
            <a:pPr marL="800100" lvl="2" indent="0">
              <a:spcBef>
                <a:spcPts val="0"/>
              </a:spcBef>
              <a:buNone/>
            </a:pPr>
            <a:r>
              <a:rPr lang="en-US" sz="1300" dirty="0"/>
              <a:t>(B) </a:t>
            </a:r>
            <a:r>
              <a:rPr lang="en-US" sz="1300" dirty="0" smtClean="0"/>
              <a:t>to </a:t>
            </a:r>
            <a:r>
              <a:rPr lang="en-US" sz="1300" dirty="0"/>
              <a:t>enforce the provisions of such plan in cases where the State fails to enforce them as he would have under sections 7413 and 7414 of this title with respect to an implementation plan.</a:t>
            </a:r>
          </a:p>
          <a:p>
            <a:pPr marL="800100" lvl="2" indent="0">
              <a:spcBef>
                <a:spcPts val="0"/>
              </a:spcBef>
              <a:buNone/>
            </a:pPr>
            <a:endParaRPr lang="en-US" sz="1300" dirty="0"/>
          </a:p>
          <a:p>
            <a:pPr marL="800100" lvl="2" indent="0">
              <a:spcBef>
                <a:spcPts val="0"/>
              </a:spcBef>
              <a:buNone/>
            </a:pPr>
            <a:r>
              <a:rPr lang="en-US" sz="1300" dirty="0"/>
              <a:t>In promulgating a standard of performance under a plan prescribed under this paragraph, the Administrator shall take into consideration, among other factors, remaining useful lives of the sources in the category of sources to which such standard applies.</a:t>
            </a:r>
          </a:p>
        </p:txBody>
      </p:sp>
    </p:spTree>
    <p:extLst>
      <p:ext uri="{BB962C8B-B14F-4D97-AF65-F5344CB8AC3E}">
        <p14:creationId xmlns:p14="http://schemas.microsoft.com/office/powerpoint/2010/main" val="3708011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EPA’s “Clean Power Plan”</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05000" y="1371600"/>
            <a:ext cx="47625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14400" y="5181600"/>
            <a:ext cx="7162800" cy="954107"/>
          </a:xfrm>
          <a:prstGeom prst="rect">
            <a:avLst/>
          </a:prstGeom>
          <a:noFill/>
        </p:spPr>
        <p:txBody>
          <a:bodyPr wrap="square" rtlCol="0">
            <a:spAutoFit/>
          </a:bodyPr>
          <a:lstStyle/>
          <a:p>
            <a:pPr algn="ctr"/>
            <a:r>
              <a:rPr lang="en-US" sz="2800" dirty="0" smtClean="0">
                <a:solidFill>
                  <a:srgbClr val="FF0000"/>
                </a:solidFill>
              </a:rPr>
              <a:t>3000+ pages from less than 300 words</a:t>
            </a:r>
          </a:p>
          <a:p>
            <a:pPr algn="ctr"/>
            <a:r>
              <a:rPr lang="en-US" sz="2800" dirty="0">
                <a:solidFill>
                  <a:srgbClr val="010A5B"/>
                </a:solidFill>
              </a:rPr>
              <a:t>1</a:t>
            </a:r>
            <a:r>
              <a:rPr lang="en-US" sz="2800" dirty="0" smtClean="0">
                <a:solidFill>
                  <a:srgbClr val="010A5B"/>
                </a:solidFill>
              </a:rPr>
              <a:t> word = 100+ pages</a:t>
            </a:r>
            <a:endParaRPr lang="en-US" sz="2800" dirty="0">
              <a:solidFill>
                <a:srgbClr val="010A5B"/>
              </a:solidFill>
            </a:endParaRPr>
          </a:p>
        </p:txBody>
      </p:sp>
    </p:spTree>
    <p:extLst>
      <p:ext uri="{BB962C8B-B14F-4D97-AF65-F5344CB8AC3E}">
        <p14:creationId xmlns:p14="http://schemas.microsoft.com/office/powerpoint/2010/main" val="1068800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Franklin Gothic Demi Cond"/>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17C769CD85C8F4DADAC65D69C43E09E" ma:contentTypeVersion="0" ma:contentTypeDescription="Create a new document." ma:contentTypeScope="" ma:versionID="8be53c1bb378a5bac4227f9c755b068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63840B-FF6B-4EFD-B81B-76909EE00878}">
  <ds:schemaRefs>
    <ds:schemaRef ds:uri="http://www.w3.org/XML/1998/namespace"/>
    <ds:schemaRef ds:uri="http://schemas.microsoft.com/office/2006/documentManagement/types"/>
    <ds:schemaRef ds:uri="http://schemas.openxmlformats.org/package/2006/metadata/core-properties"/>
    <ds:schemaRef ds:uri="http://purl.org/dc/elements/1.1/"/>
    <ds:schemaRef ds:uri="http://purl.org/dc/terms/"/>
    <ds:schemaRef ds:uri="http://purl.org/dc/dcmitype/"/>
    <ds:schemaRef ds:uri="http://schemas.microsoft.com/office/2006/metadata/properties"/>
  </ds:schemaRefs>
</ds:datastoreItem>
</file>

<file path=customXml/itemProps2.xml><?xml version="1.0" encoding="utf-8"?>
<ds:datastoreItem xmlns:ds="http://schemas.openxmlformats.org/officeDocument/2006/customXml" ds:itemID="{EEB9E9B9-4BDA-4FF5-82DF-BAABD6546A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08B40C5-50A5-4A2D-B3FA-C3D86270FD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11491</TotalTime>
  <Words>1642</Words>
  <Application>Microsoft Office PowerPoint</Application>
  <PresentationFormat>On-screen Show (4:3)</PresentationFormat>
  <Paragraphs>243</Paragraphs>
  <Slides>35</Slides>
  <Notes>35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Wingdings</vt:lpstr>
      <vt:lpstr>MS PGothic</vt:lpstr>
      <vt:lpstr>Lucida Handwriting</vt:lpstr>
      <vt:lpstr>Franklin Gothic Demi Cond</vt:lpstr>
      <vt:lpstr>Calibri</vt:lpstr>
      <vt:lpstr>Franklin Gothic Medium Cond</vt:lpstr>
      <vt:lpstr>Default Design</vt:lpstr>
      <vt:lpstr>The EPA’s Redesigned  Redesign of Our Electricity System</vt:lpstr>
      <vt:lpstr>What is… Recently Finalized Rules Impacting Energy </vt:lpstr>
      <vt:lpstr>More of  What is… Even More Recently Finalized Rules Impacting Energy </vt:lpstr>
      <vt:lpstr>…And What Should Never Be Major Pending Rules</vt:lpstr>
      <vt:lpstr>Decline of Cooperative Federalism</vt:lpstr>
      <vt:lpstr>PowerPoint Presentation</vt:lpstr>
      <vt:lpstr>The Fallout from Utility MACT Alone</vt:lpstr>
      <vt:lpstr>Clean Air Act Section 111(d)</vt:lpstr>
      <vt:lpstr>EPA’s “Clean Power Plan”</vt:lpstr>
      <vt:lpstr>CO2 Rules for Existing Power Plants</vt:lpstr>
      <vt:lpstr>CO2 Rules for Existing Power Plants</vt:lpstr>
      <vt:lpstr>PowerPoint Presentation</vt:lpstr>
      <vt:lpstr>Revised, Unequal   Rate-Based Goals</vt:lpstr>
      <vt:lpstr>PowerPoint Presentation</vt:lpstr>
      <vt:lpstr>State Burdens Vary Widely</vt:lpstr>
      <vt:lpstr>Not Cap and Trade</vt:lpstr>
      <vt:lpstr>Federal Implementation Plan (FIP)</vt:lpstr>
      <vt:lpstr>The Winners … and the Losers</vt:lpstr>
      <vt:lpstr>Turning State Losers into Federal Winners</vt:lpstr>
      <vt:lpstr>New Source Performance Standard</vt:lpstr>
      <vt:lpstr>NSPS versus ESPS</vt:lpstr>
      <vt:lpstr>NSPS versus ESPS</vt:lpstr>
      <vt:lpstr>EPA’s Fuzzy Math</vt:lpstr>
      <vt:lpstr>EPA’s Fuzzy Math</vt:lpstr>
      <vt:lpstr>PowerPoint Presentation</vt:lpstr>
      <vt:lpstr>PowerPoint Presentation</vt:lpstr>
      <vt:lpstr>PowerPoint Presentation</vt:lpstr>
      <vt:lpstr>PowerPoint Presentation</vt:lpstr>
      <vt:lpstr>All Pain For Essentially No Gain</vt:lpstr>
      <vt:lpstr>But Don’t We Have a ‘Deal’???</vt:lpstr>
      <vt:lpstr>It Doesn’t Look Like One</vt:lpstr>
      <vt:lpstr>PowerPoint Presentation</vt:lpstr>
      <vt:lpstr>PowerPoint Presentation</vt:lpstr>
      <vt:lpstr>PowerPoint Presentation</vt:lpstr>
      <vt:lpstr>Time to Learn More and TAKE  ACTION</vt:lpstr>
    </vt:vector>
  </TitlesOfParts>
  <Company>USCC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miyoung yoon</dc:creator>
  <cp:lastModifiedBy>Matt Brodnick</cp:lastModifiedBy>
  <cp:revision>749</cp:revision>
  <cp:lastPrinted>2015-09-15T23:08:35Z</cp:lastPrinted>
  <dcterms:created xsi:type="dcterms:W3CDTF">2008-04-09T17:21:10Z</dcterms:created>
  <dcterms:modified xsi:type="dcterms:W3CDTF">2016-11-07T17:51:51Z</dcterms:modified>
</cp:coreProperties>
</file>