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96" r:id="rId3"/>
    <p:sldId id="297" r:id="rId4"/>
    <p:sldId id="298" r:id="rId5"/>
    <p:sldId id="299" r:id="rId6"/>
    <p:sldId id="311" r:id="rId7"/>
    <p:sldId id="300" r:id="rId8"/>
    <p:sldId id="301" r:id="rId9"/>
    <p:sldId id="310" r:id="rId10"/>
    <p:sldId id="304" r:id="rId11"/>
    <p:sldId id="305" r:id="rId12"/>
    <p:sldId id="306" r:id="rId13"/>
    <p:sldId id="307" r:id="rId14"/>
    <p:sldId id="308" r:id="rId15"/>
    <p:sldId id="309" r:id="rId16"/>
    <p:sldId id="289" r:id="rId17"/>
    <p:sldId id="290" r:id="rId18"/>
    <p:sldId id="291" r:id="rId19"/>
    <p:sldId id="292" r:id="rId20"/>
    <p:sldId id="293" r:id="rId21"/>
    <p:sldId id="294" r:id="rId22"/>
    <p:sldId id="295" r:id="rId23"/>
    <p:sldId id="25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596">
          <p15:clr>
            <a:srgbClr val="A4A3A4"/>
          </p15:clr>
        </p15:guide>
        <p15:guide id="4" pos="164">
          <p15:clr>
            <a:srgbClr val="A4A3A4"/>
          </p15:clr>
        </p15:guide>
        <p15:guide id="5" pos="5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74"/>
    <a:srgbClr val="DAEEF3"/>
    <a:srgbClr val="99CCFF"/>
    <a:srgbClr val="32B1CE"/>
    <a:srgbClr val="0099FF"/>
    <a:srgbClr val="0048B2"/>
    <a:srgbClr val="81C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5" autoAdjust="0"/>
    <p:restoredTop sz="94660" autoAdjust="0"/>
  </p:normalViewPr>
  <p:slideViewPr>
    <p:cSldViewPr snapToGrid="0">
      <p:cViewPr varScale="1">
        <p:scale>
          <a:sx n="116" d="100"/>
          <a:sy n="116" d="100"/>
        </p:scale>
        <p:origin x="1908" y="108"/>
      </p:cViewPr>
      <p:guideLst>
        <p:guide orient="horz" pos="2160"/>
        <p:guide pos="2880"/>
        <p:guide pos="5596"/>
        <p:guide pos="164"/>
        <p:guide pos="581"/>
      </p:guideLst>
    </p:cSldViewPr>
  </p:slideViewPr>
  <p:outlineViewPr>
    <p:cViewPr>
      <p:scale>
        <a:sx n="33" d="100"/>
        <a:sy n="33" d="100"/>
      </p:scale>
      <p:origin x="0" y="660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4A67883-92E7-4000-AEC0-9CEDF892DDAB}" type="slidenum">
              <a:rPr lang="en-US"/>
              <a:pPr/>
              <a:t>‹#›</a:t>
            </a:fld>
            <a:endParaRPr lang="en-US"/>
          </a:p>
        </p:txBody>
      </p:sp>
    </p:spTree>
    <p:extLst>
      <p:ext uri="{BB962C8B-B14F-4D97-AF65-F5344CB8AC3E}">
        <p14:creationId xmlns:p14="http://schemas.microsoft.com/office/powerpoint/2010/main" val="8247406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Tx/>
              <a:buChar char="-"/>
            </a:pPr>
            <a:r>
              <a:rPr lang="en-US" baseline="0" dirty="0" smtClean="0"/>
              <a:t>Process to convert auction prices to retail prices is similar but changes allocation of capacity to 5 CP</a:t>
            </a:r>
          </a:p>
          <a:p>
            <a:pPr marL="616894" lvl="1" indent="-168244">
              <a:buFontTx/>
              <a:buChar char="-"/>
            </a:pPr>
            <a:endParaRPr lang="en-US" baseline="0" dirty="0" smtClean="0"/>
          </a:p>
          <a:p>
            <a:pPr marL="616894" lvl="1" indent="-168244">
              <a:buFontTx/>
              <a:buChar char="-"/>
            </a:pPr>
            <a:endParaRPr lang="en-US" dirty="0"/>
          </a:p>
        </p:txBody>
      </p:sp>
      <p:sp>
        <p:nvSpPr>
          <p:cNvPr id="4" name="Slide Number Placeholder 3"/>
          <p:cNvSpPr>
            <a:spLocks noGrp="1"/>
          </p:cNvSpPr>
          <p:nvPr>
            <p:ph type="sldNum" sz="quarter" idx="10"/>
          </p:nvPr>
        </p:nvSpPr>
        <p:spPr/>
        <p:txBody>
          <a:bodyPr/>
          <a:lstStyle/>
          <a:p>
            <a:fld id="{992F92D8-2C99-4106-9FEC-A2820E55E997}" type="slidenum">
              <a:rPr lang="en-US" smtClean="0"/>
              <a:pPr/>
              <a:t>3</a:t>
            </a:fld>
            <a:endParaRPr lang="en-US" dirty="0"/>
          </a:p>
        </p:txBody>
      </p:sp>
    </p:spTree>
    <p:extLst>
      <p:ext uri="{BB962C8B-B14F-4D97-AF65-F5344CB8AC3E}">
        <p14:creationId xmlns:p14="http://schemas.microsoft.com/office/powerpoint/2010/main" val="286090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15</a:t>
            </a:fld>
            <a:endParaRPr lang="en-US" smtClean="0"/>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7150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16</a:t>
            </a:fld>
            <a:endParaRPr lang="en-US"/>
          </a:p>
        </p:txBody>
      </p:sp>
    </p:spTree>
    <p:extLst>
      <p:ext uri="{BB962C8B-B14F-4D97-AF65-F5344CB8AC3E}">
        <p14:creationId xmlns:p14="http://schemas.microsoft.com/office/powerpoint/2010/main" val="62128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17</a:t>
            </a:fld>
            <a:endParaRPr lang="en-US"/>
          </a:p>
        </p:txBody>
      </p:sp>
    </p:spTree>
    <p:extLst>
      <p:ext uri="{BB962C8B-B14F-4D97-AF65-F5344CB8AC3E}">
        <p14:creationId xmlns:p14="http://schemas.microsoft.com/office/powerpoint/2010/main" val="221204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F92D8-2C99-4106-9FEC-A2820E55E997}" type="slidenum">
              <a:rPr lang="en-US" smtClean="0"/>
              <a:pPr/>
              <a:t>4</a:t>
            </a:fld>
            <a:endParaRPr lang="en-US" dirty="0"/>
          </a:p>
        </p:txBody>
      </p:sp>
    </p:spTree>
    <p:extLst>
      <p:ext uri="{BB962C8B-B14F-4D97-AF65-F5344CB8AC3E}">
        <p14:creationId xmlns:p14="http://schemas.microsoft.com/office/powerpoint/2010/main" val="355410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F92D8-2C99-4106-9FEC-A2820E55E997}" type="slidenum">
              <a:rPr lang="en-US" smtClean="0"/>
              <a:pPr/>
              <a:t>5</a:t>
            </a:fld>
            <a:endParaRPr lang="en-US" dirty="0"/>
          </a:p>
        </p:txBody>
      </p:sp>
    </p:spTree>
    <p:extLst>
      <p:ext uri="{BB962C8B-B14F-4D97-AF65-F5344CB8AC3E}">
        <p14:creationId xmlns:p14="http://schemas.microsoft.com/office/powerpoint/2010/main" val="355410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F92D8-2C99-4106-9FEC-A2820E55E997}" type="slidenum">
              <a:rPr lang="en-US" smtClean="0"/>
              <a:pPr/>
              <a:t>6</a:t>
            </a:fld>
            <a:endParaRPr lang="en-US" dirty="0"/>
          </a:p>
        </p:txBody>
      </p:sp>
    </p:spTree>
    <p:extLst>
      <p:ext uri="{BB962C8B-B14F-4D97-AF65-F5344CB8AC3E}">
        <p14:creationId xmlns:p14="http://schemas.microsoft.com/office/powerpoint/2010/main" val="355410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9</a:t>
            </a:fld>
            <a:endParaRPr lang="en-US"/>
          </a:p>
        </p:txBody>
      </p:sp>
    </p:spTree>
    <p:extLst>
      <p:ext uri="{BB962C8B-B14F-4D97-AF65-F5344CB8AC3E}">
        <p14:creationId xmlns:p14="http://schemas.microsoft.com/office/powerpoint/2010/main" val="288236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11</a:t>
            </a:fld>
            <a:endParaRPr lang="en-US" smtClean="0"/>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7001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12</a:t>
            </a:fld>
            <a:endParaRPr lang="en-US" smtClean="0"/>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2332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13</a:t>
            </a:fld>
            <a:endParaRPr lang="en-US" smtClean="0"/>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443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14</a:t>
            </a:fld>
            <a:endParaRPr lang="en-US" smtClean="0"/>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61025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7" name="Picture 6" descr="DEC-Exterior-building-night-2.jpg"/>
          <p:cNvPicPr>
            <a:picLocks noChangeAspect="1"/>
          </p:cNvPicPr>
          <p:nvPr userDrawn="1"/>
        </p:nvPicPr>
        <p:blipFill>
          <a:blip r:embed="rId2"/>
          <a:stretch>
            <a:fillRect/>
          </a:stretch>
        </p:blipFill>
        <p:spPr>
          <a:xfrm>
            <a:off x="0" y="-30480"/>
            <a:ext cx="9144000" cy="6888479"/>
          </a:xfrm>
          <a:prstGeom prst="rect">
            <a:avLst/>
          </a:prstGeom>
        </p:spPr>
      </p:pic>
      <p:sp>
        <p:nvSpPr>
          <p:cNvPr id="9" name="Round Single Corner Rectangle 8"/>
          <p:cNvSpPr/>
          <p:nvPr userDrawn="1"/>
        </p:nvSpPr>
        <p:spPr>
          <a:xfrm flipH="1">
            <a:off x="355597" y="5537200"/>
            <a:ext cx="8788403" cy="1320800"/>
          </a:xfrm>
          <a:prstGeom prst="round1Rect">
            <a:avLst>
              <a:gd name="adj" fmla="val 3433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ctrTitle"/>
          </p:nvPr>
        </p:nvSpPr>
        <p:spPr>
          <a:xfrm>
            <a:off x="825690" y="5822295"/>
            <a:ext cx="6469038" cy="406400"/>
          </a:xfrm>
        </p:spPr>
        <p:txBody>
          <a:bodyPr/>
          <a:lstStyle>
            <a:lvl1pPr algn="l">
              <a:defRPr sz="2000" b="1">
                <a:solidFill>
                  <a:srgbClr val="004E74"/>
                </a:solidFill>
                <a:latin typeface="Arial" pitchFamily="34" charset="0"/>
                <a:cs typeface="Arial" pitchFamily="34" charset="0"/>
              </a:defRPr>
            </a:lvl1pPr>
          </a:lstStyle>
          <a:p>
            <a:r>
              <a:rPr lang="en-US" dirty="0"/>
              <a:t>Click to edit Master title style</a:t>
            </a:r>
          </a:p>
        </p:txBody>
      </p:sp>
      <p:sp>
        <p:nvSpPr>
          <p:cNvPr id="3075" name="Rectangle 3"/>
          <p:cNvSpPr>
            <a:spLocks noGrp="1" noChangeArrowheads="1"/>
          </p:cNvSpPr>
          <p:nvPr>
            <p:ph type="subTitle" idx="1"/>
          </p:nvPr>
        </p:nvSpPr>
        <p:spPr>
          <a:xfrm>
            <a:off x="826086" y="6267231"/>
            <a:ext cx="6489114" cy="406400"/>
          </a:xfrm>
        </p:spPr>
        <p:txBody>
          <a:bodyPr/>
          <a:lstStyle>
            <a:lvl1pPr marL="0" indent="0" algn="l">
              <a:buFont typeface="Wingdings" pitchFamily="2" charset="2"/>
              <a:buNone/>
              <a:defRPr sz="1600">
                <a:solidFill>
                  <a:srgbClr val="32B1CE"/>
                </a:solidFill>
                <a:latin typeface="Arial" pitchFamily="34" charset="0"/>
                <a:cs typeface="Arial" pitchFamily="34" charset="0"/>
              </a:defRPr>
            </a:lvl1pPr>
          </a:lstStyle>
          <a:p>
            <a:r>
              <a:rPr lang="en-US" dirty="0"/>
              <a:t>Click to edit Master subtitle style</a:t>
            </a:r>
          </a:p>
        </p:txBody>
      </p:sp>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367" y="5717024"/>
            <a:ext cx="1421130" cy="956733"/>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b="1"/>
            </a:lvl1pPr>
          </a:lstStyle>
          <a:p>
            <a:fld id="{2CBD5BD5-9CB9-45BC-B306-607259E080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59288"/>
            <a:ext cx="7772400" cy="1362075"/>
          </a:xfrm>
        </p:spPr>
        <p:txBody>
          <a:bodyPr anchor="t"/>
          <a:lstStyle>
            <a:lvl1pPr algn="l">
              <a:defRPr sz="32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81940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456E9D-BF22-4568-9A17-C55B6E95C8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57913"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97588"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75A430-CC70-4968-86CB-A4C03B04B0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1"/>
            </a:lvl1pPr>
          </a:lstStyle>
          <a:p>
            <a:fld id="{40455516-1791-48F0-B07B-241563269F56}" type="slidenum">
              <a:rPr lang="en-US" smtClean="0"/>
              <a:pPr/>
              <a:t>‹#›</a:t>
            </a:fld>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7917" y="2674961"/>
            <a:ext cx="2934268" cy="1974376"/>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18E28886-31D9-4B43-8C50-7D001E61A7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ound Diagonal Corner Rectangle 9"/>
          <p:cNvSpPr/>
          <p:nvPr/>
        </p:nvSpPr>
        <p:spPr>
          <a:xfrm flipH="1">
            <a:off x="152400" y="889000"/>
            <a:ext cx="8839200" cy="5791200"/>
          </a:xfrm>
          <a:prstGeom prst="round2DiagRect">
            <a:avLst>
              <a:gd name="adj1" fmla="val 14913"/>
              <a:gd name="adj2" fmla="val 0"/>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147967" y="177781"/>
            <a:ext cx="8562475" cy="6302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42242" y="1074667"/>
            <a:ext cx="857565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8" name="Rectangle 4"/>
          <p:cNvSpPr>
            <a:spLocks noGrp="1" noChangeArrowheads="1"/>
          </p:cNvSpPr>
          <p:nvPr>
            <p:ph type="dt" sz="half" idx="2"/>
          </p:nvPr>
        </p:nvSpPr>
        <p:spPr bwMode="auto">
          <a:xfrm>
            <a:off x="637515" y="6386013"/>
            <a:ext cx="2115047"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defRPr>
            </a:lvl1pPr>
          </a:lstStyle>
          <a:p>
            <a:endParaRPr lang="en-US" dirty="0"/>
          </a:p>
        </p:txBody>
      </p:sp>
      <p:sp>
        <p:nvSpPr>
          <p:cNvPr id="1029" name="Rectangle 5"/>
          <p:cNvSpPr>
            <a:spLocks noGrp="1" noChangeArrowheads="1"/>
          </p:cNvSpPr>
          <p:nvPr>
            <p:ph type="ftr" sz="quarter" idx="3"/>
          </p:nvPr>
        </p:nvSpPr>
        <p:spPr bwMode="auto">
          <a:xfrm>
            <a:off x="3124200" y="6386013"/>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738584" y="6386013"/>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lvl1pPr>
          </a:lstStyle>
          <a:p>
            <a:fld id="{40455516-1791-48F0-B07B-241563269F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rtl="0" fontAlgn="base">
        <a:lnSpc>
          <a:spcPct val="85000"/>
        </a:lnSpc>
        <a:spcBef>
          <a:spcPct val="0"/>
        </a:spcBef>
        <a:spcAft>
          <a:spcPct val="0"/>
        </a:spcAft>
        <a:defRPr sz="1600" b="1">
          <a:solidFill>
            <a:schemeClr val="bg1"/>
          </a:solidFill>
          <a:latin typeface="Arial" pitchFamily="34" charset="0"/>
          <a:ea typeface="+mj-ea"/>
          <a:cs typeface="Arial" pitchFamily="34" charset="0"/>
        </a:defRPr>
      </a:lvl1pPr>
      <a:lvl2pPr algn="l" rtl="0" fontAlgn="base">
        <a:lnSpc>
          <a:spcPct val="85000"/>
        </a:lnSpc>
        <a:spcBef>
          <a:spcPct val="0"/>
        </a:spcBef>
        <a:spcAft>
          <a:spcPct val="0"/>
        </a:spcAft>
        <a:defRPr sz="3200">
          <a:solidFill>
            <a:schemeClr val="tx2"/>
          </a:solidFill>
          <a:latin typeface="Arial Narrow" pitchFamily="34" charset="0"/>
        </a:defRPr>
      </a:lvl2pPr>
      <a:lvl3pPr algn="l" rtl="0" fontAlgn="base">
        <a:lnSpc>
          <a:spcPct val="85000"/>
        </a:lnSpc>
        <a:spcBef>
          <a:spcPct val="0"/>
        </a:spcBef>
        <a:spcAft>
          <a:spcPct val="0"/>
        </a:spcAft>
        <a:defRPr sz="3200">
          <a:solidFill>
            <a:schemeClr val="tx2"/>
          </a:solidFill>
          <a:latin typeface="Arial Narrow" pitchFamily="34" charset="0"/>
        </a:defRPr>
      </a:lvl3pPr>
      <a:lvl4pPr algn="l" rtl="0" fontAlgn="base">
        <a:lnSpc>
          <a:spcPct val="85000"/>
        </a:lnSpc>
        <a:spcBef>
          <a:spcPct val="0"/>
        </a:spcBef>
        <a:spcAft>
          <a:spcPct val="0"/>
        </a:spcAft>
        <a:defRPr sz="3200">
          <a:solidFill>
            <a:schemeClr val="tx2"/>
          </a:solidFill>
          <a:latin typeface="Arial Narrow" pitchFamily="34" charset="0"/>
        </a:defRPr>
      </a:lvl4pPr>
      <a:lvl5pPr algn="l" rtl="0" fontAlgn="base">
        <a:lnSpc>
          <a:spcPct val="85000"/>
        </a:lnSpc>
        <a:spcBef>
          <a:spcPct val="0"/>
        </a:spcBef>
        <a:spcAft>
          <a:spcPct val="0"/>
        </a:spcAft>
        <a:defRPr sz="3200">
          <a:solidFill>
            <a:schemeClr val="tx2"/>
          </a:solidFill>
          <a:latin typeface="Arial Narrow" pitchFamily="34" charset="0"/>
        </a:defRPr>
      </a:lvl5pPr>
      <a:lvl6pPr marL="457200" algn="l" rtl="0" fontAlgn="base">
        <a:lnSpc>
          <a:spcPct val="85000"/>
        </a:lnSpc>
        <a:spcBef>
          <a:spcPct val="0"/>
        </a:spcBef>
        <a:spcAft>
          <a:spcPct val="0"/>
        </a:spcAft>
        <a:defRPr sz="3200">
          <a:solidFill>
            <a:schemeClr val="tx2"/>
          </a:solidFill>
          <a:latin typeface="Arial Narrow" pitchFamily="34" charset="0"/>
        </a:defRPr>
      </a:lvl6pPr>
      <a:lvl7pPr marL="914400" algn="l" rtl="0" fontAlgn="base">
        <a:lnSpc>
          <a:spcPct val="85000"/>
        </a:lnSpc>
        <a:spcBef>
          <a:spcPct val="0"/>
        </a:spcBef>
        <a:spcAft>
          <a:spcPct val="0"/>
        </a:spcAft>
        <a:defRPr sz="3200">
          <a:solidFill>
            <a:schemeClr val="tx2"/>
          </a:solidFill>
          <a:latin typeface="Arial Narrow" pitchFamily="34" charset="0"/>
        </a:defRPr>
      </a:lvl7pPr>
      <a:lvl8pPr marL="1371600" algn="l" rtl="0" fontAlgn="base">
        <a:lnSpc>
          <a:spcPct val="85000"/>
        </a:lnSpc>
        <a:spcBef>
          <a:spcPct val="0"/>
        </a:spcBef>
        <a:spcAft>
          <a:spcPct val="0"/>
        </a:spcAft>
        <a:defRPr sz="3200">
          <a:solidFill>
            <a:schemeClr val="tx2"/>
          </a:solidFill>
          <a:latin typeface="Arial Narrow" pitchFamily="34" charset="0"/>
        </a:defRPr>
      </a:lvl8pPr>
      <a:lvl9pPr marL="1828800" algn="l" rtl="0" fontAlgn="base">
        <a:lnSpc>
          <a:spcPct val="85000"/>
        </a:lnSpc>
        <a:spcBef>
          <a:spcPct val="0"/>
        </a:spcBef>
        <a:spcAft>
          <a:spcPct val="0"/>
        </a:spcAft>
        <a:defRPr sz="3200">
          <a:solidFill>
            <a:schemeClr val="tx2"/>
          </a:solidFill>
          <a:latin typeface="Arial Narrow" pitchFamily="34" charset="0"/>
        </a:defRPr>
      </a:lvl9pPr>
    </p:titleStyle>
    <p:bodyStyle>
      <a:lvl1pPr marL="227013" indent="-227013" algn="l" rtl="0" fontAlgn="base">
        <a:lnSpc>
          <a:spcPct val="90000"/>
        </a:lnSpc>
        <a:spcBef>
          <a:spcPct val="25000"/>
        </a:spcBef>
        <a:spcAft>
          <a:spcPct val="0"/>
        </a:spcAft>
        <a:buClr>
          <a:srgbClr val="004E74"/>
        </a:buClr>
        <a:buFont typeface="Wingdings" pitchFamily="2" charset="2"/>
        <a:buChar char="§"/>
        <a:defRPr sz="1800">
          <a:solidFill>
            <a:schemeClr val="tx1"/>
          </a:solidFill>
          <a:latin typeface="+mn-lt"/>
          <a:ea typeface="+mn-ea"/>
          <a:cs typeface="+mn-cs"/>
        </a:defRPr>
      </a:lvl1pPr>
      <a:lvl2pPr marL="571500" indent="-230188" algn="l" rtl="0" fontAlgn="base">
        <a:lnSpc>
          <a:spcPct val="90000"/>
        </a:lnSpc>
        <a:spcBef>
          <a:spcPct val="25000"/>
        </a:spcBef>
        <a:spcAft>
          <a:spcPct val="0"/>
        </a:spcAft>
        <a:buClr>
          <a:srgbClr val="004E74"/>
        </a:buClr>
        <a:buFont typeface="Wingdings" pitchFamily="2" charset="2"/>
        <a:buChar char="§"/>
        <a:defRPr sz="1600">
          <a:solidFill>
            <a:schemeClr val="tx1"/>
          </a:solidFill>
          <a:latin typeface="+mn-lt"/>
        </a:defRPr>
      </a:lvl2pPr>
      <a:lvl3pPr marL="914400" indent="-228600" algn="l" rtl="0" fontAlgn="base">
        <a:lnSpc>
          <a:spcPct val="90000"/>
        </a:lnSpc>
        <a:spcBef>
          <a:spcPct val="25000"/>
        </a:spcBef>
        <a:spcAft>
          <a:spcPct val="0"/>
        </a:spcAft>
        <a:buClr>
          <a:srgbClr val="004E74"/>
        </a:buClr>
        <a:buFont typeface="Wingdings" pitchFamily="2" charset="2"/>
        <a:buChar char="§"/>
        <a:defRPr sz="1400">
          <a:solidFill>
            <a:schemeClr val="tx1"/>
          </a:solidFill>
          <a:latin typeface="+mn-lt"/>
        </a:defRPr>
      </a:lvl3pPr>
      <a:lvl4pPr marL="1600200" indent="-228600" algn="l" rtl="0" fontAlgn="base">
        <a:lnSpc>
          <a:spcPct val="85000"/>
        </a:lnSpc>
        <a:spcBef>
          <a:spcPct val="25000"/>
        </a:spcBef>
        <a:spcAft>
          <a:spcPct val="0"/>
        </a:spcAft>
        <a:buChar char="–"/>
        <a:defRPr>
          <a:solidFill>
            <a:schemeClr val="tx1"/>
          </a:solidFill>
          <a:latin typeface="+mn-lt"/>
        </a:defRPr>
      </a:lvl4pPr>
      <a:lvl5pPr marL="2057400" indent="-228600" algn="l" rtl="0" fontAlgn="base">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Electric Security Plan Update – June 27, 2014</a:t>
            </a:r>
            <a:endParaRPr lang="en-US" dirty="0"/>
          </a:p>
        </p:txBody>
      </p:sp>
      <p:sp>
        <p:nvSpPr>
          <p:cNvPr id="2051" name="Rectangle 3"/>
          <p:cNvSpPr>
            <a:spLocks noGrp="1" noChangeArrowheads="1"/>
          </p:cNvSpPr>
          <p:nvPr>
            <p:ph type="subTitle" idx="1"/>
          </p:nvPr>
        </p:nvSpPr>
        <p:spPr/>
        <p:txBody>
          <a:bodyPr/>
          <a:lstStyle/>
          <a:p>
            <a:r>
              <a:rPr lang="en-US" dirty="0" smtClean="0"/>
              <a:t>Jim Ziolkowski, Director, Rates and Regulatory Planning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4E5AF6-C044-4A61-833E-17DB1F0B3CFE}" type="slidenum">
              <a:rPr lang="en-US" smtClean="0"/>
              <a:pPr/>
              <a:t>10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347788"/>
            <a:ext cx="84867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387713" y="275227"/>
            <a:ext cx="8229600" cy="914400"/>
          </a:xfrm>
        </p:spPr>
        <p:txBody>
          <a:bodyPr>
            <a:normAutofit/>
          </a:bodyPr>
          <a:lstStyle/>
          <a:p>
            <a:pPr algn="l" eaLnBrk="1" hangingPunct="1"/>
            <a:r>
              <a:rPr lang="en-US" dirty="0" smtClean="0"/>
              <a:t>Auction Schedule</a:t>
            </a:r>
          </a:p>
        </p:txBody>
      </p:sp>
    </p:spTree>
    <p:extLst>
      <p:ext uri="{BB962C8B-B14F-4D97-AF65-F5344CB8AC3E}">
        <p14:creationId xmlns:p14="http://schemas.microsoft.com/office/powerpoint/2010/main" val="143192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11</a:t>
            </a:fld>
            <a:endParaRPr lang="en-US" smtClean="0"/>
          </a:p>
        </p:txBody>
      </p:sp>
      <p:sp>
        <p:nvSpPr>
          <p:cNvPr id="9219" name="Rectangle 2"/>
          <p:cNvSpPr>
            <a:spLocks noGrp="1" noChangeArrowheads="1"/>
          </p:cNvSpPr>
          <p:nvPr>
            <p:ph type="title"/>
          </p:nvPr>
        </p:nvSpPr>
        <p:spPr>
          <a:xfrm>
            <a:off x="387713" y="275227"/>
            <a:ext cx="8229600" cy="914400"/>
          </a:xfrm>
        </p:spPr>
        <p:txBody>
          <a:bodyPr>
            <a:normAutofit/>
          </a:bodyPr>
          <a:lstStyle/>
          <a:p>
            <a:pPr algn="l" eaLnBrk="1" hangingPunct="1"/>
            <a:r>
              <a:rPr lang="en-US" dirty="0" smtClean="0"/>
              <a:t>New Riders</a:t>
            </a:r>
          </a:p>
        </p:txBody>
      </p:sp>
      <p:graphicFrame>
        <p:nvGraphicFramePr>
          <p:cNvPr id="3" name="Table 2"/>
          <p:cNvGraphicFramePr>
            <a:graphicFrameLocks noGrp="1"/>
          </p:cNvGraphicFramePr>
          <p:nvPr>
            <p:extLst>
              <p:ext uri="{D42A27DB-BD31-4B8C-83A1-F6EECF244321}">
                <p14:modId xmlns:p14="http://schemas.microsoft.com/office/powerpoint/2010/main" val="3731290107"/>
              </p:ext>
            </p:extLst>
          </p:nvPr>
        </p:nvGraphicFramePr>
        <p:xfrm>
          <a:off x="307501" y="1742536"/>
          <a:ext cx="8298180" cy="3252157"/>
        </p:xfrm>
        <a:graphic>
          <a:graphicData uri="http://schemas.openxmlformats.org/drawingml/2006/table">
            <a:tbl>
              <a:tblPr firstRow="1" firstCol="1" bandRow="1">
                <a:tableStyleId>{5C22544A-7EE6-4342-B048-85BDC9FD1C3A}</a:tableStyleId>
              </a:tblPr>
              <a:tblGrid>
                <a:gridCol w="2811780"/>
                <a:gridCol w="1657350"/>
                <a:gridCol w="3829050"/>
              </a:tblGrid>
              <a:tr h="406520">
                <a:tc gridSpan="3">
                  <a:txBody>
                    <a:bodyPr/>
                    <a:lstStyle/>
                    <a:p>
                      <a:pPr marL="0" marR="0" algn="ctr">
                        <a:spcBef>
                          <a:spcPts val="0"/>
                        </a:spcBef>
                        <a:spcAft>
                          <a:spcPts val="0"/>
                        </a:spcAft>
                      </a:pPr>
                      <a:r>
                        <a:rPr lang="en-US" sz="1200" dirty="0">
                          <a:effectLst/>
                        </a:rPr>
                        <a:t>Table 1 – New Riders</a:t>
                      </a:r>
                      <a:endParaRPr lang="en-US" sz="1200" dirty="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406520">
                <a:tc>
                  <a:txBody>
                    <a:bodyPr/>
                    <a:lstStyle/>
                    <a:p>
                      <a:pPr marL="0" marR="0" algn="ctr">
                        <a:spcBef>
                          <a:spcPts val="0"/>
                        </a:spcBef>
                        <a:spcAft>
                          <a:spcPts val="0"/>
                        </a:spcAft>
                      </a:pPr>
                      <a:r>
                        <a:rPr lang="en-US" sz="1200">
                          <a:effectLst/>
                        </a:rPr>
                        <a:t>Rider Name</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Tariff</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Note</a:t>
                      </a:r>
                      <a:endParaRPr lang="en-US" sz="1200">
                        <a:effectLst/>
                        <a:latin typeface="Times New Roman"/>
                        <a:ea typeface="Times New Roman"/>
                        <a:cs typeface="Times New Roman"/>
                      </a:endParaRPr>
                    </a:p>
                  </a:txBody>
                  <a:tcPr marL="68580" marR="68580" marT="0" marB="0"/>
                </a:tc>
              </a:tr>
              <a:tr h="813039">
                <a:tc>
                  <a:txBody>
                    <a:bodyPr/>
                    <a:lstStyle/>
                    <a:p>
                      <a:pPr marL="0" marR="0" algn="just">
                        <a:spcBef>
                          <a:spcPts val="0"/>
                        </a:spcBef>
                        <a:spcAft>
                          <a:spcPts val="0"/>
                        </a:spcAft>
                      </a:pPr>
                      <a:r>
                        <a:rPr lang="en-US" sz="1200">
                          <a:effectLst/>
                        </a:rPr>
                        <a:t>Distribution Capital Improvement Rider </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DCI</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Return, depreciation, property taxes on incremental distribution rate base</a:t>
                      </a:r>
                      <a:endParaRPr lang="en-US" sz="1200">
                        <a:effectLst/>
                        <a:latin typeface="Times New Roman"/>
                        <a:ea typeface="Times New Roman"/>
                        <a:cs typeface="Times New Roman"/>
                      </a:endParaRPr>
                    </a:p>
                  </a:txBody>
                  <a:tcPr marL="68580" marR="68580" marT="0" marB="0"/>
                </a:tc>
              </a:tr>
              <a:tr h="813039">
                <a:tc>
                  <a:txBody>
                    <a:bodyPr/>
                    <a:lstStyle/>
                    <a:p>
                      <a:pPr marL="0" marR="0" algn="just">
                        <a:spcBef>
                          <a:spcPts val="0"/>
                        </a:spcBef>
                        <a:spcAft>
                          <a:spcPts val="0"/>
                        </a:spcAft>
                      </a:pPr>
                      <a:r>
                        <a:rPr lang="en-US" sz="1200" dirty="0">
                          <a:effectLst/>
                        </a:rPr>
                        <a:t>Distribution Storm Rider</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DSR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Tracks storm costs above or below base amount in last distribution rate case.</a:t>
                      </a:r>
                      <a:endParaRPr lang="en-US" sz="1200">
                        <a:effectLst/>
                        <a:latin typeface="Times New Roman"/>
                        <a:ea typeface="Times New Roman"/>
                        <a:cs typeface="Times New Roman"/>
                      </a:endParaRPr>
                    </a:p>
                  </a:txBody>
                  <a:tcPr marL="68580" marR="68580" marT="0" marB="0"/>
                </a:tc>
              </a:tr>
              <a:tr h="813039">
                <a:tc>
                  <a:txBody>
                    <a:bodyPr/>
                    <a:lstStyle/>
                    <a:p>
                      <a:pPr marL="0" marR="0" algn="just">
                        <a:spcBef>
                          <a:spcPts val="0"/>
                        </a:spcBef>
                        <a:spcAft>
                          <a:spcPts val="0"/>
                        </a:spcAft>
                      </a:pPr>
                      <a:r>
                        <a:rPr lang="en-US" sz="1200">
                          <a:effectLst/>
                        </a:rPr>
                        <a:t>Price Stabilization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PSR</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Recovers gain/loss on disposition of DEO’s share of OVEC capacity and energy</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721902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12</a:t>
            </a:fld>
            <a:endParaRPr lang="en-US" smtClean="0"/>
          </a:p>
        </p:txBody>
      </p:sp>
      <p:sp>
        <p:nvSpPr>
          <p:cNvPr id="9219" name="Rectangle 2"/>
          <p:cNvSpPr>
            <a:spLocks noGrp="1" noChangeArrowheads="1"/>
          </p:cNvSpPr>
          <p:nvPr>
            <p:ph type="title"/>
          </p:nvPr>
        </p:nvSpPr>
        <p:spPr>
          <a:xfrm>
            <a:off x="387713" y="275227"/>
            <a:ext cx="8229600" cy="914400"/>
          </a:xfrm>
        </p:spPr>
        <p:txBody>
          <a:bodyPr>
            <a:normAutofit/>
          </a:bodyPr>
          <a:lstStyle/>
          <a:p>
            <a:pPr algn="l" eaLnBrk="1" hangingPunct="1"/>
            <a:r>
              <a:rPr lang="en-US" dirty="0" smtClean="0"/>
              <a:t>Riders Being Eliminated</a:t>
            </a:r>
          </a:p>
        </p:txBody>
      </p:sp>
      <p:graphicFrame>
        <p:nvGraphicFramePr>
          <p:cNvPr id="2" name="Table 1"/>
          <p:cNvGraphicFramePr>
            <a:graphicFrameLocks noGrp="1"/>
          </p:cNvGraphicFramePr>
          <p:nvPr>
            <p:extLst>
              <p:ext uri="{D42A27DB-BD31-4B8C-83A1-F6EECF244321}">
                <p14:modId xmlns:p14="http://schemas.microsoft.com/office/powerpoint/2010/main" val="3486243353"/>
              </p:ext>
            </p:extLst>
          </p:nvPr>
        </p:nvGraphicFramePr>
        <p:xfrm>
          <a:off x="255743" y="1500998"/>
          <a:ext cx="8298180" cy="4287326"/>
        </p:xfrm>
        <a:graphic>
          <a:graphicData uri="http://schemas.openxmlformats.org/drawingml/2006/table">
            <a:tbl>
              <a:tblPr firstRow="1" firstCol="1" bandRow="1">
                <a:tableStyleId>{5C22544A-7EE6-4342-B048-85BDC9FD1C3A}</a:tableStyleId>
              </a:tblPr>
              <a:tblGrid>
                <a:gridCol w="2811780"/>
                <a:gridCol w="1657350"/>
                <a:gridCol w="3829050"/>
              </a:tblGrid>
              <a:tr h="329794">
                <a:tc gridSpan="3">
                  <a:txBody>
                    <a:bodyPr/>
                    <a:lstStyle/>
                    <a:p>
                      <a:pPr marL="0" marR="0" algn="ctr">
                        <a:spcBef>
                          <a:spcPts val="0"/>
                        </a:spcBef>
                        <a:spcAft>
                          <a:spcPts val="0"/>
                        </a:spcAft>
                      </a:pPr>
                      <a:r>
                        <a:rPr lang="en-US" sz="1200" dirty="0">
                          <a:effectLst/>
                        </a:rPr>
                        <a:t>Table 2 –Riders Being Eliminated</a:t>
                      </a:r>
                      <a:endParaRPr lang="en-US" sz="1200" dirty="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329794">
                <a:tc>
                  <a:txBody>
                    <a:bodyPr/>
                    <a:lstStyle/>
                    <a:p>
                      <a:pPr marL="0" marR="0" algn="ctr">
                        <a:spcBef>
                          <a:spcPts val="0"/>
                        </a:spcBef>
                        <a:spcAft>
                          <a:spcPts val="0"/>
                        </a:spcAft>
                      </a:pPr>
                      <a:r>
                        <a:rPr lang="en-US" sz="1200">
                          <a:effectLst/>
                        </a:rPr>
                        <a:t>Rider Name</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dirty="0">
                          <a:effectLst/>
                        </a:rPr>
                        <a:t>Tariff</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200">
                          <a:effectLst/>
                        </a:rPr>
                        <a:t>Note</a:t>
                      </a:r>
                      <a:endParaRPr lang="en-US" sz="120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a:effectLst/>
                        </a:rPr>
                        <a:t>Electric Security and Stabilization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ESSC</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smtClean="0">
                          <a:effectLst/>
                        </a:rPr>
                        <a:t>Expires </a:t>
                      </a:r>
                      <a:r>
                        <a:rPr lang="en-US" sz="1200" dirty="0">
                          <a:effectLst/>
                        </a:rPr>
                        <a:t>on January 1, 2015</a:t>
                      </a:r>
                      <a:endParaRPr lang="en-US" sz="1200" dirty="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a:effectLst/>
                        </a:rPr>
                        <a:t>Load Factor Adjustment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LFA</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Expires on May 31, 2015</a:t>
                      </a:r>
                      <a:endParaRPr lang="en-US" sz="120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a:effectLst/>
                        </a:rPr>
                        <a:t>Save-A-Watt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SAW</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Replaced by Rider EE/PDR</a:t>
                      </a:r>
                      <a:endParaRPr lang="en-US" sz="120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a:effectLst/>
                        </a:rPr>
                        <a:t>Save-A-Watt Rider Rate</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SAW-R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Replaced by Rider EE/PDR</a:t>
                      </a:r>
                      <a:endParaRPr lang="en-US" sz="120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a:effectLst/>
                        </a:rPr>
                        <a:t>Economic Competitiveness Fund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ECF</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Obsolete after May 31, 2015</a:t>
                      </a:r>
                      <a:endParaRPr lang="en-US" sz="1200">
                        <a:effectLst/>
                        <a:latin typeface="Times New Roman"/>
                        <a:ea typeface="Times New Roman"/>
                        <a:cs typeface="Times New Roman"/>
                      </a:endParaRPr>
                    </a:p>
                  </a:txBody>
                  <a:tcPr marL="68580" marR="68580" marT="0" marB="0"/>
                </a:tc>
              </a:tr>
              <a:tr h="659590">
                <a:tc>
                  <a:txBody>
                    <a:bodyPr/>
                    <a:lstStyle/>
                    <a:p>
                      <a:pPr marL="0" marR="0" algn="just">
                        <a:spcBef>
                          <a:spcPts val="0"/>
                        </a:spcBef>
                        <a:spcAft>
                          <a:spcPts val="0"/>
                        </a:spcAft>
                      </a:pPr>
                      <a:r>
                        <a:rPr lang="en-US" sz="1200">
                          <a:effectLst/>
                        </a:rPr>
                        <a:t>Fuel and Reserve Capacity Reconciliation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RECON</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Discontinued as part of order in Case No. 12-1682-EL-AIR, </a:t>
                      </a:r>
                      <a:r>
                        <a:rPr lang="en-US" sz="1200" i="1" dirty="0">
                          <a:effectLst/>
                        </a:rPr>
                        <a:t>et al</a:t>
                      </a:r>
                      <a:r>
                        <a:rPr lang="en-US" sz="1200" dirty="0">
                          <a:effectLst/>
                        </a:rPr>
                        <a:t>.</a:t>
                      </a:r>
                      <a:endParaRPr lang="en-US" sz="1200" dirty="0">
                        <a:effectLst/>
                        <a:latin typeface="Times New Roman"/>
                        <a:ea typeface="Times New Roman"/>
                        <a:cs typeface="Times New Roman"/>
                      </a:endParaRPr>
                    </a:p>
                  </a:txBody>
                  <a:tcPr marL="68580" marR="68580" marT="0" marB="0"/>
                </a:tc>
              </a:tr>
              <a:tr h="659590">
                <a:tc>
                  <a:txBody>
                    <a:bodyPr/>
                    <a:lstStyle/>
                    <a:p>
                      <a:pPr marL="0" marR="0" algn="just">
                        <a:spcBef>
                          <a:spcPts val="0"/>
                        </a:spcBef>
                        <a:spcAft>
                          <a:spcPts val="0"/>
                        </a:spcAft>
                      </a:pPr>
                      <a:r>
                        <a:rPr lang="en-US" sz="1200">
                          <a:effectLst/>
                        </a:rPr>
                        <a:t>Emergency Electrical Procedures for Long Term Fuel Shortages</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EEPF</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Obsolete</a:t>
                      </a:r>
                      <a:endParaRPr lang="en-US" sz="120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a:effectLst/>
                        </a:rPr>
                        <a:t>PIPP Customer Discount</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PIPP Customer Discount</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Expires on May 31, 2015</a:t>
                      </a:r>
                      <a:endParaRPr lang="en-US" sz="1200">
                        <a:effectLst/>
                        <a:latin typeface="Times New Roman"/>
                        <a:ea typeface="Times New Roman"/>
                        <a:cs typeface="Times New Roman"/>
                      </a:endParaRPr>
                    </a:p>
                  </a:txBody>
                  <a:tcPr marL="68580" marR="68580" marT="0" marB="0"/>
                </a:tc>
              </a:tr>
              <a:tr h="329794">
                <a:tc>
                  <a:txBody>
                    <a:bodyPr/>
                    <a:lstStyle/>
                    <a:p>
                      <a:pPr marL="0" marR="0" algn="l">
                        <a:spcBef>
                          <a:spcPts val="0"/>
                        </a:spcBef>
                        <a:spcAft>
                          <a:spcPts val="0"/>
                        </a:spcAft>
                      </a:pPr>
                      <a:r>
                        <a:rPr lang="en-US" sz="1200" dirty="0">
                          <a:effectLst/>
                        </a:rPr>
                        <a:t>Energy Efficiency Revolving </a:t>
                      </a:r>
                      <a:r>
                        <a:rPr lang="en-US" sz="1200" dirty="0" smtClean="0">
                          <a:effectLst/>
                        </a:rPr>
                        <a:t>Loan </a:t>
                      </a:r>
                      <a:r>
                        <a:rPr lang="en-US" sz="1200" dirty="0">
                          <a:effectLst/>
                        </a:rPr>
                        <a:t>Program</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Rider EER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Terminated December 31, 2010</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0625085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13</a:t>
            </a:fld>
            <a:endParaRPr lang="en-US" smtClean="0"/>
          </a:p>
        </p:txBody>
      </p:sp>
      <p:sp>
        <p:nvSpPr>
          <p:cNvPr id="9219" name="Rectangle 2"/>
          <p:cNvSpPr>
            <a:spLocks noGrp="1" noChangeArrowheads="1"/>
          </p:cNvSpPr>
          <p:nvPr>
            <p:ph type="title"/>
          </p:nvPr>
        </p:nvSpPr>
        <p:spPr>
          <a:xfrm>
            <a:off x="340088" y="75202"/>
            <a:ext cx="8229600" cy="914400"/>
          </a:xfrm>
        </p:spPr>
        <p:txBody>
          <a:bodyPr>
            <a:noAutofit/>
          </a:bodyPr>
          <a:lstStyle/>
          <a:p>
            <a:pPr algn="l" eaLnBrk="1" hangingPunct="1"/>
            <a:r>
              <a:rPr lang="en-US" dirty="0" smtClean="0"/>
              <a:t>Riders Continuing With Modifications</a:t>
            </a:r>
          </a:p>
        </p:txBody>
      </p:sp>
      <p:graphicFrame>
        <p:nvGraphicFramePr>
          <p:cNvPr id="3" name="Table 2"/>
          <p:cNvGraphicFramePr>
            <a:graphicFrameLocks noGrp="1"/>
          </p:cNvGraphicFramePr>
          <p:nvPr>
            <p:extLst>
              <p:ext uri="{D42A27DB-BD31-4B8C-83A1-F6EECF244321}">
                <p14:modId xmlns:p14="http://schemas.microsoft.com/office/powerpoint/2010/main" val="2877382059"/>
              </p:ext>
            </p:extLst>
          </p:nvPr>
        </p:nvGraphicFramePr>
        <p:xfrm>
          <a:off x="281622" y="1518248"/>
          <a:ext cx="8298180" cy="2717320"/>
        </p:xfrm>
        <a:graphic>
          <a:graphicData uri="http://schemas.openxmlformats.org/drawingml/2006/table">
            <a:tbl>
              <a:tblPr firstRow="1" firstCol="1" bandRow="1">
                <a:tableStyleId>{5C22544A-7EE6-4342-B048-85BDC9FD1C3A}</a:tableStyleId>
              </a:tblPr>
              <a:tblGrid>
                <a:gridCol w="2811780"/>
                <a:gridCol w="1657350"/>
                <a:gridCol w="3829050"/>
              </a:tblGrid>
              <a:tr h="543464">
                <a:tc gridSpan="3">
                  <a:txBody>
                    <a:bodyPr/>
                    <a:lstStyle/>
                    <a:p>
                      <a:pPr marL="0" marR="0" algn="ctr">
                        <a:spcBef>
                          <a:spcPts val="0"/>
                        </a:spcBef>
                        <a:spcAft>
                          <a:spcPts val="0"/>
                        </a:spcAft>
                      </a:pPr>
                      <a:r>
                        <a:rPr lang="en-US" sz="1200" dirty="0">
                          <a:effectLst/>
                        </a:rPr>
                        <a:t>Table 3 –Riders Continuing with Modifications</a:t>
                      </a:r>
                      <a:endParaRPr lang="en-US" sz="1200" dirty="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543464">
                <a:tc>
                  <a:txBody>
                    <a:bodyPr/>
                    <a:lstStyle/>
                    <a:p>
                      <a:pPr marL="0" marR="0" algn="ctr">
                        <a:spcBef>
                          <a:spcPts val="0"/>
                        </a:spcBef>
                        <a:spcAft>
                          <a:spcPts val="0"/>
                        </a:spcAft>
                      </a:pPr>
                      <a:r>
                        <a:rPr lang="en-US" sz="1200">
                          <a:effectLst/>
                        </a:rPr>
                        <a:t>Rider Name</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Tariff</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Note</a:t>
                      </a:r>
                      <a:endParaRPr lang="en-US" sz="1200">
                        <a:effectLst/>
                        <a:latin typeface="Times New Roman"/>
                        <a:ea typeface="Times New Roman"/>
                        <a:cs typeface="Times New Roman"/>
                      </a:endParaRPr>
                    </a:p>
                  </a:txBody>
                  <a:tcPr marL="68580" marR="68580" marT="0" marB="0"/>
                </a:tc>
              </a:tr>
              <a:tr h="543464">
                <a:tc>
                  <a:txBody>
                    <a:bodyPr/>
                    <a:lstStyle/>
                    <a:p>
                      <a:pPr marL="0" marR="0" algn="just">
                        <a:spcBef>
                          <a:spcPts val="0"/>
                        </a:spcBef>
                        <a:spcAft>
                          <a:spcPts val="0"/>
                        </a:spcAft>
                      </a:pPr>
                      <a:r>
                        <a:rPr lang="en-US" sz="1200">
                          <a:effectLst/>
                        </a:rPr>
                        <a:t>Retail Capacity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RC</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Eliminate demand charges so that all SSO rates are energy-based</a:t>
                      </a:r>
                      <a:endParaRPr lang="en-US" sz="1200">
                        <a:effectLst/>
                        <a:latin typeface="Times New Roman"/>
                        <a:ea typeface="Times New Roman"/>
                        <a:cs typeface="Times New Roman"/>
                      </a:endParaRPr>
                    </a:p>
                  </a:txBody>
                  <a:tcPr marL="68580" marR="68580" marT="0" marB="0"/>
                </a:tc>
              </a:tr>
              <a:tr h="543464">
                <a:tc>
                  <a:txBody>
                    <a:bodyPr/>
                    <a:lstStyle/>
                    <a:p>
                      <a:pPr marL="0" marR="0" algn="just">
                        <a:spcBef>
                          <a:spcPts val="0"/>
                        </a:spcBef>
                        <a:spcAft>
                          <a:spcPts val="0"/>
                        </a:spcAft>
                      </a:pPr>
                      <a:r>
                        <a:rPr lang="en-US" sz="1200">
                          <a:effectLst/>
                        </a:rPr>
                        <a:t>Retail Energy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RE</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Migrate toward uniform rates for all residential customers.</a:t>
                      </a:r>
                      <a:endParaRPr lang="en-US" sz="1200">
                        <a:effectLst/>
                        <a:latin typeface="Times New Roman"/>
                        <a:ea typeface="Times New Roman"/>
                        <a:cs typeface="Times New Roman"/>
                      </a:endParaRPr>
                    </a:p>
                  </a:txBody>
                  <a:tcPr marL="68580" marR="68580" marT="0" marB="0"/>
                </a:tc>
              </a:tr>
              <a:tr h="543464">
                <a:tc>
                  <a:txBody>
                    <a:bodyPr/>
                    <a:lstStyle/>
                    <a:p>
                      <a:pPr marL="0" marR="0" algn="just">
                        <a:spcBef>
                          <a:spcPts val="0"/>
                        </a:spcBef>
                        <a:spcAft>
                          <a:spcPts val="0"/>
                        </a:spcAft>
                      </a:pPr>
                      <a:r>
                        <a:rPr lang="en-US" sz="1200">
                          <a:effectLst/>
                        </a:rPr>
                        <a:t>Net Metering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NM</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Adding text that clarifies billing determinants.</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5649088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14</a:t>
            </a:fld>
            <a:endParaRPr lang="en-US" smtClean="0"/>
          </a:p>
        </p:txBody>
      </p:sp>
      <p:sp>
        <p:nvSpPr>
          <p:cNvPr id="9219" name="Rectangle 2"/>
          <p:cNvSpPr>
            <a:spLocks noGrp="1" noChangeArrowheads="1"/>
          </p:cNvSpPr>
          <p:nvPr>
            <p:ph type="title"/>
          </p:nvPr>
        </p:nvSpPr>
        <p:spPr>
          <a:xfrm>
            <a:off x="311513" y="0"/>
            <a:ext cx="8229600" cy="1039223"/>
          </a:xfrm>
        </p:spPr>
        <p:txBody>
          <a:bodyPr>
            <a:noAutofit/>
          </a:bodyPr>
          <a:lstStyle/>
          <a:p>
            <a:pPr algn="l" eaLnBrk="1" hangingPunct="1"/>
            <a:r>
              <a:rPr lang="en-US" dirty="0" smtClean="0"/>
              <a:t>Riders Continuing Without Modifications</a:t>
            </a:r>
          </a:p>
        </p:txBody>
      </p:sp>
      <p:graphicFrame>
        <p:nvGraphicFramePr>
          <p:cNvPr id="2" name="Table 1"/>
          <p:cNvGraphicFramePr>
            <a:graphicFrameLocks noGrp="1"/>
          </p:cNvGraphicFramePr>
          <p:nvPr>
            <p:extLst>
              <p:ext uri="{D42A27DB-BD31-4B8C-83A1-F6EECF244321}">
                <p14:modId xmlns:p14="http://schemas.microsoft.com/office/powerpoint/2010/main" val="969390406"/>
              </p:ext>
            </p:extLst>
          </p:nvPr>
        </p:nvGraphicFramePr>
        <p:xfrm>
          <a:off x="359260" y="1604511"/>
          <a:ext cx="8298180" cy="4261450"/>
        </p:xfrm>
        <a:graphic>
          <a:graphicData uri="http://schemas.openxmlformats.org/drawingml/2006/table">
            <a:tbl>
              <a:tblPr firstRow="1" firstCol="1" bandRow="1">
                <a:tableStyleId>{5C22544A-7EE6-4342-B048-85BDC9FD1C3A}</a:tableStyleId>
              </a:tblPr>
              <a:tblGrid>
                <a:gridCol w="2811780"/>
                <a:gridCol w="1657350"/>
                <a:gridCol w="3829050"/>
              </a:tblGrid>
              <a:tr h="608778">
                <a:tc gridSpan="3">
                  <a:txBody>
                    <a:bodyPr/>
                    <a:lstStyle/>
                    <a:p>
                      <a:pPr marL="0" marR="0" algn="ctr">
                        <a:spcBef>
                          <a:spcPts val="0"/>
                        </a:spcBef>
                        <a:spcAft>
                          <a:spcPts val="0"/>
                        </a:spcAft>
                      </a:pPr>
                      <a:r>
                        <a:rPr lang="en-US" sz="1200" dirty="0">
                          <a:effectLst/>
                        </a:rPr>
                        <a:t/>
                      </a:r>
                      <a:br>
                        <a:rPr lang="en-US" sz="1200" dirty="0">
                          <a:effectLst/>
                        </a:rPr>
                      </a:br>
                      <a:r>
                        <a:rPr lang="en-US" sz="1200" dirty="0">
                          <a:effectLst/>
                        </a:rPr>
                        <a:t>Table 4 –Riders Continuing with No Modifications</a:t>
                      </a:r>
                      <a:endParaRPr lang="en-US" sz="1200" dirty="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304390">
                <a:tc>
                  <a:txBody>
                    <a:bodyPr/>
                    <a:lstStyle/>
                    <a:p>
                      <a:pPr marL="0" marR="0" algn="ctr">
                        <a:spcBef>
                          <a:spcPts val="0"/>
                        </a:spcBef>
                        <a:spcAft>
                          <a:spcPts val="0"/>
                        </a:spcAft>
                      </a:pPr>
                      <a:r>
                        <a:rPr lang="en-US" sz="1200">
                          <a:effectLst/>
                        </a:rPr>
                        <a:t>Rider Name</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Tariff</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Note</a:t>
                      </a:r>
                      <a:endParaRPr lang="en-US" sz="1200">
                        <a:effectLst/>
                        <a:latin typeface="Times New Roman"/>
                        <a:ea typeface="Times New Roman"/>
                        <a:cs typeface="Times New Roman"/>
                      </a:endParaRPr>
                    </a:p>
                  </a:txBody>
                  <a:tcPr marL="68580" marR="68580" marT="0" marB="0"/>
                </a:tc>
              </a:tr>
              <a:tr h="608778">
                <a:tc>
                  <a:txBody>
                    <a:bodyPr/>
                    <a:lstStyle/>
                    <a:p>
                      <a:pPr marL="0" marR="0" algn="just">
                        <a:spcBef>
                          <a:spcPts val="0"/>
                        </a:spcBef>
                        <a:spcAft>
                          <a:spcPts val="0"/>
                        </a:spcAft>
                      </a:pPr>
                      <a:r>
                        <a:rPr lang="en-US" sz="1200">
                          <a:effectLst/>
                        </a:rPr>
                        <a:t>Supplier Cost Reconciliation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SCR</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Trues up SSO revenue with invoiced cost from suppliers and recovers auction-related costs.</a:t>
                      </a:r>
                      <a:endParaRPr lang="en-US" sz="1200">
                        <a:effectLst/>
                        <a:latin typeface="Times New Roman"/>
                        <a:ea typeface="Times New Roman"/>
                        <a:cs typeface="Times New Roman"/>
                      </a:endParaRPr>
                    </a:p>
                  </a:txBody>
                  <a:tcPr marL="68580" marR="68580" marT="0" marB="0"/>
                </a:tc>
              </a:tr>
              <a:tr h="304390">
                <a:tc>
                  <a:txBody>
                    <a:bodyPr/>
                    <a:lstStyle/>
                    <a:p>
                      <a:pPr marL="0" marR="0" algn="just">
                        <a:spcBef>
                          <a:spcPts val="0"/>
                        </a:spcBef>
                        <a:spcAft>
                          <a:spcPts val="0"/>
                        </a:spcAft>
                      </a:pPr>
                      <a:r>
                        <a:rPr lang="en-US" sz="1200">
                          <a:effectLst/>
                        </a:rPr>
                        <a:t>Base Transmission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BTR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Recovers non-market based transmission costs</a:t>
                      </a:r>
                      <a:endParaRPr lang="en-US" sz="1200">
                        <a:effectLst/>
                        <a:latin typeface="Times New Roman"/>
                        <a:ea typeface="Times New Roman"/>
                        <a:cs typeface="Times New Roman"/>
                      </a:endParaRPr>
                    </a:p>
                  </a:txBody>
                  <a:tcPr marL="68580" marR="68580" marT="0" marB="0"/>
                </a:tc>
              </a:tr>
              <a:tr h="608778">
                <a:tc>
                  <a:txBody>
                    <a:bodyPr/>
                    <a:lstStyle/>
                    <a:p>
                      <a:pPr marL="0" marR="0" algn="just">
                        <a:spcBef>
                          <a:spcPts val="0"/>
                        </a:spcBef>
                        <a:spcAft>
                          <a:spcPts val="0"/>
                        </a:spcAft>
                      </a:pPr>
                      <a:r>
                        <a:rPr lang="en-US" sz="1200">
                          <a:effectLst/>
                        </a:rPr>
                        <a:t>Alternative Energy Recovery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AER-R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Recovers cost of REC purchases to comply with alternative energy standards</a:t>
                      </a:r>
                      <a:endParaRPr lang="en-US" sz="1200">
                        <a:effectLst/>
                        <a:latin typeface="Times New Roman"/>
                        <a:ea typeface="Times New Roman"/>
                        <a:cs typeface="Times New Roman"/>
                      </a:endParaRPr>
                    </a:p>
                  </a:txBody>
                  <a:tcPr marL="68580" marR="68580" marT="0" marB="0"/>
                </a:tc>
              </a:tr>
              <a:tr h="608778">
                <a:tc>
                  <a:txBody>
                    <a:bodyPr/>
                    <a:lstStyle/>
                    <a:p>
                      <a:pPr marL="0" marR="0" algn="just">
                        <a:spcBef>
                          <a:spcPts val="0"/>
                        </a:spcBef>
                        <a:spcAft>
                          <a:spcPts val="0"/>
                        </a:spcAft>
                      </a:pPr>
                      <a:r>
                        <a:rPr lang="en-US" sz="1200">
                          <a:effectLst/>
                        </a:rPr>
                        <a:t>Distribution Decoupling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DDR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Trues up weather-normalized base distribution revenue for customers not billed based on demand</a:t>
                      </a:r>
                      <a:endParaRPr lang="en-US" sz="1200">
                        <a:effectLst/>
                        <a:latin typeface="Times New Roman"/>
                        <a:ea typeface="Times New Roman"/>
                        <a:cs typeface="Times New Roman"/>
                      </a:endParaRPr>
                    </a:p>
                  </a:txBody>
                  <a:tcPr marL="68580" marR="68580" marT="0" marB="0"/>
                </a:tc>
              </a:tr>
              <a:tr h="608778">
                <a:tc>
                  <a:txBody>
                    <a:bodyPr/>
                    <a:lstStyle/>
                    <a:p>
                      <a:pPr marL="0" marR="0" algn="just">
                        <a:spcBef>
                          <a:spcPts val="0"/>
                        </a:spcBef>
                        <a:spcAft>
                          <a:spcPts val="0"/>
                        </a:spcAft>
                      </a:pPr>
                      <a:r>
                        <a:rPr lang="en-US" sz="1200">
                          <a:effectLst/>
                        </a:rPr>
                        <a:t>Uncollectible Expense Riders</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UE-GEN, UE-D</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Recovers bad debt charges related to generation and distribution services</a:t>
                      </a:r>
                      <a:endParaRPr lang="en-US" sz="1200">
                        <a:effectLst/>
                        <a:latin typeface="Times New Roman"/>
                        <a:ea typeface="Times New Roman"/>
                        <a:cs typeface="Times New Roman"/>
                      </a:endParaRPr>
                    </a:p>
                  </a:txBody>
                  <a:tcPr marL="68580" marR="68580" marT="0" marB="0"/>
                </a:tc>
              </a:tr>
              <a:tr h="304390">
                <a:tc>
                  <a:txBody>
                    <a:bodyPr/>
                    <a:lstStyle/>
                    <a:p>
                      <a:pPr marL="0" marR="0" algn="just">
                        <a:spcBef>
                          <a:spcPts val="0"/>
                        </a:spcBef>
                        <a:spcAft>
                          <a:spcPts val="0"/>
                        </a:spcAft>
                      </a:pPr>
                      <a:r>
                        <a:rPr lang="en-US" sz="1200">
                          <a:effectLst/>
                        </a:rPr>
                        <a:t>SmartGrid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DR-IM</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Recovers incremental costs related to SmartGrid deployment</a:t>
                      </a:r>
                      <a:endParaRPr lang="en-US" sz="1200">
                        <a:effectLst/>
                        <a:latin typeface="Times New Roman"/>
                        <a:ea typeface="Times New Roman"/>
                        <a:cs typeface="Times New Roman"/>
                      </a:endParaRPr>
                    </a:p>
                  </a:txBody>
                  <a:tcPr marL="68580" marR="68580" marT="0" marB="0"/>
                </a:tc>
              </a:tr>
              <a:tr h="304390">
                <a:tc>
                  <a:txBody>
                    <a:bodyPr/>
                    <a:lstStyle/>
                    <a:p>
                      <a:pPr marL="0" marR="0" algn="just">
                        <a:spcBef>
                          <a:spcPts val="0"/>
                        </a:spcBef>
                        <a:spcAft>
                          <a:spcPts val="0"/>
                        </a:spcAft>
                      </a:pPr>
                      <a:r>
                        <a:rPr lang="en-US" sz="1200">
                          <a:effectLst/>
                        </a:rPr>
                        <a:t>Regional Transmission Organization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RTO</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Currently zero. </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649656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15</a:t>
            </a:fld>
            <a:endParaRPr lang="en-US" smtClean="0"/>
          </a:p>
        </p:txBody>
      </p:sp>
      <p:sp>
        <p:nvSpPr>
          <p:cNvPr id="9219" name="Rectangle 2"/>
          <p:cNvSpPr>
            <a:spLocks noGrp="1" noChangeArrowheads="1"/>
          </p:cNvSpPr>
          <p:nvPr>
            <p:ph type="title"/>
          </p:nvPr>
        </p:nvSpPr>
        <p:spPr>
          <a:xfrm>
            <a:off x="387713" y="275227"/>
            <a:ext cx="8229600" cy="914400"/>
          </a:xfrm>
        </p:spPr>
        <p:txBody>
          <a:bodyPr>
            <a:normAutofit/>
          </a:bodyPr>
          <a:lstStyle/>
          <a:p>
            <a:pPr eaLnBrk="1" hangingPunct="1"/>
            <a:r>
              <a:rPr lang="en-US" dirty="0" smtClean="0"/>
              <a:t>Rider Applicability Table</a:t>
            </a:r>
          </a:p>
        </p:txBody>
      </p:sp>
      <p:graphicFrame>
        <p:nvGraphicFramePr>
          <p:cNvPr id="3" name="Table 2"/>
          <p:cNvGraphicFramePr>
            <a:graphicFrameLocks noGrp="1"/>
          </p:cNvGraphicFramePr>
          <p:nvPr>
            <p:extLst>
              <p:ext uri="{D42A27DB-BD31-4B8C-83A1-F6EECF244321}">
                <p14:modId xmlns:p14="http://schemas.microsoft.com/office/powerpoint/2010/main" val="3148831611"/>
              </p:ext>
            </p:extLst>
          </p:nvPr>
        </p:nvGraphicFramePr>
        <p:xfrm>
          <a:off x="2269662" y="1074744"/>
          <a:ext cx="4322101" cy="5481330"/>
        </p:xfrm>
        <a:graphic>
          <a:graphicData uri="http://schemas.openxmlformats.org/drawingml/2006/table">
            <a:tbl>
              <a:tblPr firstRow="1" firstCol="1" bandRow="1">
                <a:tableStyleId>{5C22544A-7EE6-4342-B048-85BDC9FD1C3A}</a:tableStyleId>
              </a:tblPr>
              <a:tblGrid>
                <a:gridCol w="2027652"/>
                <a:gridCol w="320156"/>
                <a:gridCol w="1974293"/>
              </a:tblGrid>
              <a:tr h="202312">
                <a:tc gridSpan="3">
                  <a:txBody>
                    <a:bodyPr/>
                    <a:lstStyle/>
                    <a:p>
                      <a:pPr algn="ctr">
                        <a:lnSpc>
                          <a:spcPct val="115000"/>
                        </a:lnSpc>
                      </a:pPr>
                      <a:r>
                        <a:rPr lang="en-US" sz="1000">
                          <a:effectLst/>
                        </a:rPr>
                        <a:t>Table 5  - Riders Applicable to Non-Shopper and Shopper</a:t>
                      </a:r>
                      <a:endParaRPr lang="en-US" sz="1000">
                        <a:effectLst/>
                        <a:latin typeface="Calibri"/>
                        <a:cs typeface="Times New Roman"/>
                      </a:endParaRPr>
                    </a:p>
                  </a:txBody>
                  <a:tcPr marL="64031" marR="64031" marT="0" marB="0"/>
                </a:tc>
                <a:tc hMerge="1">
                  <a:txBody>
                    <a:bodyPr/>
                    <a:lstStyle/>
                    <a:p>
                      <a:endParaRPr lang="en-US"/>
                    </a:p>
                  </a:txBody>
                  <a:tcPr/>
                </a:tc>
                <a:tc hMerge="1">
                  <a:txBody>
                    <a:bodyPr/>
                    <a:lstStyle/>
                    <a:p>
                      <a:endParaRPr lang="en-US"/>
                    </a:p>
                  </a:txBody>
                  <a:tcPr/>
                </a:tc>
              </a:tr>
              <a:tr h="221236">
                <a:tc>
                  <a:txBody>
                    <a:bodyPr/>
                    <a:lstStyle/>
                    <a:p>
                      <a:pPr marL="0" marR="0" algn="ctr">
                        <a:lnSpc>
                          <a:spcPct val="115000"/>
                        </a:lnSpc>
                        <a:spcBef>
                          <a:spcPts val="0"/>
                        </a:spcBef>
                        <a:spcAft>
                          <a:spcPts val="0"/>
                        </a:spcAft>
                      </a:pPr>
                      <a:r>
                        <a:rPr lang="en-US" sz="1100">
                          <a:effectLst/>
                        </a:rPr>
                        <a:t>Non-Shopper</a:t>
                      </a:r>
                      <a:endParaRPr lang="en-US" sz="1100">
                        <a:effectLst/>
                        <a:latin typeface="Times New Roman"/>
                        <a:ea typeface="Times New Roman"/>
                        <a:cs typeface="Times New Roman"/>
                      </a:endParaRPr>
                    </a:p>
                  </a:txBody>
                  <a:tcPr marL="64031" marR="64031" marT="0" marB="0" anchor="ctr"/>
                </a:tc>
                <a:tc>
                  <a:txBody>
                    <a:bodyPr/>
                    <a:lstStyle/>
                    <a:p>
                      <a:pPr marL="0" marR="0" algn="ctr">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nchor="ctr"/>
                </a:tc>
                <a:tc>
                  <a:txBody>
                    <a:bodyPr/>
                    <a:lstStyle/>
                    <a:p>
                      <a:pPr marL="0" marR="0" algn="ctr">
                        <a:lnSpc>
                          <a:spcPct val="115000"/>
                        </a:lnSpc>
                        <a:spcBef>
                          <a:spcPts val="0"/>
                        </a:spcBef>
                        <a:spcAft>
                          <a:spcPts val="0"/>
                        </a:spcAft>
                      </a:pPr>
                      <a:r>
                        <a:rPr lang="en-US" sz="1100">
                          <a:effectLst/>
                        </a:rPr>
                        <a:t>Shopper</a:t>
                      </a:r>
                      <a:endParaRPr lang="en-US" sz="1100">
                        <a:effectLst/>
                        <a:latin typeface="Times New Roman"/>
                        <a:ea typeface="Times New Roman"/>
                        <a:cs typeface="Times New Roman"/>
                      </a:endParaRPr>
                    </a:p>
                  </a:txBody>
                  <a:tcPr marL="64031" marR="64031" marT="0" marB="0" anchor="ctr"/>
                </a:tc>
              </a:tr>
              <a:tr h="220703">
                <a:tc>
                  <a:txBody>
                    <a:bodyPr/>
                    <a:lstStyle/>
                    <a:p>
                      <a:pPr>
                        <a:lnSpc>
                          <a:spcPct val="115000"/>
                        </a:lnSpc>
                      </a:pPr>
                      <a:r>
                        <a:rPr lang="en-US" sz="1000">
                          <a:effectLst/>
                        </a:rPr>
                        <a:t>Generation Riders</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a:lnSpc>
                          <a:spcPct val="115000"/>
                        </a:lnSpc>
                      </a:pPr>
                      <a:r>
                        <a:rPr lang="en-US" sz="1000">
                          <a:effectLst/>
                        </a:rPr>
                        <a:t>Generation Riders</a:t>
                      </a:r>
                      <a:endParaRPr lang="en-US" sz="1000">
                        <a:effectLst/>
                        <a:latin typeface="Calibri"/>
                        <a:cs typeface="Times New Roman"/>
                      </a:endParaRPr>
                    </a:p>
                  </a:txBody>
                  <a:tcPr marL="64031" marR="64031" marT="0" marB="0"/>
                </a:tc>
              </a:tr>
              <a:tr h="202312">
                <a:tc>
                  <a:txBody>
                    <a:bodyPr/>
                    <a:lstStyle/>
                    <a:p>
                      <a:pPr marL="97790">
                        <a:lnSpc>
                          <a:spcPct val="115000"/>
                        </a:lnSpc>
                      </a:pPr>
                      <a:r>
                        <a:rPr lang="en-US" sz="1000">
                          <a:effectLst/>
                        </a:rPr>
                        <a:t>Rider RC</a:t>
                      </a:r>
                      <a:r>
                        <a:rPr lang="en-US" sz="1000" baseline="30000">
                          <a:effectLst/>
                        </a:rPr>
                        <a:t>(b)</a:t>
                      </a:r>
                      <a:endParaRPr lang="en-US" sz="1000">
                        <a:effectLst/>
                        <a:latin typeface="Calibri"/>
                        <a:cs typeface="Times New Roman"/>
                      </a:endParaRPr>
                    </a:p>
                  </a:txBody>
                  <a:tcPr marL="64031" marR="64031" marT="0" marB="0"/>
                </a:tc>
                <a:tc rowSpan="4">
                  <a:txBody>
                    <a:bodyPr/>
                    <a:lstStyle/>
                    <a:p>
                      <a:pPr marL="0" marR="0" algn="ctr">
                        <a:lnSpc>
                          <a:spcPct val="115000"/>
                        </a:lnSpc>
                        <a:spcBef>
                          <a:spcPts val="0"/>
                        </a:spcBef>
                        <a:spcAft>
                          <a:spcPts val="0"/>
                        </a:spcAft>
                      </a:pPr>
                      <a:r>
                        <a:rPr lang="en-US" sz="1100">
                          <a:effectLst/>
                          <a:sym typeface="Wingdings"/>
                        </a:rPr>
                        <a:t></a:t>
                      </a:r>
                      <a:endParaRPr lang="en-US" sz="1100">
                        <a:effectLst/>
                        <a:latin typeface="Times New Roman"/>
                        <a:ea typeface="Times New Roman"/>
                        <a:cs typeface="Times New Roman"/>
                      </a:endParaRPr>
                    </a:p>
                  </a:txBody>
                  <a:tcPr marL="64031" marR="64031" marT="0" marB="0" anchor="ctr"/>
                </a:tc>
                <a:tc rowSpan="4">
                  <a:txBody>
                    <a:bodyPr/>
                    <a:lstStyle/>
                    <a:p>
                      <a:pPr marL="97155" algn="l">
                        <a:lnSpc>
                          <a:spcPct val="115000"/>
                        </a:lnSpc>
                      </a:pPr>
                      <a:r>
                        <a:rPr lang="en-US" sz="1000">
                          <a:effectLst/>
                        </a:rPr>
                        <a:t>CRES Offer</a:t>
                      </a:r>
                      <a:endParaRPr lang="en-US" sz="1000">
                        <a:effectLst/>
                        <a:latin typeface="Calibri"/>
                        <a:cs typeface="Times New Roman"/>
                      </a:endParaRPr>
                    </a:p>
                  </a:txBody>
                  <a:tcPr marL="64031" marR="64031" marT="0" marB="0" anchor="ctr"/>
                </a:tc>
              </a:tr>
              <a:tr h="202312">
                <a:tc>
                  <a:txBody>
                    <a:bodyPr/>
                    <a:lstStyle/>
                    <a:p>
                      <a:pPr marL="97790">
                        <a:lnSpc>
                          <a:spcPct val="115000"/>
                        </a:lnSpc>
                      </a:pPr>
                      <a:r>
                        <a:rPr lang="en-US" sz="1000">
                          <a:effectLst/>
                        </a:rPr>
                        <a:t>Rider RE</a:t>
                      </a:r>
                      <a:r>
                        <a:rPr lang="en-US" sz="1000" baseline="30000">
                          <a:effectLst/>
                        </a:rPr>
                        <a:t>(b)</a:t>
                      </a:r>
                      <a:r>
                        <a:rPr lang="en-US" sz="1000">
                          <a:effectLst/>
                        </a:rPr>
                        <a:t> </a:t>
                      </a:r>
                      <a:endParaRPr lang="en-US" sz="1000">
                        <a:effectLst/>
                        <a:latin typeface="Calibri"/>
                        <a:cs typeface="Times New Roman"/>
                      </a:endParaRPr>
                    </a:p>
                  </a:txBody>
                  <a:tcPr marL="64031" marR="64031" marT="0" marB="0"/>
                </a:tc>
                <a:tc vMerge="1">
                  <a:txBody>
                    <a:bodyPr/>
                    <a:lstStyle/>
                    <a:p>
                      <a:endParaRPr lang="en-US"/>
                    </a:p>
                  </a:txBody>
                  <a:tcPr/>
                </a:tc>
                <a:tc vMerge="1">
                  <a:txBody>
                    <a:bodyPr/>
                    <a:lstStyle/>
                    <a:p>
                      <a:endParaRPr lang="en-US"/>
                    </a:p>
                  </a:txBody>
                  <a:tcPr/>
                </a:tc>
              </a:tr>
              <a:tr h="202312">
                <a:tc>
                  <a:txBody>
                    <a:bodyPr/>
                    <a:lstStyle/>
                    <a:p>
                      <a:pPr marL="97790">
                        <a:lnSpc>
                          <a:spcPct val="115000"/>
                        </a:lnSpc>
                      </a:pPr>
                      <a:r>
                        <a:rPr lang="en-US" sz="1000">
                          <a:effectLst/>
                        </a:rPr>
                        <a:t>Rider AER-R</a:t>
                      </a:r>
                      <a:r>
                        <a:rPr lang="en-US" sz="1000" baseline="30000">
                          <a:effectLst/>
                        </a:rPr>
                        <a:t>(b)</a:t>
                      </a:r>
                      <a:r>
                        <a:rPr lang="en-US" sz="1000">
                          <a:effectLst/>
                        </a:rPr>
                        <a:t> </a:t>
                      </a:r>
                      <a:endParaRPr lang="en-US" sz="1000">
                        <a:effectLst/>
                        <a:latin typeface="Calibri"/>
                        <a:cs typeface="Times New Roman"/>
                      </a:endParaRPr>
                    </a:p>
                  </a:txBody>
                  <a:tcPr marL="64031" marR="64031" marT="0" marB="0"/>
                </a:tc>
                <a:tc vMerge="1">
                  <a:txBody>
                    <a:bodyPr/>
                    <a:lstStyle/>
                    <a:p>
                      <a:endParaRPr lang="en-US"/>
                    </a:p>
                  </a:txBody>
                  <a:tcPr/>
                </a:tc>
                <a:tc vMerge="1">
                  <a:txBody>
                    <a:bodyPr/>
                    <a:lstStyle/>
                    <a:p>
                      <a:endParaRPr lang="en-US"/>
                    </a:p>
                  </a:txBody>
                  <a:tcPr/>
                </a:tc>
              </a:tr>
              <a:tr h="202312">
                <a:tc>
                  <a:txBody>
                    <a:bodyPr/>
                    <a:lstStyle/>
                    <a:p>
                      <a:pPr marL="97790">
                        <a:lnSpc>
                          <a:spcPct val="115000"/>
                        </a:lnSpc>
                      </a:pPr>
                      <a:r>
                        <a:rPr lang="en-US" sz="1000">
                          <a:effectLst/>
                        </a:rPr>
                        <a:t>Rider SCR</a:t>
                      </a:r>
                      <a:r>
                        <a:rPr lang="en-US" sz="1000" baseline="30000">
                          <a:effectLst/>
                        </a:rPr>
                        <a:t>(b)</a:t>
                      </a:r>
                      <a:endParaRPr lang="en-US" sz="1000">
                        <a:effectLst/>
                        <a:latin typeface="Calibri"/>
                        <a:cs typeface="Times New Roman"/>
                      </a:endParaRPr>
                    </a:p>
                  </a:txBody>
                  <a:tcPr marL="64031" marR="64031" marT="0" marB="0"/>
                </a:tc>
                <a:tc vMerge="1">
                  <a:txBody>
                    <a:bodyPr/>
                    <a:lstStyle/>
                    <a:p>
                      <a:endParaRPr lang="en-US"/>
                    </a:p>
                  </a:txBody>
                  <a:tcPr/>
                </a:tc>
                <a:tc vMerge="1">
                  <a:txBody>
                    <a:bodyPr/>
                    <a:lstStyle/>
                    <a:p>
                      <a:endParaRPr lang="en-US"/>
                    </a:p>
                  </a:txBody>
                  <a:tcPr/>
                </a:tc>
              </a:tr>
              <a:tr h="220703">
                <a:tc>
                  <a:txBody>
                    <a:bodyPr/>
                    <a:lstStyle/>
                    <a:p>
                      <a:pPr marL="102870">
                        <a:lnSpc>
                          <a:spcPct val="115000"/>
                        </a:lnSpc>
                      </a:pPr>
                      <a:r>
                        <a:rPr lang="en-US" sz="1000">
                          <a:effectLst/>
                        </a:rPr>
                        <a:t>Rider UE-GEN</a:t>
                      </a:r>
                      <a:r>
                        <a:rPr lang="en-US" sz="1000" baseline="30000">
                          <a:effectLst/>
                        </a:rPr>
                        <a:t>(a)</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a:lnSpc>
                          <a:spcPct val="115000"/>
                        </a:lnSpc>
                      </a:pPr>
                      <a:r>
                        <a:rPr lang="en-US" sz="1000">
                          <a:effectLst/>
                        </a:rPr>
                        <a:t>Rider UE-GEN</a:t>
                      </a:r>
                      <a:r>
                        <a:rPr lang="en-US" sz="1000" baseline="30000">
                          <a:effectLst/>
                        </a:rPr>
                        <a:t>(a)</a:t>
                      </a:r>
                      <a:endParaRPr lang="en-US" sz="1000">
                        <a:effectLst/>
                        <a:latin typeface="Calibri"/>
                        <a:cs typeface="Times New Roman"/>
                      </a:endParaRPr>
                    </a:p>
                  </a:txBody>
                  <a:tcPr marL="64031" marR="64031" marT="0" marB="0"/>
                </a:tc>
              </a:tr>
              <a:tr h="220703">
                <a:tc>
                  <a:txBody>
                    <a:bodyPr/>
                    <a:lstStyle/>
                    <a:p>
                      <a:pPr marL="102870">
                        <a:lnSpc>
                          <a:spcPct val="115000"/>
                        </a:lnSpc>
                      </a:pPr>
                      <a:r>
                        <a:rPr lang="en-US" sz="1000">
                          <a:effectLst/>
                        </a:rPr>
                        <a:t>Rider PSR</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a:lnSpc>
                          <a:spcPct val="115000"/>
                        </a:lnSpc>
                      </a:pPr>
                      <a:r>
                        <a:rPr lang="en-US" sz="1000">
                          <a:effectLst/>
                        </a:rPr>
                        <a:t>Rider PSR</a:t>
                      </a:r>
                      <a:endParaRPr lang="en-US" sz="1000">
                        <a:effectLst/>
                        <a:latin typeface="Calibri"/>
                        <a:cs typeface="Times New Roman"/>
                      </a:endParaRPr>
                    </a:p>
                  </a:txBody>
                  <a:tcPr marL="64031" marR="64031" marT="0" marB="0"/>
                </a:tc>
              </a:tr>
              <a:tr h="220703">
                <a:tc>
                  <a:txBody>
                    <a:bodyPr/>
                    <a:lstStyle/>
                    <a:p>
                      <a:pPr>
                        <a:lnSpc>
                          <a:spcPct val="115000"/>
                        </a:lnSpc>
                      </a:pPr>
                      <a:r>
                        <a:rPr lang="en-US" sz="1000">
                          <a:effectLst/>
                        </a:rPr>
                        <a:t> </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a:lnSpc>
                          <a:spcPct val="115000"/>
                        </a:lnSpc>
                      </a:pPr>
                      <a:r>
                        <a:rPr lang="en-US" sz="1000">
                          <a:effectLst/>
                        </a:rPr>
                        <a:t> </a:t>
                      </a:r>
                      <a:endParaRPr lang="en-US" sz="1000">
                        <a:effectLst/>
                        <a:latin typeface="Calibri"/>
                        <a:cs typeface="Times New Roman"/>
                      </a:endParaRPr>
                    </a:p>
                  </a:txBody>
                  <a:tcPr marL="64031" marR="64031" marT="0" marB="0"/>
                </a:tc>
              </a:tr>
              <a:tr h="220703">
                <a:tc>
                  <a:txBody>
                    <a:bodyPr/>
                    <a:lstStyle/>
                    <a:p>
                      <a:pPr>
                        <a:lnSpc>
                          <a:spcPct val="115000"/>
                        </a:lnSpc>
                      </a:pPr>
                      <a:r>
                        <a:rPr lang="en-US" sz="1000">
                          <a:effectLst/>
                        </a:rPr>
                        <a:t>Transmission Riders </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a:lnSpc>
                          <a:spcPct val="115000"/>
                        </a:lnSpc>
                      </a:pPr>
                      <a:r>
                        <a:rPr lang="en-US" sz="1000">
                          <a:effectLst/>
                        </a:rPr>
                        <a:t>Transmission Riders </a:t>
                      </a:r>
                      <a:endParaRPr lang="en-US" sz="1000">
                        <a:effectLst/>
                        <a:latin typeface="Calibri"/>
                        <a:cs typeface="Times New Roman"/>
                      </a:endParaRPr>
                    </a:p>
                  </a:txBody>
                  <a:tcPr marL="64031" marR="64031" marT="0" marB="0"/>
                </a:tc>
              </a:tr>
              <a:tr h="220703">
                <a:tc>
                  <a:txBody>
                    <a:bodyPr/>
                    <a:lstStyle/>
                    <a:p>
                      <a:pPr marL="97790">
                        <a:lnSpc>
                          <a:spcPct val="115000"/>
                        </a:lnSpc>
                      </a:pPr>
                      <a:r>
                        <a:rPr lang="en-US" sz="1000">
                          <a:effectLst/>
                        </a:rPr>
                        <a:t>Rider BTR</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marL="97155">
                        <a:lnSpc>
                          <a:spcPct val="115000"/>
                        </a:lnSpc>
                      </a:pPr>
                      <a:r>
                        <a:rPr lang="en-US" sz="1000">
                          <a:effectLst/>
                        </a:rPr>
                        <a:t>Rider BTR</a:t>
                      </a:r>
                      <a:endParaRPr lang="en-US" sz="1000">
                        <a:effectLst/>
                        <a:latin typeface="Calibri"/>
                        <a:cs typeface="Times New Roman"/>
                      </a:endParaRPr>
                    </a:p>
                  </a:txBody>
                  <a:tcPr marL="64031" marR="64031" marT="0" marB="0"/>
                </a:tc>
              </a:tr>
              <a:tr h="220703">
                <a:tc>
                  <a:txBody>
                    <a:bodyPr/>
                    <a:lstStyle/>
                    <a:p>
                      <a:pPr>
                        <a:lnSpc>
                          <a:spcPct val="115000"/>
                        </a:lnSpc>
                      </a:pPr>
                      <a:r>
                        <a:rPr lang="en-US" sz="1000">
                          <a:effectLst/>
                        </a:rPr>
                        <a:t>   Rider RTO</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a:lnSpc>
                          <a:spcPct val="115000"/>
                        </a:lnSpc>
                      </a:pPr>
                      <a:r>
                        <a:rPr lang="en-US" sz="1000">
                          <a:effectLst/>
                        </a:rPr>
                        <a:t> </a:t>
                      </a:r>
                      <a:endParaRPr lang="en-US" sz="1000">
                        <a:effectLst/>
                        <a:latin typeface="Calibri"/>
                        <a:cs typeface="Times New Roman"/>
                      </a:endParaRPr>
                    </a:p>
                  </a:txBody>
                  <a:tcPr marL="64031" marR="64031" marT="0" marB="0"/>
                </a:tc>
              </a:tr>
              <a:tr h="220703">
                <a:tc>
                  <a:txBody>
                    <a:bodyPr/>
                    <a:lstStyle/>
                    <a:p>
                      <a:pPr>
                        <a:lnSpc>
                          <a:spcPct val="115000"/>
                        </a:lnSpc>
                      </a:pPr>
                      <a:r>
                        <a:rPr lang="en-US" sz="1000">
                          <a:effectLst/>
                        </a:rPr>
                        <a:t> </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a:lnSpc>
                          <a:spcPct val="115000"/>
                        </a:lnSpc>
                      </a:pPr>
                      <a:r>
                        <a:rPr lang="en-US" sz="1000">
                          <a:effectLst/>
                        </a:rPr>
                        <a:t> </a:t>
                      </a:r>
                      <a:endParaRPr lang="en-US" sz="1000">
                        <a:effectLst/>
                        <a:latin typeface="Calibri"/>
                        <a:cs typeface="Times New Roman"/>
                      </a:endParaRPr>
                    </a:p>
                  </a:txBody>
                  <a:tcPr marL="64031" marR="64031" marT="0" marB="0"/>
                </a:tc>
              </a:tr>
              <a:tr h="220703">
                <a:tc>
                  <a:txBody>
                    <a:bodyPr/>
                    <a:lstStyle/>
                    <a:p>
                      <a:pPr>
                        <a:lnSpc>
                          <a:spcPct val="115000"/>
                        </a:lnSpc>
                      </a:pPr>
                      <a:r>
                        <a:rPr lang="en-US" sz="1000">
                          <a:effectLst/>
                        </a:rPr>
                        <a:t>Distribution Riders</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a:lnSpc>
                          <a:spcPct val="115000"/>
                        </a:lnSpc>
                      </a:pPr>
                      <a:r>
                        <a:rPr lang="en-US" sz="1000">
                          <a:effectLst/>
                        </a:rPr>
                        <a:t>Distribution Riders</a:t>
                      </a:r>
                      <a:endParaRPr lang="en-US" sz="1000">
                        <a:effectLst/>
                        <a:latin typeface="Calibri"/>
                        <a:cs typeface="Times New Roman"/>
                      </a:endParaRPr>
                    </a:p>
                  </a:txBody>
                  <a:tcPr marL="64031" marR="64031" marT="0" marB="0"/>
                </a:tc>
              </a:tr>
              <a:tr h="220703">
                <a:tc>
                  <a:txBody>
                    <a:bodyPr/>
                    <a:lstStyle/>
                    <a:p>
                      <a:pPr marL="97790">
                        <a:lnSpc>
                          <a:spcPct val="115000"/>
                        </a:lnSpc>
                      </a:pPr>
                      <a:r>
                        <a:rPr lang="en-US" sz="1000">
                          <a:effectLst/>
                        </a:rPr>
                        <a:t>Rider DCI</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marL="97790">
                        <a:lnSpc>
                          <a:spcPct val="115000"/>
                        </a:lnSpc>
                      </a:pPr>
                      <a:r>
                        <a:rPr lang="en-US" sz="1000">
                          <a:effectLst/>
                        </a:rPr>
                        <a:t>Rider DCI</a:t>
                      </a:r>
                      <a:endParaRPr lang="en-US" sz="1000">
                        <a:effectLst/>
                        <a:latin typeface="Calibri"/>
                        <a:cs typeface="Times New Roman"/>
                      </a:endParaRPr>
                    </a:p>
                  </a:txBody>
                  <a:tcPr marL="64031" marR="64031" marT="0" marB="0"/>
                </a:tc>
              </a:tr>
              <a:tr h="220703">
                <a:tc>
                  <a:txBody>
                    <a:bodyPr/>
                    <a:lstStyle/>
                    <a:p>
                      <a:pPr marL="97790">
                        <a:lnSpc>
                          <a:spcPct val="115000"/>
                        </a:lnSpc>
                      </a:pPr>
                      <a:r>
                        <a:rPr lang="en-US" sz="1000">
                          <a:effectLst/>
                        </a:rPr>
                        <a:t>Rider EE/PDR</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marL="97790">
                        <a:lnSpc>
                          <a:spcPct val="115000"/>
                        </a:lnSpc>
                      </a:pPr>
                      <a:r>
                        <a:rPr lang="en-US" sz="1000">
                          <a:effectLst/>
                        </a:rPr>
                        <a:t>Rider EE/PDR</a:t>
                      </a:r>
                      <a:endParaRPr lang="en-US" sz="1000">
                        <a:effectLst/>
                        <a:latin typeface="Calibri"/>
                        <a:cs typeface="Times New Roman"/>
                      </a:endParaRPr>
                    </a:p>
                  </a:txBody>
                  <a:tcPr marL="64031" marR="64031" marT="0" marB="0"/>
                </a:tc>
              </a:tr>
              <a:tr h="220703">
                <a:tc>
                  <a:txBody>
                    <a:bodyPr/>
                    <a:lstStyle/>
                    <a:p>
                      <a:pPr marL="97790">
                        <a:lnSpc>
                          <a:spcPct val="115000"/>
                        </a:lnSpc>
                      </a:pPr>
                      <a:r>
                        <a:rPr lang="en-US" sz="1000">
                          <a:effectLst/>
                        </a:rPr>
                        <a:t>Rider DSR</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marL="97790">
                        <a:lnSpc>
                          <a:spcPct val="115000"/>
                        </a:lnSpc>
                      </a:pPr>
                      <a:r>
                        <a:rPr lang="en-US" sz="1000">
                          <a:effectLst/>
                        </a:rPr>
                        <a:t>Rider DSR</a:t>
                      </a:r>
                      <a:endParaRPr lang="en-US" sz="1000">
                        <a:effectLst/>
                        <a:latin typeface="Calibri"/>
                        <a:cs typeface="Times New Roman"/>
                      </a:endParaRPr>
                    </a:p>
                  </a:txBody>
                  <a:tcPr marL="64031" marR="64031" marT="0" marB="0"/>
                </a:tc>
              </a:tr>
              <a:tr h="220703">
                <a:tc>
                  <a:txBody>
                    <a:bodyPr/>
                    <a:lstStyle/>
                    <a:p>
                      <a:pPr marL="97790">
                        <a:lnSpc>
                          <a:spcPct val="115000"/>
                        </a:lnSpc>
                      </a:pPr>
                      <a:r>
                        <a:rPr lang="en-US" sz="1000">
                          <a:effectLst/>
                        </a:rPr>
                        <a:t>Rider DDR</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marL="97790">
                        <a:lnSpc>
                          <a:spcPct val="115000"/>
                        </a:lnSpc>
                      </a:pPr>
                      <a:r>
                        <a:rPr lang="en-US" sz="1000">
                          <a:effectLst/>
                        </a:rPr>
                        <a:t>Rider DDR</a:t>
                      </a:r>
                      <a:endParaRPr lang="en-US" sz="1000">
                        <a:effectLst/>
                        <a:latin typeface="Calibri"/>
                        <a:cs typeface="Times New Roman"/>
                      </a:endParaRPr>
                    </a:p>
                  </a:txBody>
                  <a:tcPr marL="64031" marR="64031" marT="0" marB="0"/>
                </a:tc>
              </a:tr>
              <a:tr h="220703">
                <a:tc>
                  <a:txBody>
                    <a:bodyPr/>
                    <a:lstStyle/>
                    <a:p>
                      <a:pPr marL="97790">
                        <a:lnSpc>
                          <a:spcPct val="115000"/>
                        </a:lnSpc>
                      </a:pPr>
                      <a:r>
                        <a:rPr lang="en-US" sz="1000">
                          <a:effectLst/>
                        </a:rPr>
                        <a:t>Rider UE-ED</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marL="97790">
                        <a:lnSpc>
                          <a:spcPct val="115000"/>
                        </a:lnSpc>
                      </a:pPr>
                      <a:r>
                        <a:rPr lang="en-US" sz="1000">
                          <a:effectLst/>
                        </a:rPr>
                        <a:t>Rider UE-ED</a:t>
                      </a:r>
                      <a:endParaRPr lang="en-US" sz="1000">
                        <a:effectLst/>
                        <a:latin typeface="Calibri"/>
                        <a:cs typeface="Times New Roman"/>
                      </a:endParaRPr>
                    </a:p>
                  </a:txBody>
                  <a:tcPr marL="64031" marR="64031" marT="0" marB="0"/>
                </a:tc>
              </a:tr>
              <a:tr h="220703">
                <a:tc>
                  <a:txBody>
                    <a:bodyPr/>
                    <a:lstStyle/>
                    <a:p>
                      <a:pPr marL="97790">
                        <a:lnSpc>
                          <a:spcPct val="115000"/>
                        </a:lnSpc>
                      </a:pPr>
                      <a:r>
                        <a:rPr lang="en-US" sz="1000">
                          <a:effectLst/>
                        </a:rPr>
                        <a:t>Rider USR</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marL="97790">
                        <a:lnSpc>
                          <a:spcPct val="115000"/>
                        </a:lnSpc>
                      </a:pPr>
                      <a:r>
                        <a:rPr lang="en-US" sz="1000">
                          <a:effectLst/>
                        </a:rPr>
                        <a:t>Rider USR</a:t>
                      </a:r>
                      <a:endParaRPr lang="en-US" sz="1000">
                        <a:effectLst/>
                        <a:latin typeface="Calibri"/>
                        <a:cs typeface="Times New Roman"/>
                      </a:endParaRPr>
                    </a:p>
                  </a:txBody>
                  <a:tcPr marL="64031" marR="64031" marT="0" marB="0"/>
                </a:tc>
              </a:tr>
              <a:tr h="220703">
                <a:tc>
                  <a:txBody>
                    <a:bodyPr/>
                    <a:lstStyle/>
                    <a:p>
                      <a:pPr marL="97790">
                        <a:lnSpc>
                          <a:spcPct val="115000"/>
                        </a:lnSpc>
                      </a:pPr>
                      <a:r>
                        <a:rPr lang="en-US" sz="1000">
                          <a:effectLst/>
                        </a:rPr>
                        <a:t>Rider DR-IM</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marL="97790">
                        <a:lnSpc>
                          <a:spcPct val="115000"/>
                        </a:lnSpc>
                      </a:pPr>
                      <a:r>
                        <a:rPr lang="en-US" sz="1000">
                          <a:effectLst/>
                        </a:rPr>
                        <a:t>Rider DR-IM</a:t>
                      </a:r>
                      <a:endParaRPr lang="en-US" sz="1000">
                        <a:effectLst/>
                        <a:latin typeface="Calibri"/>
                        <a:cs typeface="Times New Roman"/>
                      </a:endParaRPr>
                    </a:p>
                  </a:txBody>
                  <a:tcPr marL="64031" marR="64031" marT="0" marB="0"/>
                </a:tc>
              </a:tr>
              <a:tr h="220703">
                <a:tc>
                  <a:txBody>
                    <a:bodyPr/>
                    <a:lstStyle/>
                    <a:p>
                      <a:pPr marL="97790">
                        <a:lnSpc>
                          <a:spcPct val="115000"/>
                        </a:lnSpc>
                      </a:pPr>
                      <a:r>
                        <a:rPr lang="en-US" sz="1000">
                          <a:effectLst/>
                        </a:rPr>
                        <a:t>Rider OET</a:t>
                      </a:r>
                      <a:endParaRPr lang="en-US" sz="1000">
                        <a:effectLst/>
                        <a:latin typeface="Calibri"/>
                        <a:cs typeface="Times New Roman"/>
                      </a:endParaRPr>
                    </a:p>
                  </a:txBody>
                  <a:tcPr marL="64031" marR="64031" marT="0" marB="0"/>
                </a:tc>
                <a:tc>
                  <a:txBody>
                    <a:bodyPr/>
                    <a:lstStyle/>
                    <a:p>
                      <a:pPr marL="0" marR="0" algn="just">
                        <a:lnSpc>
                          <a:spcPct val="115000"/>
                        </a:lnSpc>
                        <a:spcBef>
                          <a:spcPts val="0"/>
                        </a:spcBef>
                        <a:spcAft>
                          <a:spcPts val="0"/>
                        </a:spcAft>
                      </a:pPr>
                      <a:r>
                        <a:rPr lang="en-US" sz="1100">
                          <a:effectLst/>
                        </a:rPr>
                        <a:t> </a:t>
                      </a:r>
                      <a:endParaRPr lang="en-US" sz="1100">
                        <a:effectLst/>
                        <a:latin typeface="Times New Roman"/>
                        <a:ea typeface="Times New Roman"/>
                        <a:cs typeface="Times New Roman"/>
                      </a:endParaRPr>
                    </a:p>
                  </a:txBody>
                  <a:tcPr marL="64031" marR="64031" marT="0" marB="0"/>
                </a:tc>
                <a:tc>
                  <a:txBody>
                    <a:bodyPr/>
                    <a:lstStyle/>
                    <a:p>
                      <a:pPr marL="97790">
                        <a:lnSpc>
                          <a:spcPct val="115000"/>
                        </a:lnSpc>
                      </a:pPr>
                      <a:r>
                        <a:rPr lang="en-US" sz="1000">
                          <a:effectLst/>
                        </a:rPr>
                        <a:t>Rider OET</a:t>
                      </a:r>
                      <a:endParaRPr lang="en-US" sz="1000">
                        <a:effectLst/>
                        <a:latin typeface="Calibri"/>
                        <a:cs typeface="Times New Roman"/>
                      </a:endParaRPr>
                    </a:p>
                  </a:txBody>
                  <a:tcPr marL="64031" marR="64031" marT="0" marB="0"/>
                </a:tc>
              </a:tr>
              <a:tr h="496583">
                <a:tc gridSpan="3">
                  <a:txBody>
                    <a:bodyPr/>
                    <a:lstStyle/>
                    <a:p>
                      <a:pPr marL="97155">
                        <a:lnSpc>
                          <a:spcPct val="115000"/>
                        </a:lnSpc>
                      </a:pPr>
                      <a:r>
                        <a:rPr lang="en-US" sz="800" dirty="0">
                          <a:effectLst/>
                        </a:rPr>
                        <a:t>    Note:  </a:t>
                      </a:r>
                      <a:r>
                        <a:rPr lang="en-US" sz="800" baseline="30000" dirty="0">
                          <a:effectLst/>
                        </a:rPr>
                        <a:t>(a)</a:t>
                      </a:r>
                      <a:r>
                        <a:rPr lang="en-US" sz="800" dirty="0">
                          <a:effectLst/>
                        </a:rPr>
                        <a:t> </a:t>
                      </a:r>
                      <a:r>
                        <a:rPr lang="en-US" sz="800" dirty="0" err="1">
                          <a:effectLst/>
                        </a:rPr>
                        <a:t>Bypassable</a:t>
                      </a:r>
                      <a:r>
                        <a:rPr lang="en-US" sz="800" dirty="0">
                          <a:effectLst/>
                        </a:rPr>
                        <a:t> for accounts not participating in the Purchase Of Receivables Program.</a:t>
                      </a:r>
                      <a:endParaRPr lang="en-US" sz="1000" dirty="0">
                        <a:effectLst/>
                      </a:endParaRPr>
                    </a:p>
                    <a:p>
                      <a:pPr marL="97155">
                        <a:lnSpc>
                          <a:spcPct val="115000"/>
                        </a:lnSpc>
                      </a:pPr>
                      <a:r>
                        <a:rPr lang="en-US" sz="800" dirty="0">
                          <a:effectLst/>
                        </a:rPr>
                        <a:t>               </a:t>
                      </a:r>
                      <a:r>
                        <a:rPr lang="en-US" sz="1000" baseline="30000" dirty="0">
                          <a:effectLst/>
                        </a:rPr>
                        <a:t>(b)</a:t>
                      </a:r>
                      <a:r>
                        <a:rPr lang="en-US" sz="800" dirty="0">
                          <a:effectLst/>
                        </a:rPr>
                        <a:t>Fully </a:t>
                      </a:r>
                      <a:r>
                        <a:rPr lang="en-US" sz="800" dirty="0" err="1">
                          <a:effectLst/>
                        </a:rPr>
                        <a:t>bypassable</a:t>
                      </a:r>
                      <a:r>
                        <a:rPr lang="en-US" sz="800" dirty="0">
                          <a:effectLst/>
                        </a:rPr>
                        <a:t> for shoppers.</a:t>
                      </a:r>
                      <a:endParaRPr lang="en-US" sz="1000" dirty="0">
                        <a:effectLst/>
                      </a:endParaRPr>
                    </a:p>
                    <a:p>
                      <a:pPr marL="97155">
                        <a:lnSpc>
                          <a:spcPct val="115000"/>
                        </a:lnSpc>
                      </a:pPr>
                      <a:r>
                        <a:rPr lang="en-US" sz="800" dirty="0">
                          <a:effectLst/>
                        </a:rPr>
                        <a:t>               </a:t>
                      </a:r>
                      <a:r>
                        <a:rPr lang="en-US" sz="1000" baseline="30000" dirty="0">
                          <a:effectLst/>
                        </a:rPr>
                        <a:t>(c)</a:t>
                      </a:r>
                      <a:r>
                        <a:rPr lang="en-US" sz="800" dirty="0">
                          <a:effectLst/>
                        </a:rPr>
                        <a:t>Rider NM, Net Metering Rider, is an optional rider for shoppers and non-shoppers.</a:t>
                      </a:r>
                      <a:endParaRPr lang="en-US" sz="1000" dirty="0">
                        <a:effectLst/>
                        <a:latin typeface="Calibri"/>
                        <a:cs typeface="Times New Roman"/>
                      </a:endParaRPr>
                    </a:p>
                  </a:txBody>
                  <a:tcPr marL="64031" marR="64031" marT="0" marB="0"/>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7856734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45" y="1885526"/>
            <a:ext cx="5603424" cy="3291527"/>
          </a:xfrm>
        </p:spPr>
        <p:txBody>
          <a:bodyPr anchor="ctr"/>
          <a:lstStyle/>
          <a:p>
            <a:pPr algn="ctr">
              <a:defRPr/>
            </a:pPr>
            <a:r>
              <a:rPr lang="en-US" dirty="0" smtClean="0">
                <a:solidFill>
                  <a:schemeClr val="tx1"/>
                </a:solidFill>
              </a:rPr>
              <a:t>Price To Compare</a:t>
            </a:r>
            <a:br>
              <a:rPr lang="en-US" dirty="0" smtClean="0">
                <a:solidFill>
                  <a:schemeClr val="tx1"/>
                </a:solidFill>
              </a:rPr>
            </a:br>
            <a:r>
              <a:rPr lang="en-US" dirty="0" smtClean="0">
                <a:solidFill>
                  <a:schemeClr val="tx1"/>
                </a:solidFill>
              </a:rPr>
              <a:t>June 2015</a:t>
            </a:r>
            <a:br>
              <a:rPr lang="en-US" dirty="0" smtClean="0">
                <a:solidFill>
                  <a:schemeClr val="tx1"/>
                </a:solidFill>
              </a:rPr>
            </a:br>
            <a:r>
              <a:rPr lang="en-US" dirty="0" smtClean="0">
                <a:solidFill>
                  <a:schemeClr val="tx1"/>
                </a:solidFill>
              </a:rPr>
              <a:t>Illustrative Only</a:t>
            </a:r>
            <a:br>
              <a:rPr lang="en-US" dirty="0" smtClean="0">
                <a:solidFill>
                  <a:schemeClr val="tx1"/>
                </a:solidFill>
              </a:rPr>
            </a:br>
            <a:r>
              <a:rPr lang="en-US" dirty="0" smtClean="0">
                <a:solidFill>
                  <a:schemeClr val="tx1"/>
                </a:solidFill>
              </a:rPr>
              <a:t>Auctions Have Not Been Held</a:t>
            </a:r>
            <a:endParaRPr lang="en-US" dirty="0">
              <a:solidFill>
                <a:schemeClr val="tx1"/>
              </a:solidFill>
            </a:endParaRPr>
          </a:p>
        </p:txBody>
      </p:sp>
      <p:sp>
        <p:nvSpPr>
          <p:cNvPr id="39939" name="Slide Number Placeholder 4"/>
          <p:cNvSpPr>
            <a:spLocks noGrp="1"/>
          </p:cNvSpPr>
          <p:nvPr>
            <p:ph type="sldNum" sz="quarter" idx="12"/>
          </p:nvPr>
        </p:nvSpPr>
        <p:spPr>
          <a:noFill/>
        </p:spPr>
        <p:txBody>
          <a:bodyPr/>
          <a:lstStyle/>
          <a:p>
            <a:fld id="{027F6431-B364-49DC-9EAD-15A14B065BEC}"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txBox="1">
            <a:spLocks/>
          </p:cNvSpPr>
          <p:nvPr/>
        </p:nvSpPr>
        <p:spPr bwMode="auto">
          <a:xfrm>
            <a:off x="6553200" y="6203952"/>
            <a:ext cx="2133600" cy="365125"/>
          </a:xfrm>
          <a:prstGeom prst="rect">
            <a:avLst/>
          </a:prstGeom>
          <a:noFill/>
          <a:ln w="9525">
            <a:noFill/>
            <a:miter lim="800000"/>
            <a:headEnd/>
            <a:tailEnd/>
          </a:ln>
        </p:spPr>
        <p:txBody>
          <a:bodyPr/>
          <a:lstStyle/>
          <a:p>
            <a:pPr algn="r" eaLnBrk="1" hangingPunct="1"/>
            <a:endParaRPr lang="en-US" sz="1200"/>
          </a:p>
        </p:txBody>
      </p:sp>
      <p:sp>
        <p:nvSpPr>
          <p:cNvPr id="42008" name="Text Box 114"/>
          <p:cNvSpPr txBox="1">
            <a:spLocks noChangeArrowheads="1"/>
          </p:cNvSpPr>
          <p:nvPr/>
        </p:nvSpPr>
        <p:spPr bwMode="auto">
          <a:xfrm>
            <a:off x="3841868" y="5048235"/>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Legend</a:t>
            </a:r>
          </a:p>
        </p:txBody>
      </p:sp>
      <p:sp>
        <p:nvSpPr>
          <p:cNvPr id="15" name="Text Box 83"/>
          <p:cNvSpPr txBox="1">
            <a:spLocks noChangeArrowheads="1"/>
          </p:cNvSpPr>
          <p:nvPr/>
        </p:nvSpPr>
        <p:spPr bwMode="auto">
          <a:xfrm>
            <a:off x="3613272" y="5380836"/>
            <a:ext cx="1447799" cy="276999"/>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Fully </a:t>
            </a:r>
            <a:r>
              <a:rPr lang="en-US" sz="1200" dirty="0" smtClean="0">
                <a:latin typeface="Arial" pitchFamily="34" charset="0"/>
              </a:rPr>
              <a:t>Bypassable</a:t>
            </a:r>
            <a:endParaRPr lang="en-US" sz="1200" dirty="0">
              <a:latin typeface="Arial" pitchFamily="34" charset="0"/>
            </a:endParaRPr>
          </a:p>
        </p:txBody>
      </p:sp>
      <p:sp>
        <p:nvSpPr>
          <p:cNvPr id="16" name="Text Box 89"/>
          <p:cNvSpPr txBox="1">
            <a:spLocks noChangeArrowheads="1"/>
          </p:cNvSpPr>
          <p:nvPr/>
        </p:nvSpPr>
        <p:spPr bwMode="auto">
          <a:xfrm>
            <a:off x="3604879" y="5678808"/>
            <a:ext cx="1447800" cy="276999"/>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smtClean="0">
                <a:latin typeface="Arial" pitchFamily="34" charset="0"/>
              </a:rPr>
              <a:t>Non-Bypassable</a:t>
            </a:r>
            <a:endParaRPr lang="en-US" sz="1200" dirty="0">
              <a:latin typeface="Arial" pitchFamily="34" charset="0"/>
            </a:endParaRPr>
          </a:p>
        </p:txBody>
      </p:sp>
      <p:sp>
        <p:nvSpPr>
          <p:cNvPr id="17" name="Text Box 89"/>
          <p:cNvSpPr txBox="1">
            <a:spLocks noChangeArrowheads="1"/>
          </p:cNvSpPr>
          <p:nvPr/>
        </p:nvSpPr>
        <p:spPr bwMode="auto">
          <a:xfrm>
            <a:off x="955013" y="3081785"/>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18" name="Text Box 89"/>
          <p:cNvSpPr txBox="1">
            <a:spLocks noChangeArrowheads="1"/>
          </p:cNvSpPr>
          <p:nvPr/>
        </p:nvSpPr>
        <p:spPr bwMode="auto">
          <a:xfrm>
            <a:off x="944620" y="3584082"/>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19" name="Text Box 89"/>
          <p:cNvSpPr txBox="1">
            <a:spLocks noChangeArrowheads="1"/>
          </p:cNvSpPr>
          <p:nvPr/>
        </p:nvSpPr>
        <p:spPr bwMode="auto">
          <a:xfrm>
            <a:off x="934227" y="5687647"/>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20" name="Text Box 89"/>
          <p:cNvSpPr txBox="1">
            <a:spLocks noChangeArrowheads="1"/>
          </p:cNvSpPr>
          <p:nvPr/>
        </p:nvSpPr>
        <p:spPr bwMode="auto">
          <a:xfrm>
            <a:off x="955011" y="2012718"/>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1" name="Text Box 89"/>
          <p:cNvSpPr txBox="1">
            <a:spLocks noChangeArrowheads="1"/>
          </p:cNvSpPr>
          <p:nvPr/>
        </p:nvSpPr>
        <p:spPr bwMode="auto">
          <a:xfrm>
            <a:off x="955011" y="2509803"/>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AERR (RECs)</a:t>
            </a:r>
            <a:endParaRPr lang="en-US" sz="1400" dirty="0">
              <a:latin typeface="Arial" pitchFamily="34" charset="0"/>
            </a:endParaRPr>
          </a:p>
          <a:p>
            <a:pPr eaLnBrk="1" hangingPunct="1">
              <a:buFont typeface="Arial" pitchFamily="34" charset="0"/>
              <a:buChar char="•"/>
              <a:defRPr/>
            </a:pPr>
            <a:r>
              <a:rPr lang="en-US" sz="1200" dirty="0">
                <a:latin typeface="Arial" pitchFamily="34" charset="0"/>
              </a:rPr>
              <a:t>Alternative Energy Recovery</a:t>
            </a:r>
          </a:p>
        </p:txBody>
      </p:sp>
      <p:sp>
        <p:nvSpPr>
          <p:cNvPr id="23" name="Text Box 89"/>
          <p:cNvSpPr txBox="1">
            <a:spLocks noChangeArrowheads="1"/>
          </p:cNvSpPr>
          <p:nvPr/>
        </p:nvSpPr>
        <p:spPr bwMode="auto">
          <a:xfrm>
            <a:off x="934229" y="4620306"/>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sp>
        <p:nvSpPr>
          <p:cNvPr id="27" name="Text Box 85"/>
          <p:cNvSpPr txBox="1">
            <a:spLocks noChangeArrowheads="1"/>
          </p:cNvSpPr>
          <p:nvPr/>
        </p:nvSpPr>
        <p:spPr bwMode="auto">
          <a:xfrm>
            <a:off x="955011" y="1335607"/>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42054" name="TextBox 35"/>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DCE8F6E5-5359-4521-8DB8-9A127544A6D0}" type="slidenum">
              <a:rPr lang="en-US" sz="1000"/>
              <a:pPr/>
              <a:t>17</a:t>
            </a:fld>
            <a:endParaRPr lang="en-US" sz="1000" dirty="0"/>
          </a:p>
        </p:txBody>
      </p:sp>
      <p:sp>
        <p:nvSpPr>
          <p:cNvPr id="37" name="Title 1"/>
          <p:cNvSpPr txBox="1">
            <a:spLocks/>
          </p:cNvSpPr>
          <p:nvPr/>
        </p:nvSpPr>
        <p:spPr bwMode="auto">
          <a:xfrm>
            <a:off x="190500" y="149371"/>
            <a:ext cx="8686800" cy="808039"/>
          </a:xfrm>
          <a:prstGeom prst="rect">
            <a:avLst/>
          </a:prstGeom>
          <a:noFill/>
          <a:ln w="9525">
            <a:noFill/>
            <a:miter lim="800000"/>
            <a:headEnd/>
            <a:tailEnd/>
          </a:ln>
          <a:effectLst/>
        </p:spPr>
        <p:txBody>
          <a:bodyPr anchor="ctr"/>
          <a:lstStyle/>
          <a:p>
            <a:pPr eaLnBrk="1" hangingPunct="1">
              <a:lnSpc>
                <a:spcPct val="85000"/>
              </a:lnSpc>
              <a:defRPr/>
            </a:pPr>
            <a:r>
              <a:rPr lang="en-US" sz="1600" b="1" dirty="0" smtClean="0">
                <a:solidFill>
                  <a:schemeClr val="bg1"/>
                </a:solidFill>
                <a:latin typeface="Arial" pitchFamily="34" charset="0"/>
                <a:ea typeface="+mj-ea"/>
                <a:cs typeface="Arial" pitchFamily="34" charset="0"/>
              </a:rPr>
              <a:t>Electric Security Plan Rate Structure</a:t>
            </a:r>
            <a:endParaRPr lang="en-US" sz="1600" b="1" dirty="0">
              <a:solidFill>
                <a:schemeClr val="bg1"/>
              </a:solidFill>
              <a:latin typeface="Arial" pitchFamily="34" charset="0"/>
              <a:ea typeface="+mj-ea"/>
              <a:cs typeface="Arial" pitchFamily="34" charset="0"/>
            </a:endParaRPr>
          </a:p>
        </p:txBody>
      </p:sp>
      <p:sp>
        <p:nvSpPr>
          <p:cNvPr id="38" name="Text Box 89"/>
          <p:cNvSpPr txBox="1">
            <a:spLocks noChangeArrowheads="1"/>
          </p:cNvSpPr>
          <p:nvPr/>
        </p:nvSpPr>
        <p:spPr bwMode="auto">
          <a:xfrm>
            <a:off x="934227" y="4127865"/>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ESSC</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Electric Security Stabilization</a:t>
            </a:r>
            <a:endParaRPr lang="en-US" sz="1200" dirty="0">
              <a:latin typeface="Arial" pitchFamily="34" charset="0"/>
            </a:endParaRPr>
          </a:p>
        </p:txBody>
      </p:sp>
      <p:sp>
        <p:nvSpPr>
          <p:cNvPr id="39" name="Text Box 89"/>
          <p:cNvSpPr txBox="1">
            <a:spLocks noChangeArrowheads="1"/>
          </p:cNvSpPr>
          <p:nvPr/>
        </p:nvSpPr>
        <p:spPr bwMode="auto">
          <a:xfrm>
            <a:off x="929045" y="5143526"/>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LFA</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Load Factor Adjustment</a:t>
            </a:r>
            <a:endParaRPr lang="en-US" sz="1200" dirty="0">
              <a:latin typeface="Arial" pitchFamily="34" charset="0"/>
            </a:endParaRPr>
          </a:p>
        </p:txBody>
      </p:sp>
      <p:sp>
        <p:nvSpPr>
          <p:cNvPr id="24" name="Text Box 89"/>
          <p:cNvSpPr txBox="1">
            <a:spLocks noChangeArrowheads="1"/>
          </p:cNvSpPr>
          <p:nvPr/>
        </p:nvSpPr>
        <p:spPr bwMode="auto">
          <a:xfrm>
            <a:off x="5674320" y="3064689"/>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25" name="Text Box 89"/>
          <p:cNvSpPr txBox="1">
            <a:spLocks noChangeArrowheads="1"/>
          </p:cNvSpPr>
          <p:nvPr/>
        </p:nvSpPr>
        <p:spPr bwMode="auto">
          <a:xfrm>
            <a:off x="5663927" y="3566986"/>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26" name="Text Box 89"/>
          <p:cNvSpPr txBox="1">
            <a:spLocks noChangeArrowheads="1"/>
          </p:cNvSpPr>
          <p:nvPr/>
        </p:nvSpPr>
        <p:spPr bwMode="auto">
          <a:xfrm>
            <a:off x="5653532" y="6124904"/>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Other Distribution </a:t>
            </a:r>
            <a:r>
              <a:rPr lang="en-US" sz="1400" dirty="0">
                <a:latin typeface="Arial" pitchFamily="34" charset="0"/>
              </a:rPr>
              <a:t>rates and riders</a:t>
            </a:r>
          </a:p>
        </p:txBody>
      </p:sp>
      <p:sp>
        <p:nvSpPr>
          <p:cNvPr id="28" name="Text Box 89"/>
          <p:cNvSpPr txBox="1">
            <a:spLocks noChangeArrowheads="1"/>
          </p:cNvSpPr>
          <p:nvPr/>
        </p:nvSpPr>
        <p:spPr bwMode="auto">
          <a:xfrm>
            <a:off x="5653532" y="2002916"/>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9" name="Text Box 89"/>
          <p:cNvSpPr txBox="1">
            <a:spLocks noChangeArrowheads="1"/>
          </p:cNvSpPr>
          <p:nvPr/>
        </p:nvSpPr>
        <p:spPr bwMode="auto">
          <a:xfrm>
            <a:off x="5653532" y="2500001"/>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AERR (RECs)</a:t>
            </a:r>
            <a:endParaRPr lang="en-US" sz="1400" dirty="0">
              <a:latin typeface="Arial" pitchFamily="34" charset="0"/>
            </a:endParaRPr>
          </a:p>
          <a:p>
            <a:pPr eaLnBrk="1" hangingPunct="1">
              <a:buFont typeface="Arial" pitchFamily="34" charset="0"/>
              <a:buChar char="•"/>
              <a:defRPr/>
            </a:pPr>
            <a:r>
              <a:rPr lang="en-US" sz="1200" dirty="0">
                <a:latin typeface="Arial" pitchFamily="34" charset="0"/>
              </a:rPr>
              <a:t>Alternative Energy Recovery</a:t>
            </a:r>
          </a:p>
        </p:txBody>
      </p:sp>
      <p:sp>
        <p:nvSpPr>
          <p:cNvPr id="31" name="Text Box 89"/>
          <p:cNvSpPr txBox="1">
            <a:spLocks noChangeArrowheads="1"/>
          </p:cNvSpPr>
          <p:nvPr/>
        </p:nvSpPr>
        <p:spPr bwMode="auto">
          <a:xfrm>
            <a:off x="5653536" y="4603210"/>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sp>
        <p:nvSpPr>
          <p:cNvPr id="32" name="Text Box 85"/>
          <p:cNvSpPr txBox="1">
            <a:spLocks noChangeArrowheads="1"/>
          </p:cNvSpPr>
          <p:nvPr/>
        </p:nvSpPr>
        <p:spPr bwMode="auto">
          <a:xfrm>
            <a:off x="5653532" y="1325805"/>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33" name="Text Box 89"/>
          <p:cNvSpPr txBox="1">
            <a:spLocks noChangeArrowheads="1"/>
          </p:cNvSpPr>
          <p:nvPr/>
        </p:nvSpPr>
        <p:spPr bwMode="auto">
          <a:xfrm>
            <a:off x="5653534" y="4110769"/>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PSR</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Price Stabilization Rider</a:t>
            </a:r>
            <a:endParaRPr lang="en-US" sz="1200" dirty="0">
              <a:latin typeface="Arial" pitchFamily="34" charset="0"/>
            </a:endParaRPr>
          </a:p>
        </p:txBody>
      </p:sp>
      <p:sp>
        <p:nvSpPr>
          <p:cNvPr id="34" name="Text Box 89"/>
          <p:cNvSpPr txBox="1">
            <a:spLocks noChangeArrowheads="1"/>
          </p:cNvSpPr>
          <p:nvPr/>
        </p:nvSpPr>
        <p:spPr bwMode="auto">
          <a:xfrm>
            <a:off x="5653534" y="5133226"/>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DCI</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Distribution Capital </a:t>
            </a:r>
            <a:r>
              <a:rPr lang="en-US" sz="1200" dirty="0" err="1" smtClean="0">
                <a:latin typeface="Arial" pitchFamily="34" charset="0"/>
              </a:rPr>
              <a:t>Investmt</a:t>
            </a:r>
            <a:endParaRPr lang="en-US" sz="1200" dirty="0">
              <a:latin typeface="Arial" pitchFamily="34" charset="0"/>
            </a:endParaRPr>
          </a:p>
        </p:txBody>
      </p:sp>
      <p:sp>
        <p:nvSpPr>
          <p:cNvPr id="35" name="Text Box 114"/>
          <p:cNvSpPr txBox="1">
            <a:spLocks noChangeArrowheads="1"/>
          </p:cNvSpPr>
          <p:nvPr/>
        </p:nvSpPr>
        <p:spPr bwMode="auto">
          <a:xfrm>
            <a:off x="1478888" y="964943"/>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a:t>
            </a:r>
            <a:r>
              <a:rPr lang="en-US" sz="1400" dirty="0" smtClean="0">
                <a:latin typeface="Arial" charset="0"/>
              </a:rPr>
              <a:t>Current</a:t>
            </a:r>
            <a:endParaRPr lang="en-US" sz="1400" dirty="0">
              <a:latin typeface="Arial" charset="0"/>
            </a:endParaRPr>
          </a:p>
        </p:txBody>
      </p:sp>
      <p:sp>
        <p:nvSpPr>
          <p:cNvPr id="36" name="Text Box 114"/>
          <p:cNvSpPr txBox="1">
            <a:spLocks noChangeArrowheads="1"/>
          </p:cNvSpPr>
          <p:nvPr/>
        </p:nvSpPr>
        <p:spPr bwMode="auto">
          <a:xfrm>
            <a:off x="6186934" y="957410"/>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a:t>
            </a:r>
            <a:r>
              <a:rPr lang="en-US" sz="1400" dirty="0" smtClean="0">
                <a:latin typeface="Arial" charset="0"/>
              </a:rPr>
              <a:t>Proposed</a:t>
            </a:r>
            <a:endParaRPr lang="en-US" sz="1400" dirty="0">
              <a:latin typeface="Arial" charset="0"/>
            </a:endParaRPr>
          </a:p>
        </p:txBody>
      </p:sp>
      <p:sp>
        <p:nvSpPr>
          <p:cNvPr id="40" name="Text Box 89"/>
          <p:cNvSpPr txBox="1">
            <a:spLocks noChangeArrowheads="1"/>
          </p:cNvSpPr>
          <p:nvPr/>
        </p:nvSpPr>
        <p:spPr bwMode="auto">
          <a:xfrm>
            <a:off x="5651342" y="5636381"/>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DSR</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Distribution Storm Rider</a:t>
            </a:r>
            <a:endParaRPr lang="en-US" sz="1200" dirty="0">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BB3397E-A2CD-435A-B854-3B2992B2750E}" type="slidenum">
              <a:rPr lang="en-US"/>
              <a:pPr/>
              <a:t>18</a:t>
            </a:fld>
            <a:endParaRPr lang="en-US"/>
          </a:p>
        </p:txBody>
      </p:sp>
      <p:sp>
        <p:nvSpPr>
          <p:cNvPr id="129026" name="Rectangle 2"/>
          <p:cNvSpPr>
            <a:spLocks noGrp="1" noChangeArrowheads="1"/>
          </p:cNvSpPr>
          <p:nvPr>
            <p:ph type="title"/>
          </p:nvPr>
        </p:nvSpPr>
        <p:spPr>
          <a:xfrm>
            <a:off x="505436" y="211823"/>
            <a:ext cx="7391400" cy="685800"/>
          </a:xfrm>
        </p:spPr>
        <p:txBody>
          <a:bodyPr/>
          <a:lstStyle/>
          <a:p>
            <a:r>
              <a:rPr lang="en-US" dirty="0"/>
              <a:t>How Do I Calculate My Price to Compare?</a:t>
            </a:r>
          </a:p>
        </p:txBody>
      </p:sp>
      <p:sp>
        <p:nvSpPr>
          <p:cNvPr id="129027" name="Rectangle 3"/>
          <p:cNvSpPr>
            <a:spLocks noChangeArrowheads="1"/>
          </p:cNvSpPr>
          <p:nvPr/>
        </p:nvSpPr>
        <p:spPr bwMode="auto">
          <a:xfrm>
            <a:off x="990600" y="1447800"/>
            <a:ext cx="7848600" cy="4678204"/>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28A1"/>
              </a:buClr>
              <a:buSzPct val="120000"/>
            </a:pPr>
            <a:r>
              <a:rPr lang="en-US" sz="2000" b="1" dirty="0"/>
              <a:t>Compare:</a:t>
            </a:r>
          </a:p>
          <a:p>
            <a:pPr lvl="2">
              <a:lnSpc>
                <a:spcPct val="90000"/>
              </a:lnSpc>
              <a:spcBef>
                <a:spcPct val="50000"/>
              </a:spcBef>
              <a:buClr>
                <a:srgbClr val="0028A1"/>
              </a:buClr>
              <a:buSzPct val="120000"/>
            </a:pPr>
            <a:r>
              <a:rPr lang="en-US" sz="2000" b="1" dirty="0" smtClean="0"/>
              <a:t>DE OH’s Rider RC Charge</a:t>
            </a:r>
          </a:p>
          <a:p>
            <a:pPr lvl="2">
              <a:lnSpc>
                <a:spcPct val="90000"/>
              </a:lnSpc>
              <a:spcBef>
                <a:spcPct val="50000"/>
              </a:spcBef>
              <a:buClr>
                <a:srgbClr val="0028A1"/>
              </a:buClr>
              <a:buSzPct val="120000"/>
            </a:pPr>
            <a:r>
              <a:rPr lang="en-US" sz="2000" b="1" dirty="0" smtClean="0"/>
              <a:t> + Rider RE Charge</a:t>
            </a:r>
            <a:endParaRPr lang="en-US" sz="2000" b="1" dirty="0"/>
          </a:p>
          <a:p>
            <a:pPr lvl="2">
              <a:lnSpc>
                <a:spcPct val="90000"/>
              </a:lnSpc>
              <a:spcBef>
                <a:spcPct val="50000"/>
              </a:spcBef>
              <a:buClr>
                <a:srgbClr val="0028A1"/>
              </a:buClr>
              <a:buSzPct val="120000"/>
            </a:pPr>
            <a:r>
              <a:rPr lang="en-US" sz="2000" b="1" dirty="0"/>
              <a:t> + </a:t>
            </a:r>
            <a:r>
              <a:rPr lang="en-US" sz="2000" b="1" dirty="0" smtClean="0"/>
              <a:t>Rider SCR Charge</a:t>
            </a:r>
            <a:endParaRPr lang="en-US" sz="2000" b="1" dirty="0"/>
          </a:p>
          <a:p>
            <a:pPr lvl="2">
              <a:lnSpc>
                <a:spcPct val="90000"/>
              </a:lnSpc>
              <a:spcBef>
                <a:spcPct val="50000"/>
              </a:spcBef>
              <a:buClr>
                <a:srgbClr val="0028A1"/>
              </a:buClr>
              <a:buSzPct val="120000"/>
            </a:pPr>
            <a:r>
              <a:rPr lang="en-US" sz="2000" b="1" dirty="0"/>
              <a:t> + </a:t>
            </a:r>
            <a:r>
              <a:rPr lang="en-US" sz="2000" b="1" dirty="0" smtClean="0"/>
              <a:t>Rider AERR Charge</a:t>
            </a:r>
            <a:endParaRPr lang="en-US" sz="2000" b="1" dirty="0"/>
          </a:p>
          <a:p>
            <a:pPr lvl="2">
              <a:lnSpc>
                <a:spcPct val="90000"/>
              </a:lnSpc>
              <a:spcBef>
                <a:spcPct val="50000"/>
              </a:spcBef>
              <a:buClr>
                <a:srgbClr val="0028A1"/>
              </a:buClr>
              <a:buSzPct val="120000"/>
            </a:pPr>
            <a:r>
              <a:rPr lang="en-US" sz="2000" b="1" dirty="0"/>
              <a:t> </a:t>
            </a:r>
            <a:r>
              <a:rPr lang="en-US" sz="2000" b="1" dirty="0" smtClean="0"/>
              <a:t> </a:t>
            </a:r>
            <a:r>
              <a:rPr lang="en-US" sz="2000" b="1" dirty="0"/>
              <a:t>+ Rider </a:t>
            </a:r>
            <a:r>
              <a:rPr lang="en-US" sz="2000" b="1" dirty="0" smtClean="0"/>
              <a:t>RTO Charge</a:t>
            </a:r>
            <a:endParaRPr lang="en-US" sz="2000" b="1" dirty="0"/>
          </a:p>
          <a:p>
            <a:pPr lvl="2">
              <a:lnSpc>
                <a:spcPct val="90000"/>
              </a:lnSpc>
              <a:spcBef>
                <a:spcPct val="50000"/>
              </a:spcBef>
              <a:buClr>
                <a:srgbClr val="0028A1"/>
              </a:buClr>
              <a:buSzPct val="120000"/>
            </a:pPr>
            <a:endParaRPr lang="en-US" sz="2000" b="1" dirty="0" smtClean="0"/>
          </a:p>
          <a:p>
            <a:pPr lvl="2">
              <a:lnSpc>
                <a:spcPct val="90000"/>
              </a:lnSpc>
              <a:spcBef>
                <a:spcPct val="50000"/>
              </a:spcBef>
              <a:buClr>
                <a:srgbClr val="0028A1"/>
              </a:buClr>
              <a:buSzPct val="120000"/>
            </a:pPr>
            <a:r>
              <a:rPr lang="en-US" sz="2000" b="1" dirty="0" smtClean="0"/>
              <a:t> </a:t>
            </a:r>
            <a:endParaRPr lang="en-US" sz="2000" b="1" dirty="0"/>
          </a:p>
          <a:p>
            <a:pPr>
              <a:lnSpc>
                <a:spcPct val="90000"/>
              </a:lnSpc>
              <a:spcBef>
                <a:spcPct val="50000"/>
              </a:spcBef>
              <a:buClr>
                <a:srgbClr val="0028A1"/>
              </a:buClr>
              <a:buSzPct val="120000"/>
            </a:pPr>
            <a:r>
              <a:rPr lang="en-US" sz="2000" b="1" dirty="0"/>
              <a:t>vs.</a:t>
            </a:r>
          </a:p>
          <a:p>
            <a:pPr>
              <a:lnSpc>
                <a:spcPct val="90000"/>
              </a:lnSpc>
              <a:spcBef>
                <a:spcPct val="50000"/>
              </a:spcBef>
              <a:buClr>
                <a:srgbClr val="0028A1"/>
              </a:buClr>
              <a:buSzPct val="120000"/>
            </a:pPr>
            <a:r>
              <a:rPr lang="en-US" sz="2000" b="1" dirty="0"/>
              <a:t>	The </a:t>
            </a:r>
            <a:r>
              <a:rPr lang="en-US" sz="2000" b="1" dirty="0" smtClean="0"/>
              <a:t>CRES Provider’s </a:t>
            </a:r>
            <a:r>
              <a:rPr lang="en-US" sz="2000" b="1" dirty="0"/>
              <a:t>price for electricity</a:t>
            </a:r>
          </a:p>
          <a:p>
            <a:pPr>
              <a:lnSpc>
                <a:spcPct val="90000"/>
              </a:lnSpc>
              <a:spcBef>
                <a:spcPct val="50000"/>
              </a:spcBef>
              <a:buClr>
                <a:srgbClr val="0028A1"/>
              </a:buClr>
              <a:buSzPct val="120000"/>
            </a:pPr>
            <a:r>
              <a:rPr lang="en-US" sz="2000" b="1" i="1" dirty="0"/>
              <a:t>Note: Price To Compare varies based on load factor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42F55CF-56B9-4D41-8F28-3C18C32E8720}" type="slidenum">
              <a:rPr lang="en-US"/>
              <a:pPr/>
              <a:t>19</a:t>
            </a:fld>
            <a:endParaRPr lang="en-US"/>
          </a:p>
        </p:txBody>
      </p:sp>
      <p:sp>
        <p:nvSpPr>
          <p:cNvPr id="131074" name="Rectangle 2"/>
          <p:cNvSpPr>
            <a:spLocks noGrp="1" noChangeArrowheads="1"/>
          </p:cNvSpPr>
          <p:nvPr>
            <p:ph type="title"/>
          </p:nvPr>
        </p:nvSpPr>
        <p:spPr>
          <a:xfrm>
            <a:off x="440422" y="201336"/>
            <a:ext cx="8229600" cy="914400"/>
          </a:xfrm>
        </p:spPr>
        <p:txBody>
          <a:bodyPr/>
          <a:lstStyle/>
          <a:p>
            <a:r>
              <a:rPr lang="en-US" dirty="0"/>
              <a:t>Price To Compare Calculation</a:t>
            </a:r>
          </a:p>
        </p:txBody>
      </p:sp>
      <p:graphicFrame>
        <p:nvGraphicFramePr>
          <p:cNvPr id="131075" name="Object 3"/>
          <p:cNvGraphicFramePr>
            <a:graphicFrameLocks noChangeAspect="1"/>
          </p:cNvGraphicFramePr>
          <p:nvPr>
            <p:extLst>
              <p:ext uri="{D42A27DB-BD31-4B8C-83A1-F6EECF244321}">
                <p14:modId xmlns:p14="http://schemas.microsoft.com/office/powerpoint/2010/main" val="433009262"/>
              </p:ext>
            </p:extLst>
          </p:nvPr>
        </p:nvGraphicFramePr>
        <p:xfrm>
          <a:off x="538164" y="1477733"/>
          <a:ext cx="8220075" cy="4498975"/>
        </p:xfrm>
        <a:graphic>
          <a:graphicData uri="http://schemas.openxmlformats.org/presentationml/2006/ole">
            <mc:AlternateContent xmlns:mc="http://schemas.openxmlformats.org/markup-compatibility/2006">
              <mc:Choice xmlns:v="urn:schemas-microsoft-com:vml" Requires="v">
                <p:oleObj spid="_x0000_s1064" name="Worksheet" r:id="rId4" imgW="4962509" imgH="2762237" progId="Excel.Sheet.8">
                  <p:embed/>
                </p:oleObj>
              </mc:Choice>
              <mc:Fallback>
                <p:oleObj name="Worksheet" r:id="rId4" imgW="4962509" imgH="2762237" progId="Excel.Sheet.8">
                  <p:embed/>
                  <p:pic>
                    <p:nvPicPr>
                      <p:cNvPr id="0" name="Object 32"/>
                      <p:cNvPicPr>
                        <a:picLocks noChangeAspect="1" noChangeArrowheads="1"/>
                      </p:cNvPicPr>
                      <p:nvPr/>
                    </p:nvPicPr>
                    <p:blipFill>
                      <a:blip r:embed="rId5"/>
                      <a:srcRect/>
                      <a:stretch>
                        <a:fillRect/>
                      </a:stretch>
                    </p:blipFill>
                    <p:spPr bwMode="auto">
                      <a:xfrm>
                        <a:off x="538164" y="1477733"/>
                        <a:ext cx="8220075" cy="4498975"/>
                      </a:xfrm>
                      <a:prstGeom prst="rect">
                        <a:avLst/>
                      </a:prstGeom>
                      <a:solidFill>
                        <a:schemeClr val="bg1"/>
                      </a:solidFill>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a:xfrm>
            <a:off x="466725" y="1143001"/>
            <a:ext cx="8220075" cy="4978399"/>
          </a:xfrm>
        </p:spPr>
        <p:txBody>
          <a:bodyPr/>
          <a:lstStyle/>
          <a:p>
            <a:r>
              <a:rPr lang="en-US" sz="2800" dirty="0" smtClean="0"/>
              <a:t>Overview of ESP Application</a:t>
            </a:r>
          </a:p>
          <a:p>
            <a:r>
              <a:rPr lang="en-US" sz="2800" dirty="0" smtClean="0"/>
              <a:t>SSO Supply and Pricing</a:t>
            </a:r>
          </a:p>
          <a:p>
            <a:r>
              <a:rPr lang="en-US" sz="2800" dirty="0" smtClean="0"/>
              <a:t>Provisions Relating to Distribution Service</a:t>
            </a:r>
          </a:p>
          <a:p>
            <a:r>
              <a:rPr lang="en-US" sz="2800" dirty="0" smtClean="0"/>
              <a:t>Provisions Relating to Stability and Certainty</a:t>
            </a:r>
          </a:p>
          <a:p>
            <a:r>
              <a:rPr lang="en-US" sz="2800" dirty="0" smtClean="0"/>
              <a:t>Auction Schedule and Rider Tables</a:t>
            </a:r>
          </a:p>
          <a:p>
            <a:r>
              <a:rPr lang="en-US" sz="2800" dirty="0" smtClean="0"/>
              <a:t>Price To Compare</a:t>
            </a:r>
          </a:p>
          <a:p>
            <a:endParaRPr lang="en-US" sz="2800" dirty="0" smtClean="0"/>
          </a:p>
        </p:txBody>
      </p:sp>
      <p:sp>
        <p:nvSpPr>
          <p:cNvPr id="6" name="Slide Number Placeholder 5"/>
          <p:cNvSpPr>
            <a:spLocks noGrp="1"/>
          </p:cNvSpPr>
          <p:nvPr>
            <p:ph type="sldNum" sz="quarter" idx="12"/>
          </p:nvPr>
        </p:nvSpPr>
        <p:spPr/>
        <p:txBody>
          <a:bodyPr/>
          <a:lstStyle/>
          <a:p>
            <a:fld id="{104E5AF6-C044-4A61-833E-17DB1F0B3CFE}" type="slidenum">
              <a:rPr lang="en-US" smtClean="0"/>
              <a:pPr/>
              <a:t>2</a:t>
            </a:fld>
            <a:endParaRPr lang="en-US" dirty="0"/>
          </a:p>
        </p:txBody>
      </p:sp>
    </p:spTree>
    <p:extLst>
      <p:ext uri="{BB962C8B-B14F-4D97-AF65-F5344CB8AC3E}">
        <p14:creationId xmlns:p14="http://schemas.microsoft.com/office/powerpoint/2010/main" val="450390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9630068-AEA2-4260-A69F-6C2DB0DAC312}" type="slidenum">
              <a:rPr lang="en-US"/>
              <a:pPr/>
              <a:t>20</a:t>
            </a:fld>
            <a:endParaRPr lang="en-US"/>
          </a:p>
        </p:txBody>
      </p:sp>
      <p:sp>
        <p:nvSpPr>
          <p:cNvPr id="133122" name="Rectangle 2"/>
          <p:cNvSpPr>
            <a:spLocks noGrp="1" noChangeArrowheads="1"/>
          </p:cNvSpPr>
          <p:nvPr>
            <p:ph type="title"/>
          </p:nvPr>
        </p:nvSpPr>
        <p:spPr>
          <a:xfrm>
            <a:off x="448811" y="243281"/>
            <a:ext cx="8229600" cy="914400"/>
          </a:xfrm>
        </p:spPr>
        <p:txBody>
          <a:bodyPr/>
          <a:lstStyle/>
          <a:p>
            <a:r>
              <a:rPr lang="en-US" dirty="0"/>
              <a:t>Recommendations</a:t>
            </a:r>
          </a:p>
        </p:txBody>
      </p:sp>
      <p:sp>
        <p:nvSpPr>
          <p:cNvPr id="133123" name="Rectangle 3"/>
          <p:cNvSpPr>
            <a:spLocks noChangeArrowheads="1"/>
          </p:cNvSpPr>
          <p:nvPr/>
        </p:nvSpPr>
        <p:spPr bwMode="auto">
          <a:xfrm>
            <a:off x="1066800" y="1981200"/>
            <a:ext cx="7772400" cy="1938992"/>
          </a:xfrm>
          <a:prstGeom prst="rect">
            <a:avLst/>
          </a:prstGeom>
          <a:noFill/>
          <a:ln w="12700">
            <a:noFill/>
            <a:miter lim="800000"/>
            <a:headEnd type="none" w="sm" len="sm"/>
            <a:tailEnd type="none" w="sm" len="sm"/>
          </a:ln>
          <a:effectLst/>
        </p:spPr>
        <p:txBody>
          <a:bodyPr>
            <a:spAutoFit/>
          </a:bodyPr>
          <a:lstStyle/>
          <a:p>
            <a:pPr>
              <a:spcBef>
                <a:spcPct val="50000"/>
              </a:spcBef>
              <a:buClr>
                <a:srgbClr val="0028A1"/>
              </a:buClr>
              <a:buSzPct val="120000"/>
            </a:pPr>
            <a:r>
              <a:rPr lang="en-US" sz="2400"/>
              <a:t>Use twelve months of demand and energy to develop an “average annual price to compare” for the best price comparison</a:t>
            </a:r>
          </a:p>
          <a:p>
            <a:pPr>
              <a:spcBef>
                <a:spcPct val="50000"/>
              </a:spcBef>
              <a:buClr>
                <a:srgbClr val="0028A1"/>
              </a:buClr>
              <a:buSzPct val="120000"/>
              <a:buFontTx/>
              <a:buChar char="•"/>
            </a:pPr>
            <a:endParaRPr lang="en-US" sz="2400"/>
          </a:p>
          <a:p>
            <a:pPr>
              <a:spcBef>
                <a:spcPct val="50000"/>
              </a:spcBef>
              <a:buClr>
                <a:srgbClr val="0028A1"/>
              </a:buClr>
              <a:buSzPct val="120000"/>
            </a:pPr>
            <a:r>
              <a:rPr lang="en-US" sz="2400"/>
              <a:t>Compare competing offers using the same usage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A0639C4-DFF4-4D1B-8019-006E0FEE99A1}" type="slidenum">
              <a:rPr lang="en-US"/>
              <a:pPr/>
              <a:t>21</a:t>
            </a:fld>
            <a:endParaRPr lang="en-US"/>
          </a:p>
        </p:txBody>
      </p:sp>
      <p:sp>
        <p:nvSpPr>
          <p:cNvPr id="134146" name="Rectangle 2"/>
          <p:cNvSpPr>
            <a:spLocks noGrp="1" noChangeArrowheads="1"/>
          </p:cNvSpPr>
          <p:nvPr>
            <p:ph type="title"/>
          </p:nvPr>
        </p:nvSpPr>
        <p:spPr>
          <a:xfrm>
            <a:off x="537951" y="116748"/>
            <a:ext cx="7715250" cy="915099"/>
          </a:xfrm>
        </p:spPr>
        <p:txBody>
          <a:bodyPr/>
          <a:lstStyle/>
          <a:p>
            <a:r>
              <a:rPr lang="en-US" dirty="0"/>
              <a:t>Annual Price To Compare (Example)</a:t>
            </a:r>
          </a:p>
        </p:txBody>
      </p:sp>
      <p:graphicFrame>
        <p:nvGraphicFramePr>
          <p:cNvPr id="134147" name="Object 3"/>
          <p:cNvGraphicFramePr>
            <a:graphicFrameLocks noChangeAspect="1"/>
          </p:cNvGraphicFramePr>
          <p:nvPr>
            <p:extLst>
              <p:ext uri="{D42A27DB-BD31-4B8C-83A1-F6EECF244321}">
                <p14:modId xmlns:p14="http://schemas.microsoft.com/office/powerpoint/2010/main" val="2940903639"/>
              </p:ext>
            </p:extLst>
          </p:nvPr>
        </p:nvGraphicFramePr>
        <p:xfrm>
          <a:off x="457200" y="1868489"/>
          <a:ext cx="8245475" cy="3176587"/>
        </p:xfrm>
        <a:graphic>
          <a:graphicData uri="http://schemas.openxmlformats.org/presentationml/2006/ole">
            <mc:AlternateContent xmlns:mc="http://schemas.openxmlformats.org/markup-compatibility/2006">
              <mc:Choice xmlns:v="urn:schemas-microsoft-com:vml" Requires="v">
                <p:oleObj spid="_x0000_s2087" name="Worksheet" r:id="rId4" imgW="7648578" imgH="2924149" progId="Excel.Sheet.8">
                  <p:embed/>
                </p:oleObj>
              </mc:Choice>
              <mc:Fallback>
                <p:oleObj name="Worksheet" r:id="rId4" imgW="7648578" imgH="2924149" progId="Excel.Sheet.8">
                  <p:embed/>
                  <p:pic>
                    <p:nvPicPr>
                      <p:cNvPr id="0" name="Object 32"/>
                      <p:cNvPicPr>
                        <a:picLocks noChangeAspect="1" noChangeArrowheads="1"/>
                      </p:cNvPicPr>
                      <p:nvPr/>
                    </p:nvPicPr>
                    <p:blipFill>
                      <a:blip r:embed="rId5"/>
                      <a:srcRect/>
                      <a:stretch>
                        <a:fillRect/>
                      </a:stretch>
                    </p:blipFill>
                    <p:spPr bwMode="auto">
                      <a:xfrm>
                        <a:off x="457200" y="1868489"/>
                        <a:ext cx="8245475" cy="3176587"/>
                      </a:xfrm>
                      <a:prstGeom prst="rect">
                        <a:avLst/>
                      </a:prstGeom>
                      <a:solidFill>
                        <a:schemeClr val="bg1"/>
                      </a:solidFill>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412AD8-AFB2-41F2-935E-3D50AFF974EC}" type="slidenum">
              <a:rPr lang="en-US"/>
              <a:pPr/>
              <a:t>22</a:t>
            </a:fld>
            <a:endParaRPr lang="en-US"/>
          </a:p>
        </p:txBody>
      </p:sp>
      <p:sp>
        <p:nvSpPr>
          <p:cNvPr id="141314" name="Rectangle 2"/>
          <p:cNvSpPr>
            <a:spLocks noGrp="1" noChangeArrowheads="1"/>
          </p:cNvSpPr>
          <p:nvPr>
            <p:ph type="title"/>
          </p:nvPr>
        </p:nvSpPr>
        <p:spPr>
          <a:xfrm>
            <a:off x="406866" y="125835"/>
            <a:ext cx="8229600" cy="914400"/>
          </a:xfrm>
        </p:spPr>
        <p:txBody>
          <a:bodyPr/>
          <a:lstStyle/>
          <a:p>
            <a:r>
              <a:rPr lang="en-US" dirty="0" smtClean="0"/>
              <a:t>Duke Energy Ohio Tariffs</a:t>
            </a:r>
            <a:endParaRPr lang="en-US" dirty="0"/>
          </a:p>
        </p:txBody>
      </p:sp>
      <p:sp>
        <p:nvSpPr>
          <p:cNvPr id="141315" name="Rectangle 3"/>
          <p:cNvSpPr>
            <a:spLocks noGrp="1" noChangeArrowheads="1"/>
          </p:cNvSpPr>
          <p:nvPr>
            <p:ph type="body" idx="1"/>
          </p:nvPr>
        </p:nvSpPr>
        <p:spPr>
          <a:xfrm>
            <a:off x="586596" y="2286000"/>
            <a:ext cx="7946366" cy="3770851"/>
          </a:xfrm>
        </p:spPr>
        <p:txBody>
          <a:bodyPr/>
          <a:lstStyle/>
          <a:p>
            <a:pPr algn="ctr"/>
            <a:r>
              <a:rPr lang="en-US" sz="3200" dirty="0" smtClean="0"/>
              <a:t>Duke Energy Ohio’s </a:t>
            </a:r>
            <a:r>
              <a:rPr lang="en-US" sz="3200" dirty="0"/>
              <a:t>tariffs can be found online at:</a:t>
            </a:r>
          </a:p>
          <a:p>
            <a:pPr algn="ctr">
              <a:buFont typeface="Wingdings" pitchFamily="2" charset="2"/>
              <a:buNone/>
            </a:pPr>
            <a:endParaRPr lang="en-US" sz="3200" dirty="0"/>
          </a:p>
          <a:p>
            <a:pPr>
              <a:buFont typeface="Wingdings" pitchFamily="2" charset="2"/>
              <a:buNone/>
            </a:pPr>
            <a:r>
              <a:rPr lang="en-US" sz="3200" dirty="0"/>
              <a:t>		</a:t>
            </a:r>
            <a:r>
              <a:rPr lang="en-US" sz="3200" dirty="0" smtClean="0"/>
              <a:t>	www.duke-energy.com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455516-1791-48F0-B07B-241563269F56}" type="slidenum">
              <a:rPr lang="en-US" smtClean="0"/>
              <a:pPr/>
              <a:t>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Subtitle 2"/>
          <p:cNvSpPr>
            <a:spLocks noGrp="1"/>
          </p:cNvSpPr>
          <p:nvPr>
            <p:ph idx="1"/>
          </p:nvPr>
        </p:nvSpPr>
        <p:spPr>
          <a:xfrm>
            <a:off x="142242" y="1074666"/>
            <a:ext cx="8575650" cy="5377891"/>
          </a:xfrm>
        </p:spPr>
        <p:txBody>
          <a:bodyPr>
            <a:noAutofit/>
          </a:bodyPr>
          <a:lstStyle/>
          <a:p>
            <a:pPr algn="l"/>
            <a:r>
              <a:rPr lang="en-US" sz="2400" dirty="0" smtClean="0">
                <a:solidFill>
                  <a:schemeClr val="tx1"/>
                </a:solidFill>
              </a:rPr>
              <a:t>Duke Energy Ohio proposes an Electric Security Plan for a term of three years that:</a:t>
            </a:r>
          </a:p>
          <a:p>
            <a:pPr lvl="1">
              <a:tabLst>
                <a:tab pos="285750" algn="l"/>
                <a:tab pos="461963" algn="l"/>
              </a:tabLst>
            </a:pPr>
            <a:endParaRPr lang="en-US" sz="2000" dirty="0" smtClean="0">
              <a:solidFill>
                <a:schemeClr val="tx1"/>
              </a:solidFill>
              <a:sym typeface="Wingdings"/>
            </a:endParaRPr>
          </a:p>
          <a:p>
            <a:pPr lvl="1">
              <a:tabLst>
                <a:tab pos="285750" algn="l"/>
                <a:tab pos="461963" algn="l"/>
              </a:tabLst>
            </a:pPr>
            <a:r>
              <a:rPr lang="en-US" sz="2000" dirty="0" smtClean="0">
                <a:solidFill>
                  <a:schemeClr val="tx1"/>
                </a:solidFill>
                <a:sym typeface="Wingdings"/>
              </a:rPr>
              <a:t>C</a:t>
            </a:r>
            <a:r>
              <a:rPr lang="en-US" sz="2000" dirty="0" smtClean="0">
                <a:solidFill>
                  <a:schemeClr val="tx1"/>
                </a:solidFill>
              </a:rPr>
              <a:t>ontinues the current auction process for procuring supply for non-shopping load;</a:t>
            </a:r>
          </a:p>
          <a:p>
            <a:pPr lvl="1">
              <a:tabLst>
                <a:tab pos="285750" algn="l"/>
                <a:tab pos="461963" algn="l"/>
              </a:tabLst>
            </a:pPr>
            <a:endParaRPr lang="en-US" sz="2000" dirty="0" smtClean="0">
              <a:sym typeface="Wingdings"/>
            </a:endParaRPr>
          </a:p>
          <a:p>
            <a:pPr lvl="1">
              <a:tabLst>
                <a:tab pos="285750" algn="l"/>
                <a:tab pos="461963" algn="l"/>
              </a:tabLst>
            </a:pPr>
            <a:r>
              <a:rPr lang="en-US" sz="2000" dirty="0" smtClean="0">
                <a:sym typeface="Wingdings"/>
              </a:rPr>
              <a:t>A</a:t>
            </a:r>
            <a:r>
              <a:rPr lang="en-US" sz="2000" dirty="0" smtClean="0"/>
              <a:t>ddresses </a:t>
            </a:r>
            <a:r>
              <a:rPr lang="en-US" sz="2000" dirty="0"/>
              <a:t>rate design </a:t>
            </a:r>
            <a:r>
              <a:rPr lang="en-US" sz="2000" dirty="0" smtClean="0"/>
              <a:t>issues for Riders RC and RE; </a:t>
            </a:r>
            <a:endParaRPr lang="en-US" sz="2000" dirty="0"/>
          </a:p>
          <a:p>
            <a:pPr lvl="1">
              <a:tabLst>
                <a:tab pos="227013" algn="l"/>
                <a:tab pos="461963" algn="l"/>
              </a:tabLst>
            </a:pPr>
            <a:endParaRPr lang="en-US" sz="2000" dirty="0" smtClean="0">
              <a:sym typeface="Wingdings"/>
            </a:endParaRPr>
          </a:p>
          <a:p>
            <a:pPr lvl="1">
              <a:tabLst>
                <a:tab pos="227013" algn="l"/>
                <a:tab pos="461963" algn="l"/>
              </a:tabLst>
            </a:pPr>
            <a:r>
              <a:rPr lang="en-US" sz="2000" dirty="0" smtClean="0">
                <a:sym typeface="Wingdings"/>
              </a:rPr>
              <a:t>Includes provisions for distribution service</a:t>
            </a:r>
            <a:r>
              <a:rPr lang="en-US" sz="2000" dirty="0" smtClean="0">
                <a:solidFill>
                  <a:schemeClr val="tx1"/>
                </a:solidFill>
              </a:rPr>
              <a:t>;</a:t>
            </a:r>
          </a:p>
          <a:p>
            <a:pPr lvl="1">
              <a:tabLst>
                <a:tab pos="227013" algn="l"/>
                <a:tab pos="461963" algn="l"/>
              </a:tabLst>
            </a:pPr>
            <a:endParaRPr lang="en-US" sz="2000" dirty="0" smtClean="0">
              <a:solidFill>
                <a:schemeClr val="tx1"/>
              </a:solidFill>
              <a:sym typeface="Wingdings"/>
            </a:endParaRPr>
          </a:p>
          <a:p>
            <a:pPr lvl="1">
              <a:tabLst>
                <a:tab pos="227013" algn="l"/>
                <a:tab pos="461963" algn="l"/>
              </a:tabLst>
            </a:pPr>
            <a:r>
              <a:rPr lang="en-US" sz="2000" dirty="0" smtClean="0">
                <a:solidFill>
                  <a:schemeClr val="tx1"/>
                </a:solidFill>
                <a:sym typeface="Wingdings"/>
              </a:rPr>
              <a:t>Proposes a rider mechanism that will function as a partial hedge against wholesale price volatility; and</a:t>
            </a:r>
          </a:p>
          <a:p>
            <a:pPr lvl="1">
              <a:tabLst>
                <a:tab pos="227013" algn="l"/>
                <a:tab pos="461963" algn="l"/>
              </a:tabLst>
            </a:pPr>
            <a:endParaRPr lang="en-US" sz="2000" dirty="0" smtClean="0">
              <a:sym typeface="Wingdings"/>
            </a:endParaRPr>
          </a:p>
          <a:p>
            <a:pPr lvl="1">
              <a:tabLst>
                <a:tab pos="227013" algn="l"/>
                <a:tab pos="461963" algn="l"/>
              </a:tabLst>
            </a:pPr>
            <a:r>
              <a:rPr lang="en-US" sz="2000" dirty="0" smtClean="0">
                <a:sym typeface="Wingdings"/>
              </a:rPr>
              <a:t>Does not include non-market based generation riders or arrangements.	</a:t>
            </a:r>
          </a:p>
          <a:p>
            <a:pPr lvl="1">
              <a:tabLst>
                <a:tab pos="227013" algn="l"/>
                <a:tab pos="461963" algn="l"/>
              </a:tabLst>
            </a:pPr>
            <a:endParaRPr lang="en-US" sz="2000" dirty="0">
              <a:solidFill>
                <a:schemeClr val="tx1"/>
              </a:solidFill>
              <a:sym typeface="Wingdings"/>
            </a:endParaRPr>
          </a:p>
          <a:p>
            <a:pPr>
              <a:tabLst>
                <a:tab pos="227013" algn="l"/>
                <a:tab pos="461963" algn="l"/>
              </a:tabLst>
            </a:pPr>
            <a:r>
              <a:rPr lang="en-US" sz="2400" dirty="0"/>
              <a:t>Hearing scheduled for September 8, 2014.</a:t>
            </a:r>
          </a:p>
          <a:p>
            <a:pPr marL="457200" indent="-457200" algn="l">
              <a:buNone/>
              <a:tabLst>
                <a:tab pos="227013" algn="l"/>
                <a:tab pos="461963" algn="l"/>
              </a:tabLst>
            </a:pPr>
            <a:r>
              <a:rPr lang="en-US" sz="2200" dirty="0" smtClean="0">
                <a:solidFill>
                  <a:schemeClr val="tx1"/>
                </a:solidFill>
              </a:rPr>
              <a:t>		</a:t>
            </a:r>
            <a:endParaRPr lang="en-US" sz="2200" dirty="0">
              <a:solidFill>
                <a:schemeClr val="tx1"/>
              </a:solidFill>
            </a:endParaRPr>
          </a:p>
        </p:txBody>
      </p:sp>
      <p:sp>
        <p:nvSpPr>
          <p:cNvPr id="5" name="Slide Number Placeholder 5"/>
          <p:cNvSpPr>
            <a:spLocks noGrp="1"/>
          </p:cNvSpPr>
          <p:nvPr>
            <p:ph type="sldNum" sz="quarter" idx="12"/>
          </p:nvPr>
        </p:nvSpPr>
        <p:spPr/>
        <p:txBody>
          <a:bodyPr/>
          <a:lstStyle/>
          <a:p>
            <a:fld id="{104E5AF6-C044-4A61-833E-17DB1F0B3CFE}"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SSO Supply</a:t>
            </a:r>
            <a:endParaRPr lang="en-US" dirty="0"/>
          </a:p>
        </p:txBody>
      </p:sp>
      <p:sp>
        <p:nvSpPr>
          <p:cNvPr id="3" name="Content Placeholder 2"/>
          <p:cNvSpPr>
            <a:spLocks noGrp="1"/>
          </p:cNvSpPr>
          <p:nvPr>
            <p:ph idx="1"/>
          </p:nvPr>
        </p:nvSpPr>
        <p:spPr>
          <a:xfrm>
            <a:off x="276225" y="1143001"/>
            <a:ext cx="8801100" cy="4978399"/>
          </a:xfrm>
        </p:spPr>
        <p:txBody>
          <a:bodyPr>
            <a:normAutofit/>
          </a:bodyPr>
          <a:lstStyle/>
          <a:p>
            <a:r>
              <a:rPr lang="en-US" sz="2400" dirty="0" smtClean="0"/>
              <a:t>Auction follows same format as in current ESP (</a:t>
            </a:r>
            <a:r>
              <a:rPr lang="en-US" sz="2400" i="1" dirty="0" smtClean="0"/>
              <a:t>i.e.</a:t>
            </a:r>
            <a:r>
              <a:rPr lang="en-US" sz="2400" dirty="0" smtClean="0"/>
              <a:t>, descending clock).</a:t>
            </a:r>
          </a:p>
          <a:p>
            <a:pPr marL="914400" lvl="2" indent="-285750"/>
            <a:r>
              <a:rPr lang="en-US" sz="1800" dirty="0"/>
              <a:t>Delivery periods and auctions </a:t>
            </a:r>
            <a:r>
              <a:rPr lang="en-US" sz="1800" dirty="0" smtClean="0"/>
              <a:t>staggered.</a:t>
            </a:r>
          </a:p>
          <a:p>
            <a:pPr marL="914400" lvl="2" indent="-285750"/>
            <a:r>
              <a:rPr lang="en-US" sz="1800" dirty="0" smtClean="0"/>
              <a:t>At least two auctions for each delivery period.</a:t>
            </a:r>
            <a:endParaRPr lang="en-US" sz="1800" dirty="0"/>
          </a:p>
          <a:p>
            <a:pPr marL="914400" lvl="2" indent="-285750"/>
            <a:r>
              <a:rPr lang="en-US" sz="1800" dirty="0" smtClean="0"/>
              <a:t>Charles River &amp; Associates </a:t>
            </a:r>
            <a:r>
              <a:rPr lang="en-US" sz="1800" dirty="0"/>
              <a:t>to manage auction process.</a:t>
            </a:r>
          </a:p>
          <a:p>
            <a:pPr marL="914400" lvl="2" indent="-285750"/>
            <a:r>
              <a:rPr lang="en-US" sz="1800" dirty="0" smtClean="0"/>
              <a:t>Excludes procurement of RECs to comply with </a:t>
            </a:r>
            <a:r>
              <a:rPr lang="en-US" sz="1800" dirty="0"/>
              <a:t>renewable energy </a:t>
            </a:r>
            <a:r>
              <a:rPr lang="en-US" sz="1800" dirty="0" smtClean="0"/>
              <a:t>standards.</a:t>
            </a:r>
          </a:p>
          <a:p>
            <a:endParaRPr lang="en-US" sz="2400" dirty="0" smtClean="0"/>
          </a:p>
          <a:p>
            <a:r>
              <a:rPr lang="en-US" sz="2400" dirty="0" smtClean="0"/>
              <a:t>Full-requirements, load following for 100% of SSO or non-shopping load.</a:t>
            </a:r>
          </a:p>
          <a:p>
            <a:endParaRPr lang="en-US" sz="2400" dirty="0" smtClean="0"/>
          </a:p>
          <a:p>
            <a:r>
              <a:rPr lang="en-US" sz="2400" dirty="0" smtClean="0"/>
              <a:t>Continuation of Supplier Cost Reconciliation Rider (Rider SCR) to true-up SSO revenue with SSO supply costs.</a:t>
            </a:r>
          </a:p>
          <a:p>
            <a:pPr lvl="1"/>
            <a:r>
              <a:rPr lang="en-US" sz="2000" dirty="0" smtClean="0"/>
              <a:t>Rider SCR includes recovery of auction-related costs from SSO customers.</a:t>
            </a:r>
          </a:p>
          <a:p>
            <a:endParaRPr lang="en-US" sz="2400" dirty="0"/>
          </a:p>
          <a:p>
            <a:pPr marL="0" indent="0">
              <a:buNone/>
            </a:pPr>
            <a:endParaRPr lang="en-US" sz="1800" i="1" dirty="0" smtClean="0"/>
          </a:p>
        </p:txBody>
      </p:sp>
      <p:sp>
        <p:nvSpPr>
          <p:cNvPr id="6" name="Slide Number Placeholder 5"/>
          <p:cNvSpPr>
            <a:spLocks noGrp="1"/>
          </p:cNvSpPr>
          <p:nvPr>
            <p:ph type="sldNum" sz="quarter" idx="12"/>
          </p:nvPr>
        </p:nvSpPr>
        <p:spPr/>
        <p:txBody>
          <a:bodyPr/>
          <a:lstStyle/>
          <a:p>
            <a:fld id="{104E5AF6-C044-4A61-833E-17DB1F0B3CFE}"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SSO Pricing</a:t>
            </a:r>
            <a:endParaRPr lang="en-US" dirty="0"/>
          </a:p>
        </p:txBody>
      </p:sp>
      <p:sp>
        <p:nvSpPr>
          <p:cNvPr id="3" name="Content Placeholder 2"/>
          <p:cNvSpPr>
            <a:spLocks noGrp="1"/>
          </p:cNvSpPr>
          <p:nvPr>
            <p:ph idx="1"/>
          </p:nvPr>
        </p:nvSpPr>
        <p:spPr>
          <a:xfrm>
            <a:off x="276225" y="1143001"/>
            <a:ext cx="8801100" cy="4978399"/>
          </a:xfrm>
        </p:spPr>
        <p:txBody>
          <a:bodyPr>
            <a:normAutofit lnSpcReduction="10000"/>
          </a:bodyPr>
          <a:lstStyle/>
          <a:p>
            <a:r>
              <a:rPr lang="en-US" sz="2800" dirty="0"/>
              <a:t>Modify rate design </a:t>
            </a:r>
            <a:r>
              <a:rPr lang="en-US" sz="2800" dirty="0" smtClean="0"/>
              <a:t>on “revenue neutral” basis.</a:t>
            </a:r>
            <a:endParaRPr lang="en-US" sz="2800" dirty="0"/>
          </a:p>
          <a:p>
            <a:endParaRPr lang="en-US" sz="2800" dirty="0" smtClean="0"/>
          </a:p>
          <a:p>
            <a:r>
              <a:rPr lang="en-US" sz="2800" dirty="0" smtClean="0"/>
              <a:t>Simplify SSO </a:t>
            </a:r>
            <a:r>
              <a:rPr lang="en-US" sz="2800" dirty="0"/>
              <a:t>rates </a:t>
            </a:r>
            <a:r>
              <a:rPr lang="en-US" sz="2800" dirty="0" smtClean="0"/>
              <a:t>and modify to more closely resemble </a:t>
            </a:r>
            <a:r>
              <a:rPr lang="en-US" sz="2800" dirty="0"/>
              <a:t>market </a:t>
            </a:r>
            <a:r>
              <a:rPr lang="en-US" sz="2800" dirty="0" smtClean="0"/>
              <a:t>rates.</a:t>
            </a:r>
            <a:endParaRPr lang="en-US" sz="2800" dirty="0"/>
          </a:p>
          <a:p>
            <a:pPr lvl="1"/>
            <a:endParaRPr lang="en-US" sz="2200" dirty="0" smtClean="0"/>
          </a:p>
          <a:p>
            <a:pPr lvl="1"/>
            <a:r>
              <a:rPr lang="en-US" sz="2200" dirty="0" smtClean="0"/>
              <a:t>Eliminate </a:t>
            </a:r>
            <a:r>
              <a:rPr lang="en-US" sz="2200" dirty="0"/>
              <a:t>demand charges for generation under all rate schedules so that all SSO generation rates are “energy-based,” mirroring what competitive retail electric suppliers typically offer shopping customers.</a:t>
            </a:r>
          </a:p>
          <a:p>
            <a:pPr lvl="1"/>
            <a:endParaRPr lang="en-US" sz="2200" dirty="0" smtClean="0"/>
          </a:p>
          <a:p>
            <a:pPr lvl="1"/>
            <a:r>
              <a:rPr lang="en-US" sz="2200" dirty="0" smtClean="0"/>
              <a:t>No </a:t>
            </a:r>
            <a:r>
              <a:rPr lang="en-US" sz="2200" dirty="0"/>
              <a:t>demand ratchets for Duke Energy Ohio’s generation-related charges.</a:t>
            </a:r>
          </a:p>
          <a:p>
            <a:pPr lvl="1"/>
            <a:endParaRPr lang="en-US" sz="2200" dirty="0" smtClean="0"/>
          </a:p>
          <a:p>
            <a:pPr lvl="1"/>
            <a:r>
              <a:rPr lang="en-US" sz="2200" dirty="0" smtClean="0"/>
              <a:t>Reduce </a:t>
            </a:r>
            <a:r>
              <a:rPr lang="en-US" sz="2200" dirty="0"/>
              <a:t>the block price differences in residential tariffs (RS, RSLI, RS3P, ORH, CUR)</a:t>
            </a:r>
            <a:r>
              <a:rPr lang="en-US" sz="2000" dirty="0"/>
              <a:t>.</a:t>
            </a:r>
          </a:p>
          <a:p>
            <a:pPr marL="0" indent="0">
              <a:buNone/>
            </a:pPr>
            <a:endParaRPr lang="en-US" sz="1800" i="1" dirty="0" smtClean="0"/>
          </a:p>
        </p:txBody>
      </p:sp>
      <p:sp>
        <p:nvSpPr>
          <p:cNvPr id="6" name="Slide Number Placeholder 5"/>
          <p:cNvSpPr>
            <a:spLocks noGrp="1"/>
          </p:cNvSpPr>
          <p:nvPr>
            <p:ph type="sldNum" sz="quarter" idx="12"/>
          </p:nvPr>
        </p:nvSpPr>
        <p:spPr/>
        <p:txBody>
          <a:bodyPr/>
          <a:lstStyle/>
          <a:p>
            <a:fld id="{104E5AF6-C044-4A61-833E-17DB1F0B3CFE}" type="slidenum">
              <a:rPr lang="en-US" smtClean="0"/>
              <a:pPr/>
              <a:t>5</a:t>
            </a:fld>
            <a:endParaRPr lang="en-US" dirty="0"/>
          </a:p>
        </p:txBody>
      </p:sp>
    </p:spTree>
    <p:extLst>
      <p:ext uri="{BB962C8B-B14F-4D97-AF65-F5344CB8AC3E}">
        <p14:creationId xmlns:p14="http://schemas.microsoft.com/office/powerpoint/2010/main" val="3699879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SSO Pricing - Eliminate Rider RC Demand Charges (Rate DS)</a:t>
            </a:r>
            <a:endParaRPr lang="en-US" dirty="0"/>
          </a:p>
        </p:txBody>
      </p:sp>
      <p:sp>
        <p:nvSpPr>
          <p:cNvPr id="6" name="Slide Number Placeholder 5"/>
          <p:cNvSpPr>
            <a:spLocks noGrp="1"/>
          </p:cNvSpPr>
          <p:nvPr>
            <p:ph type="sldNum" sz="quarter" idx="12"/>
          </p:nvPr>
        </p:nvSpPr>
        <p:spPr/>
        <p:txBody>
          <a:bodyPr/>
          <a:lstStyle/>
          <a:p>
            <a:fld id="{104E5AF6-C044-4A61-833E-17DB1F0B3CFE}" type="slidenum">
              <a:rPr lang="en-US" smtClean="0"/>
              <a:pPr/>
              <a:t>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498" y="957532"/>
            <a:ext cx="5596724" cy="3234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655" y="4278163"/>
            <a:ext cx="34480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36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 Service</a:t>
            </a:r>
            <a:endParaRPr lang="en-US" dirty="0"/>
          </a:p>
        </p:txBody>
      </p:sp>
      <p:sp>
        <p:nvSpPr>
          <p:cNvPr id="3" name="Content Placeholder 2"/>
          <p:cNvSpPr>
            <a:spLocks noGrp="1"/>
          </p:cNvSpPr>
          <p:nvPr>
            <p:ph idx="1"/>
          </p:nvPr>
        </p:nvSpPr>
        <p:spPr>
          <a:xfrm>
            <a:off x="230589" y="1143001"/>
            <a:ext cx="8666922" cy="4978399"/>
          </a:xfrm>
        </p:spPr>
        <p:txBody>
          <a:bodyPr>
            <a:normAutofit/>
          </a:bodyPr>
          <a:lstStyle/>
          <a:p>
            <a:r>
              <a:rPr lang="en-US" sz="2800" dirty="0" smtClean="0"/>
              <a:t>  Distribution Capital Investment Rider (Rider DCI)</a:t>
            </a:r>
          </a:p>
          <a:p>
            <a:pPr lvl="1"/>
            <a:r>
              <a:rPr lang="en-US" sz="2000" dirty="0" smtClean="0"/>
              <a:t>Rider DCI would provide for recovery of the incremental revenue requirement associated with the return on, depreciation expense, and property taxes for incremental rate base over amounts in current base rates.</a:t>
            </a:r>
          </a:p>
          <a:p>
            <a:pPr lvl="1"/>
            <a:r>
              <a:rPr lang="en-US" sz="2000" dirty="0" smtClean="0"/>
              <a:t>Quarterly update filings and subject to annual audit by PUCO Staff.</a:t>
            </a:r>
          </a:p>
          <a:p>
            <a:pPr lvl="1"/>
            <a:r>
              <a:rPr lang="en-US" sz="2000" dirty="0" smtClean="0"/>
              <a:t>Modeled after similar </a:t>
            </a:r>
            <a:r>
              <a:rPr lang="en-US" sz="2000" dirty="0"/>
              <a:t>riders </a:t>
            </a:r>
            <a:r>
              <a:rPr lang="en-US" sz="2000" dirty="0" smtClean="0"/>
              <a:t>approved for </a:t>
            </a:r>
            <a:r>
              <a:rPr lang="en-US" sz="2000" dirty="0"/>
              <a:t>the FirstEnergy operating companies and </a:t>
            </a:r>
            <a:r>
              <a:rPr lang="en-US" sz="2000" dirty="0" smtClean="0"/>
              <a:t>for AEP Ohio.</a:t>
            </a:r>
            <a:r>
              <a:rPr lang="en-US" sz="2000" dirty="0" smtClean="0">
                <a:solidFill>
                  <a:srgbClr val="FF0000"/>
                </a:solidFill>
              </a:rPr>
              <a:t> </a:t>
            </a:r>
          </a:p>
          <a:p>
            <a:pPr lvl="1"/>
            <a:r>
              <a:rPr lang="en-US" sz="2000" dirty="0"/>
              <a:t>Rider DCI would </a:t>
            </a:r>
            <a:r>
              <a:rPr lang="en-US" sz="2000" dirty="0" smtClean="0"/>
              <a:t>not </a:t>
            </a:r>
            <a:r>
              <a:rPr lang="en-US" sz="2000" dirty="0"/>
              <a:t>recover any costs associated with Grid Modernization as long as such costs are being recovered in a separate </a:t>
            </a:r>
            <a:r>
              <a:rPr lang="en-US" sz="2000" dirty="0" smtClean="0"/>
              <a:t>rider.</a:t>
            </a:r>
          </a:p>
          <a:p>
            <a:pPr marL="112713" indent="0">
              <a:buNone/>
            </a:pPr>
            <a:endParaRPr lang="en-US" sz="2200" dirty="0" smtClean="0"/>
          </a:p>
          <a:p>
            <a:pPr marL="455613" indent="-342900"/>
            <a:r>
              <a:rPr lang="en-US" sz="2800" dirty="0"/>
              <a:t>Distribution Storm Recovery Rider (Rider DSR)</a:t>
            </a:r>
            <a:endParaRPr lang="en-US" sz="2800" dirty="0" smtClean="0"/>
          </a:p>
          <a:p>
            <a:pPr lvl="1"/>
            <a:r>
              <a:rPr lang="en-US" sz="2000" dirty="0" smtClean="0"/>
              <a:t>Tracks </a:t>
            </a:r>
            <a:r>
              <a:rPr lang="en-US" sz="2000" dirty="0"/>
              <a:t>storm costs above/below baseline amount from rate case.</a:t>
            </a:r>
          </a:p>
          <a:p>
            <a:pPr lvl="1"/>
            <a:r>
              <a:rPr lang="en-US" sz="2000" dirty="0" smtClean="0"/>
              <a:t>Rider recovery begins if regulatory asset exceeds $5 million; otherwise, amortize positive/negative balance of deferral in next rate case.</a:t>
            </a:r>
            <a:endParaRPr lang="en-US" sz="2000" dirty="0"/>
          </a:p>
          <a:p>
            <a:pPr marL="628650" lvl="1" indent="-171450"/>
            <a:endParaRPr lang="en-US" sz="2000" dirty="0"/>
          </a:p>
        </p:txBody>
      </p:sp>
      <p:sp>
        <p:nvSpPr>
          <p:cNvPr id="6" name="Slide Number Placeholder 5"/>
          <p:cNvSpPr>
            <a:spLocks noGrp="1"/>
          </p:cNvSpPr>
          <p:nvPr>
            <p:ph type="sldNum" sz="quarter" idx="12"/>
          </p:nvPr>
        </p:nvSpPr>
        <p:spPr/>
        <p:txBody>
          <a:bodyPr/>
          <a:lstStyle/>
          <a:p>
            <a:fld id="{104E5AF6-C044-4A61-833E-17DB1F0B3CFE}"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6" y="190501"/>
            <a:ext cx="7098796" cy="733424"/>
          </a:xfrm>
        </p:spPr>
        <p:txBody>
          <a:bodyPr>
            <a:noAutofit/>
          </a:bodyPr>
          <a:lstStyle/>
          <a:p>
            <a:r>
              <a:rPr lang="en-US" dirty="0" smtClean="0"/>
              <a:t>Provisions Relating to Stability and Certainty</a:t>
            </a:r>
            <a:endParaRPr lang="en-US" dirty="0"/>
          </a:p>
        </p:txBody>
      </p:sp>
      <p:sp>
        <p:nvSpPr>
          <p:cNvPr id="3" name="Content Placeholder 2"/>
          <p:cNvSpPr>
            <a:spLocks noGrp="1"/>
          </p:cNvSpPr>
          <p:nvPr>
            <p:ph idx="1"/>
          </p:nvPr>
        </p:nvSpPr>
        <p:spPr>
          <a:xfrm>
            <a:off x="276225" y="1143001"/>
            <a:ext cx="8597431" cy="4978399"/>
          </a:xfrm>
        </p:spPr>
        <p:txBody>
          <a:bodyPr>
            <a:normAutofit/>
          </a:bodyPr>
          <a:lstStyle/>
          <a:p>
            <a:r>
              <a:rPr lang="en-US" sz="2800" dirty="0" smtClean="0"/>
              <a:t>Price Stabilization Rider (Rider PSR)</a:t>
            </a:r>
          </a:p>
          <a:p>
            <a:pPr lvl="1"/>
            <a:r>
              <a:rPr lang="en-US" sz="2400" dirty="0" smtClean="0"/>
              <a:t>Financial arrangement to flow through gains/losses on power delivered from OVEC to Duke Energy Ohio.</a:t>
            </a:r>
          </a:p>
          <a:p>
            <a:pPr lvl="2"/>
            <a:r>
              <a:rPr lang="en-US" sz="1800" dirty="0" smtClean="0"/>
              <a:t>Arrangement would be financial only as there would be no physical flow of power from OVEC to Duke Energy Ohio’s retail customers.</a:t>
            </a:r>
          </a:p>
          <a:p>
            <a:pPr lvl="2"/>
            <a:r>
              <a:rPr lang="en-US" sz="1800" dirty="0" smtClean="0"/>
              <a:t>Acts as a partial hedge against market volatility.</a:t>
            </a:r>
          </a:p>
          <a:p>
            <a:pPr lvl="2"/>
            <a:r>
              <a:rPr lang="en-US" sz="1800" dirty="0" smtClean="0"/>
              <a:t>Does not displace SSO supply or adversely affect CRES providers’ ability to attract customers.</a:t>
            </a:r>
          </a:p>
          <a:p>
            <a:pPr lvl="1"/>
            <a:endParaRPr lang="en-US" sz="2400" dirty="0" smtClean="0"/>
          </a:p>
          <a:p>
            <a:pPr lvl="1"/>
            <a:r>
              <a:rPr lang="en-US" sz="2400" dirty="0" smtClean="0"/>
              <a:t>Quarterly filings with true-ups.</a:t>
            </a:r>
          </a:p>
          <a:p>
            <a:pPr lvl="1"/>
            <a:endParaRPr lang="en-US" sz="2400" dirty="0" smtClean="0"/>
          </a:p>
          <a:p>
            <a:pPr lvl="1"/>
            <a:r>
              <a:rPr lang="en-US" sz="2400" dirty="0" smtClean="0"/>
              <a:t>Charge is non-bypassable.</a:t>
            </a:r>
          </a:p>
        </p:txBody>
      </p:sp>
      <p:sp>
        <p:nvSpPr>
          <p:cNvPr id="6" name="Slide Number Placeholder 5"/>
          <p:cNvSpPr>
            <a:spLocks noGrp="1"/>
          </p:cNvSpPr>
          <p:nvPr>
            <p:ph type="sldNum" sz="quarter" idx="12"/>
          </p:nvPr>
        </p:nvSpPr>
        <p:spPr/>
        <p:txBody>
          <a:bodyPr/>
          <a:lstStyle/>
          <a:p>
            <a:fld id="{104E5AF6-C044-4A61-833E-17DB1F0B3CFE}" type="slidenum">
              <a:rPr lang="en-US" smtClean="0"/>
              <a:pPr/>
              <a:t>8</a:t>
            </a:fld>
            <a:endParaRPr lang="en-US" dirty="0"/>
          </a:p>
        </p:txBody>
      </p:sp>
    </p:spTree>
    <p:extLst>
      <p:ext uri="{BB962C8B-B14F-4D97-AF65-F5344CB8AC3E}">
        <p14:creationId xmlns:p14="http://schemas.microsoft.com/office/powerpoint/2010/main" val="325535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txBox="1">
            <a:spLocks/>
          </p:cNvSpPr>
          <p:nvPr/>
        </p:nvSpPr>
        <p:spPr bwMode="auto">
          <a:xfrm>
            <a:off x="6553200" y="6203952"/>
            <a:ext cx="2133600" cy="365125"/>
          </a:xfrm>
          <a:prstGeom prst="rect">
            <a:avLst/>
          </a:prstGeom>
          <a:noFill/>
          <a:ln w="9525">
            <a:noFill/>
            <a:miter lim="800000"/>
            <a:headEnd/>
            <a:tailEnd/>
          </a:ln>
        </p:spPr>
        <p:txBody>
          <a:bodyPr/>
          <a:lstStyle/>
          <a:p>
            <a:pPr algn="r" eaLnBrk="1" hangingPunct="1"/>
            <a:endParaRPr lang="en-US" sz="1200"/>
          </a:p>
        </p:txBody>
      </p:sp>
      <p:sp>
        <p:nvSpPr>
          <p:cNvPr id="42008" name="Text Box 114"/>
          <p:cNvSpPr txBox="1">
            <a:spLocks noChangeArrowheads="1"/>
          </p:cNvSpPr>
          <p:nvPr/>
        </p:nvSpPr>
        <p:spPr bwMode="auto">
          <a:xfrm>
            <a:off x="3841868" y="5048235"/>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Legend</a:t>
            </a:r>
          </a:p>
        </p:txBody>
      </p:sp>
      <p:sp>
        <p:nvSpPr>
          <p:cNvPr id="15" name="Text Box 83"/>
          <p:cNvSpPr txBox="1">
            <a:spLocks noChangeArrowheads="1"/>
          </p:cNvSpPr>
          <p:nvPr/>
        </p:nvSpPr>
        <p:spPr bwMode="auto">
          <a:xfrm>
            <a:off x="3613272" y="5380836"/>
            <a:ext cx="1447799" cy="276999"/>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Fully </a:t>
            </a:r>
            <a:r>
              <a:rPr lang="en-US" sz="1200" dirty="0" smtClean="0">
                <a:latin typeface="Arial" pitchFamily="34" charset="0"/>
              </a:rPr>
              <a:t>Bypassable</a:t>
            </a:r>
            <a:endParaRPr lang="en-US" sz="1200" dirty="0">
              <a:latin typeface="Arial" pitchFamily="34" charset="0"/>
            </a:endParaRPr>
          </a:p>
        </p:txBody>
      </p:sp>
      <p:sp>
        <p:nvSpPr>
          <p:cNvPr id="16" name="Text Box 89"/>
          <p:cNvSpPr txBox="1">
            <a:spLocks noChangeArrowheads="1"/>
          </p:cNvSpPr>
          <p:nvPr/>
        </p:nvSpPr>
        <p:spPr bwMode="auto">
          <a:xfrm>
            <a:off x="3604879" y="5678808"/>
            <a:ext cx="1447800" cy="276999"/>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smtClean="0">
                <a:latin typeface="Arial" pitchFamily="34" charset="0"/>
              </a:rPr>
              <a:t>Non-Bypassable</a:t>
            </a:r>
            <a:endParaRPr lang="en-US" sz="1200" dirty="0">
              <a:latin typeface="Arial" pitchFamily="34" charset="0"/>
            </a:endParaRPr>
          </a:p>
        </p:txBody>
      </p:sp>
      <p:sp>
        <p:nvSpPr>
          <p:cNvPr id="17" name="Text Box 89"/>
          <p:cNvSpPr txBox="1">
            <a:spLocks noChangeArrowheads="1"/>
          </p:cNvSpPr>
          <p:nvPr/>
        </p:nvSpPr>
        <p:spPr bwMode="auto">
          <a:xfrm>
            <a:off x="955013" y="3081785"/>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18" name="Text Box 89"/>
          <p:cNvSpPr txBox="1">
            <a:spLocks noChangeArrowheads="1"/>
          </p:cNvSpPr>
          <p:nvPr/>
        </p:nvSpPr>
        <p:spPr bwMode="auto">
          <a:xfrm>
            <a:off x="944620" y="3584082"/>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19" name="Text Box 89"/>
          <p:cNvSpPr txBox="1">
            <a:spLocks noChangeArrowheads="1"/>
          </p:cNvSpPr>
          <p:nvPr/>
        </p:nvSpPr>
        <p:spPr bwMode="auto">
          <a:xfrm>
            <a:off x="934227" y="5687647"/>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20" name="Text Box 89"/>
          <p:cNvSpPr txBox="1">
            <a:spLocks noChangeArrowheads="1"/>
          </p:cNvSpPr>
          <p:nvPr/>
        </p:nvSpPr>
        <p:spPr bwMode="auto">
          <a:xfrm>
            <a:off x="955011" y="2012718"/>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1" name="Text Box 89"/>
          <p:cNvSpPr txBox="1">
            <a:spLocks noChangeArrowheads="1"/>
          </p:cNvSpPr>
          <p:nvPr/>
        </p:nvSpPr>
        <p:spPr bwMode="auto">
          <a:xfrm>
            <a:off x="955011" y="2509803"/>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AERR (RECs)</a:t>
            </a:r>
            <a:endParaRPr lang="en-US" sz="1400" dirty="0">
              <a:latin typeface="Arial" pitchFamily="34" charset="0"/>
            </a:endParaRPr>
          </a:p>
          <a:p>
            <a:pPr eaLnBrk="1" hangingPunct="1">
              <a:buFont typeface="Arial" pitchFamily="34" charset="0"/>
              <a:buChar char="•"/>
              <a:defRPr/>
            </a:pPr>
            <a:r>
              <a:rPr lang="en-US" sz="1200" dirty="0">
                <a:latin typeface="Arial" pitchFamily="34" charset="0"/>
              </a:rPr>
              <a:t>Alternative Energy Recovery</a:t>
            </a:r>
          </a:p>
        </p:txBody>
      </p:sp>
      <p:sp>
        <p:nvSpPr>
          <p:cNvPr id="23" name="Text Box 89"/>
          <p:cNvSpPr txBox="1">
            <a:spLocks noChangeArrowheads="1"/>
          </p:cNvSpPr>
          <p:nvPr/>
        </p:nvSpPr>
        <p:spPr bwMode="auto">
          <a:xfrm>
            <a:off x="934229" y="4620306"/>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sp>
        <p:nvSpPr>
          <p:cNvPr id="27" name="Text Box 85"/>
          <p:cNvSpPr txBox="1">
            <a:spLocks noChangeArrowheads="1"/>
          </p:cNvSpPr>
          <p:nvPr/>
        </p:nvSpPr>
        <p:spPr bwMode="auto">
          <a:xfrm>
            <a:off x="955011" y="1335607"/>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42054" name="TextBox 35"/>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DCE8F6E5-5359-4521-8DB8-9A127544A6D0}" type="slidenum">
              <a:rPr lang="en-US" sz="1000"/>
              <a:pPr/>
              <a:t>9</a:t>
            </a:fld>
            <a:endParaRPr lang="en-US" sz="1000" dirty="0"/>
          </a:p>
        </p:txBody>
      </p:sp>
      <p:sp>
        <p:nvSpPr>
          <p:cNvPr id="37" name="Title 1"/>
          <p:cNvSpPr txBox="1">
            <a:spLocks/>
          </p:cNvSpPr>
          <p:nvPr/>
        </p:nvSpPr>
        <p:spPr bwMode="auto">
          <a:xfrm>
            <a:off x="190500" y="149371"/>
            <a:ext cx="8686800" cy="808039"/>
          </a:xfrm>
          <a:prstGeom prst="rect">
            <a:avLst/>
          </a:prstGeom>
          <a:noFill/>
          <a:ln w="9525">
            <a:noFill/>
            <a:miter lim="800000"/>
            <a:headEnd/>
            <a:tailEnd/>
          </a:ln>
          <a:effectLst/>
        </p:spPr>
        <p:txBody>
          <a:bodyPr anchor="ctr"/>
          <a:lstStyle/>
          <a:p>
            <a:pPr eaLnBrk="1" hangingPunct="1">
              <a:lnSpc>
                <a:spcPct val="85000"/>
              </a:lnSpc>
              <a:defRPr/>
            </a:pPr>
            <a:r>
              <a:rPr lang="en-US" sz="1600" b="1" dirty="0" smtClean="0">
                <a:solidFill>
                  <a:schemeClr val="bg1"/>
                </a:solidFill>
                <a:latin typeface="Arial" pitchFamily="34" charset="0"/>
                <a:ea typeface="+mj-ea"/>
                <a:cs typeface="Arial" pitchFamily="34" charset="0"/>
              </a:rPr>
              <a:t>Electric Security Plan Rate Structure</a:t>
            </a:r>
            <a:endParaRPr lang="en-US" sz="1600" b="1" dirty="0">
              <a:solidFill>
                <a:schemeClr val="bg1"/>
              </a:solidFill>
              <a:latin typeface="Arial" pitchFamily="34" charset="0"/>
              <a:ea typeface="+mj-ea"/>
              <a:cs typeface="Arial" pitchFamily="34" charset="0"/>
            </a:endParaRPr>
          </a:p>
        </p:txBody>
      </p:sp>
      <p:sp>
        <p:nvSpPr>
          <p:cNvPr id="38" name="Text Box 89"/>
          <p:cNvSpPr txBox="1">
            <a:spLocks noChangeArrowheads="1"/>
          </p:cNvSpPr>
          <p:nvPr/>
        </p:nvSpPr>
        <p:spPr bwMode="auto">
          <a:xfrm>
            <a:off x="934227" y="4127865"/>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ESSC</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Electric Security Stabilization</a:t>
            </a:r>
            <a:endParaRPr lang="en-US" sz="1200" dirty="0">
              <a:latin typeface="Arial" pitchFamily="34" charset="0"/>
            </a:endParaRPr>
          </a:p>
        </p:txBody>
      </p:sp>
      <p:sp>
        <p:nvSpPr>
          <p:cNvPr id="39" name="Text Box 89"/>
          <p:cNvSpPr txBox="1">
            <a:spLocks noChangeArrowheads="1"/>
          </p:cNvSpPr>
          <p:nvPr/>
        </p:nvSpPr>
        <p:spPr bwMode="auto">
          <a:xfrm>
            <a:off x="929045" y="5143526"/>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LFA</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Load Factor Adjustment</a:t>
            </a:r>
            <a:endParaRPr lang="en-US" sz="1200" dirty="0">
              <a:latin typeface="Arial" pitchFamily="34" charset="0"/>
            </a:endParaRPr>
          </a:p>
        </p:txBody>
      </p:sp>
      <p:sp>
        <p:nvSpPr>
          <p:cNvPr id="24" name="Text Box 89"/>
          <p:cNvSpPr txBox="1">
            <a:spLocks noChangeArrowheads="1"/>
          </p:cNvSpPr>
          <p:nvPr/>
        </p:nvSpPr>
        <p:spPr bwMode="auto">
          <a:xfrm>
            <a:off x="5674320" y="3064689"/>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25" name="Text Box 89"/>
          <p:cNvSpPr txBox="1">
            <a:spLocks noChangeArrowheads="1"/>
          </p:cNvSpPr>
          <p:nvPr/>
        </p:nvSpPr>
        <p:spPr bwMode="auto">
          <a:xfrm>
            <a:off x="5663927" y="3566986"/>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26" name="Text Box 89"/>
          <p:cNvSpPr txBox="1">
            <a:spLocks noChangeArrowheads="1"/>
          </p:cNvSpPr>
          <p:nvPr/>
        </p:nvSpPr>
        <p:spPr bwMode="auto">
          <a:xfrm>
            <a:off x="5653532" y="6124904"/>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Other Distribution </a:t>
            </a:r>
            <a:r>
              <a:rPr lang="en-US" sz="1400" dirty="0">
                <a:latin typeface="Arial" pitchFamily="34" charset="0"/>
              </a:rPr>
              <a:t>rates and riders</a:t>
            </a:r>
          </a:p>
        </p:txBody>
      </p:sp>
      <p:sp>
        <p:nvSpPr>
          <p:cNvPr id="28" name="Text Box 89"/>
          <p:cNvSpPr txBox="1">
            <a:spLocks noChangeArrowheads="1"/>
          </p:cNvSpPr>
          <p:nvPr/>
        </p:nvSpPr>
        <p:spPr bwMode="auto">
          <a:xfrm>
            <a:off x="5653532" y="2002916"/>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9" name="Text Box 89"/>
          <p:cNvSpPr txBox="1">
            <a:spLocks noChangeArrowheads="1"/>
          </p:cNvSpPr>
          <p:nvPr/>
        </p:nvSpPr>
        <p:spPr bwMode="auto">
          <a:xfrm>
            <a:off x="5653532" y="2500001"/>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AERR (RECs)</a:t>
            </a:r>
            <a:endParaRPr lang="en-US" sz="1400" dirty="0">
              <a:latin typeface="Arial" pitchFamily="34" charset="0"/>
            </a:endParaRPr>
          </a:p>
          <a:p>
            <a:pPr eaLnBrk="1" hangingPunct="1">
              <a:buFont typeface="Arial" pitchFamily="34" charset="0"/>
              <a:buChar char="•"/>
              <a:defRPr/>
            </a:pPr>
            <a:r>
              <a:rPr lang="en-US" sz="1200" dirty="0">
                <a:latin typeface="Arial" pitchFamily="34" charset="0"/>
              </a:rPr>
              <a:t>Alternative Energy Recovery</a:t>
            </a:r>
          </a:p>
        </p:txBody>
      </p:sp>
      <p:sp>
        <p:nvSpPr>
          <p:cNvPr id="31" name="Text Box 89"/>
          <p:cNvSpPr txBox="1">
            <a:spLocks noChangeArrowheads="1"/>
          </p:cNvSpPr>
          <p:nvPr/>
        </p:nvSpPr>
        <p:spPr bwMode="auto">
          <a:xfrm>
            <a:off x="5653536" y="4603210"/>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sp>
        <p:nvSpPr>
          <p:cNvPr id="32" name="Text Box 85"/>
          <p:cNvSpPr txBox="1">
            <a:spLocks noChangeArrowheads="1"/>
          </p:cNvSpPr>
          <p:nvPr/>
        </p:nvSpPr>
        <p:spPr bwMode="auto">
          <a:xfrm>
            <a:off x="5653532" y="1325805"/>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33" name="Text Box 89"/>
          <p:cNvSpPr txBox="1">
            <a:spLocks noChangeArrowheads="1"/>
          </p:cNvSpPr>
          <p:nvPr/>
        </p:nvSpPr>
        <p:spPr bwMode="auto">
          <a:xfrm>
            <a:off x="5653534" y="4110769"/>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PSR</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Price Stabilization Rider</a:t>
            </a:r>
            <a:endParaRPr lang="en-US" sz="1200" dirty="0">
              <a:latin typeface="Arial" pitchFamily="34" charset="0"/>
            </a:endParaRPr>
          </a:p>
        </p:txBody>
      </p:sp>
      <p:sp>
        <p:nvSpPr>
          <p:cNvPr id="34" name="Text Box 89"/>
          <p:cNvSpPr txBox="1">
            <a:spLocks noChangeArrowheads="1"/>
          </p:cNvSpPr>
          <p:nvPr/>
        </p:nvSpPr>
        <p:spPr bwMode="auto">
          <a:xfrm>
            <a:off x="5653534" y="5133226"/>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DCI</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Distribution Capital </a:t>
            </a:r>
            <a:r>
              <a:rPr lang="en-US" sz="1200" dirty="0" err="1" smtClean="0">
                <a:latin typeface="Arial" pitchFamily="34" charset="0"/>
              </a:rPr>
              <a:t>Investmt</a:t>
            </a:r>
            <a:endParaRPr lang="en-US" sz="1200" dirty="0">
              <a:latin typeface="Arial" pitchFamily="34" charset="0"/>
            </a:endParaRPr>
          </a:p>
        </p:txBody>
      </p:sp>
      <p:sp>
        <p:nvSpPr>
          <p:cNvPr id="35" name="Text Box 114"/>
          <p:cNvSpPr txBox="1">
            <a:spLocks noChangeArrowheads="1"/>
          </p:cNvSpPr>
          <p:nvPr/>
        </p:nvSpPr>
        <p:spPr bwMode="auto">
          <a:xfrm>
            <a:off x="1478888" y="964943"/>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a:t>
            </a:r>
            <a:r>
              <a:rPr lang="en-US" sz="1400" dirty="0" smtClean="0">
                <a:latin typeface="Arial" charset="0"/>
              </a:rPr>
              <a:t>Current</a:t>
            </a:r>
            <a:endParaRPr lang="en-US" sz="1400" dirty="0">
              <a:latin typeface="Arial" charset="0"/>
            </a:endParaRPr>
          </a:p>
        </p:txBody>
      </p:sp>
      <p:sp>
        <p:nvSpPr>
          <p:cNvPr id="36" name="Text Box 114"/>
          <p:cNvSpPr txBox="1">
            <a:spLocks noChangeArrowheads="1"/>
          </p:cNvSpPr>
          <p:nvPr/>
        </p:nvSpPr>
        <p:spPr bwMode="auto">
          <a:xfrm>
            <a:off x="6186934" y="957410"/>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a:t>
            </a:r>
            <a:r>
              <a:rPr lang="en-US" sz="1400" dirty="0" smtClean="0">
                <a:latin typeface="Arial" charset="0"/>
              </a:rPr>
              <a:t>Proposed</a:t>
            </a:r>
            <a:endParaRPr lang="en-US" sz="1400" dirty="0">
              <a:latin typeface="Arial" charset="0"/>
            </a:endParaRPr>
          </a:p>
        </p:txBody>
      </p:sp>
      <p:sp>
        <p:nvSpPr>
          <p:cNvPr id="40" name="Text Box 89"/>
          <p:cNvSpPr txBox="1">
            <a:spLocks noChangeArrowheads="1"/>
          </p:cNvSpPr>
          <p:nvPr/>
        </p:nvSpPr>
        <p:spPr bwMode="auto">
          <a:xfrm>
            <a:off x="5651342" y="5636381"/>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DSR</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Distribution Storm Rider</a:t>
            </a:r>
            <a:endParaRPr lang="en-US" sz="1200" dirty="0">
              <a:latin typeface="Arial" pitchFamily="34" charset="0"/>
            </a:endParaRPr>
          </a:p>
        </p:txBody>
      </p:sp>
    </p:spTree>
    <p:extLst>
      <p:ext uri="{BB962C8B-B14F-4D97-AF65-F5344CB8AC3E}">
        <p14:creationId xmlns:p14="http://schemas.microsoft.com/office/powerpoint/2010/main" val="315984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new duke energy 9">
      <a:dk1>
        <a:sysClr val="windowText" lastClr="000000"/>
      </a:dk1>
      <a:lt1>
        <a:sysClr val="window" lastClr="FFFFFF"/>
      </a:lt1>
      <a:dk2>
        <a:srgbClr val="005072"/>
      </a:dk2>
      <a:lt2>
        <a:srgbClr val="EEECE1"/>
      </a:lt2>
      <a:accent1>
        <a:srgbClr val="005072"/>
      </a:accent1>
      <a:accent2>
        <a:srgbClr val="FFCB00"/>
      </a:accent2>
      <a:accent3>
        <a:srgbClr val="2EB135"/>
      </a:accent3>
      <a:accent4>
        <a:srgbClr val="34B5D0"/>
      </a:accent4>
      <a:accent5>
        <a:srgbClr val="FF5A00"/>
      </a:accent5>
      <a:accent6>
        <a:srgbClr val="34B5D0"/>
      </a:accent6>
      <a:hlink>
        <a:srgbClr val="D5C296"/>
      </a:hlink>
      <a:folHlink>
        <a:srgbClr val="F9E497"/>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7358</TotalTime>
  <Words>1395</Words>
  <Application>Microsoft Office PowerPoint</Application>
  <PresentationFormat>On-screen Show (4:3)</PresentationFormat>
  <Paragraphs>364</Paragraphs>
  <Slides>23</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Arial Narrow</vt:lpstr>
      <vt:lpstr>Calibri</vt:lpstr>
      <vt:lpstr>Times New Roman</vt:lpstr>
      <vt:lpstr>Wingdings</vt:lpstr>
      <vt:lpstr>Default Design</vt:lpstr>
      <vt:lpstr>Worksheet</vt:lpstr>
      <vt:lpstr>Electric Security Plan Update – June 27, 2014</vt:lpstr>
      <vt:lpstr>Agenda</vt:lpstr>
      <vt:lpstr>Overview</vt:lpstr>
      <vt:lpstr>SSO Supply</vt:lpstr>
      <vt:lpstr>SSO Pricing</vt:lpstr>
      <vt:lpstr>SSO Pricing - Eliminate Rider RC Demand Charges (Rate DS)</vt:lpstr>
      <vt:lpstr>Distribution Service</vt:lpstr>
      <vt:lpstr>Provisions Relating to Stability and Certainty</vt:lpstr>
      <vt:lpstr>PowerPoint Presentation</vt:lpstr>
      <vt:lpstr>Auction Schedule</vt:lpstr>
      <vt:lpstr>New Riders</vt:lpstr>
      <vt:lpstr>Riders Being Eliminated</vt:lpstr>
      <vt:lpstr>Riders Continuing With Modifications</vt:lpstr>
      <vt:lpstr>Riders Continuing Without Modifications</vt:lpstr>
      <vt:lpstr>Rider Applicability Table</vt:lpstr>
      <vt:lpstr>Price To Compare June 2015 Illustrative Only Auctions Have Not Been Held</vt:lpstr>
      <vt:lpstr>PowerPoint Presentation</vt:lpstr>
      <vt:lpstr>How Do I Calculate My Price to Compare?</vt:lpstr>
      <vt:lpstr>Price To Compare Calculation</vt:lpstr>
      <vt:lpstr>Recommendations</vt:lpstr>
      <vt:lpstr>Annual Price To Compare (Example)</vt:lpstr>
      <vt:lpstr>Duke Energy Ohio Tariffs</vt:lpstr>
      <vt:lpstr>PowerPoint Presentation</vt:lpstr>
    </vt:vector>
  </TitlesOfParts>
  <Company>Duke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t69270</dc:creator>
  <cp:lastModifiedBy>Matt Brodnick</cp:lastModifiedBy>
  <cp:revision>95</cp:revision>
  <dcterms:created xsi:type="dcterms:W3CDTF">2008-01-24T20:04:53Z</dcterms:created>
  <dcterms:modified xsi:type="dcterms:W3CDTF">2016-11-09T19:28:19Z</dcterms:modified>
</cp:coreProperties>
</file>