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4" r:id="rId3"/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54" r:id="rId11"/>
  </p:sldMasterIdLst>
  <p:notesMasterIdLst>
    <p:notesMasterId r:id="rId20"/>
  </p:notesMasterIdLst>
  <p:sldIdLst>
    <p:sldId id="256" r:id="rId12"/>
    <p:sldId id="330" r:id="rId13"/>
    <p:sldId id="280" r:id="rId14"/>
    <p:sldId id="324" r:id="rId15"/>
    <p:sldId id="336" r:id="rId16"/>
    <p:sldId id="337" r:id="rId17"/>
    <p:sldId id="325" r:id="rId18"/>
    <p:sldId id="29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4077327915372"/>
          <c:y val="0.24023650259407808"/>
          <c:w val="0.48289446109898143"/>
          <c:h val="0.705733689129851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7931907797444499"/>
                  <c:y val="6.206835507102354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MISO 29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4782324705928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CAISO </a:t>
                    </a:r>
                    <a:r>
                      <a:rPr lang="en-US" sz="800" dirty="0" smtClean="0"/>
                      <a:t>11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965432084706318E-2"/>
                  <c:y val="-1.8520290629689882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NYISO 5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107952239223631E-2"/>
                  <c:y val="-0.10187793646384984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ISO-NE</a:t>
                    </a:r>
                    <a:r>
                      <a:rPr lang="en-US" sz="800" baseline="0" dirty="0" smtClean="0"/>
                      <a:t> </a:t>
                    </a:r>
                    <a:r>
                      <a:rPr lang="en-US" sz="800" dirty="0" smtClean="0"/>
                      <a:t>10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840440822314212"/>
                  <c:y val="0.12823252754907166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PJM 45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MISO</c:v>
                </c:pt>
                <c:pt idx="1">
                  <c:v>CAISO</c:v>
                </c:pt>
                <c:pt idx="2">
                  <c:v>NYISO</c:v>
                </c:pt>
                <c:pt idx="3">
                  <c:v>ISO-NE</c:v>
                </c:pt>
                <c:pt idx="4">
                  <c:v>PJM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11</c:v>
                </c:pt>
                <c:pt idx="2">
                  <c:v>5</c:v>
                </c:pt>
                <c:pt idx="3">
                  <c:v>10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0122912258158"/>
          <c:y val="0.20575378142407666"/>
          <c:w val="0.56596972939353596"/>
          <c:h val="0.733319866065852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2.3509485759105837E-2"/>
                  <c:y val="-8.758108643442522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Gas – CCGT 39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410976142342639E-2"/>
                  <c:y val="-1.5915175872092114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Coal 45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441038076557268E-3"/>
                  <c:y val="-2.1999284443667481E-3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Gas – CT 15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6664E-2"/>
                  <c:y val="-0.172413605850007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Oil 1</a:t>
                    </a:r>
                    <a:r>
                      <a:rPr lang="en-US" sz="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Gas - CCGT</c:v>
                </c:pt>
                <c:pt idx="1">
                  <c:v>Coal</c:v>
                </c:pt>
                <c:pt idx="2">
                  <c:v>Gas - CT</c:v>
                </c:pt>
                <c:pt idx="3">
                  <c:v>Oil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</c:v>
                </c:pt>
                <c:pt idx="1">
                  <c:v>45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B1D4F1-3F45-4B66-9F9A-79075EC335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30AC73-FEE3-48C2-A90D-059FE12C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0AC73-FEE3-48C2-A90D-059FE12CEC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5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9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/>
          <a:stretch/>
        </p:blipFill>
        <p:spPr>
          <a:xfrm>
            <a:off x="192024" y="2819400"/>
            <a:ext cx="8723376" cy="388620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185646" y="2819400"/>
            <a:ext cx="8729754" cy="1172198"/>
            <a:chOff x="185646" y="2819400"/>
            <a:chExt cx="8729754" cy="1172198"/>
          </a:xfrm>
        </p:grpSpPr>
        <p:sp useBgFill="1">
          <p:nvSpPr>
            <p:cNvPr id="11" name="Freeform 10"/>
            <p:cNvSpPr>
              <a:spLocks/>
            </p:cNvSpPr>
            <p:nvPr userDrawn="1"/>
          </p:nvSpPr>
          <p:spPr bwMode="hidden">
            <a:xfrm rot="10800000">
              <a:off x="192024" y="2819400"/>
              <a:ext cx="8723376" cy="1172198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hidden">
            <a:xfrm rot="10800000">
              <a:off x="185646" y="3239556"/>
              <a:ext cx="2876429" cy="6293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blipFill dpi="0" rotWithShape="1">
              <a:blip r:embed="rId3">
                <a:alphaModFix amt="34000"/>
              </a:blip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hidden">
            <a:xfrm rot="10800000">
              <a:off x="945678" y="3232673"/>
              <a:ext cx="5544515" cy="74934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blipFill dpi="0" rotWithShape="1">
              <a:blip r:embed="rId3">
                <a:alphaModFix amt="65000"/>
              </a:blip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hidden">
            <a:xfrm rot="10800000">
              <a:off x="812805" y="3288727"/>
              <a:ext cx="5467980" cy="6824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0800000">
              <a:off x="192024" y="3408701"/>
              <a:ext cx="3308000" cy="574298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" t="91137" r="46440" b="-234"/>
          <a:stretch/>
        </p:blipFill>
        <p:spPr>
          <a:xfrm>
            <a:off x="192024" y="6269141"/>
            <a:ext cx="4672584" cy="43646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softEdge rad="12700"/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304800" y="6269140"/>
            <a:ext cx="4648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US" sz="1800" b="0" i="0" baseline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Energizing you, powering our communities.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67512" y="990600"/>
            <a:ext cx="7772400" cy="12192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64AA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96" y="-152400"/>
            <a:ext cx="2628900" cy="1428750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 userDrawn="1">
            <p:ph type="subTitle" idx="1"/>
          </p:nvPr>
        </p:nvSpPr>
        <p:spPr>
          <a:xfrm>
            <a:off x="685800" y="2400299"/>
            <a:ext cx="7772400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orbel" panose="020B0503020204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07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22437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qua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6848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1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78809" y="1233529"/>
            <a:ext cx="3991970" cy="215111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84594" y="1233529"/>
            <a:ext cx="3991970" cy="2151115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478809" y="3562066"/>
            <a:ext cx="3991970" cy="224050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2"/>
          </p:nvPr>
        </p:nvSpPr>
        <p:spPr>
          <a:xfrm>
            <a:off x="4684594" y="3562066"/>
            <a:ext cx="3991970" cy="2240508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3898" y="791571"/>
            <a:ext cx="8461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66" y="6123570"/>
            <a:ext cx="1380744" cy="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7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62707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301840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37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28600" y="228600"/>
            <a:ext cx="8695944" cy="473659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rgbClr val="71C6E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</a:endParaRPr>
          </a:p>
        </p:txBody>
      </p:sp>
      <p:sp useBgFill="1">
        <p:nvSpPr>
          <p:cNvPr id="20" name="Freeform 10"/>
          <p:cNvSpPr>
            <a:spLocks/>
          </p:cNvSpPr>
          <p:nvPr userDrawn="1"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1" i="0" baseline="0" smtClean="0">
                <a:solidFill>
                  <a:schemeClr val="bg1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bg1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tx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7" name="Freeform 22"/>
          <p:cNvSpPr>
            <a:spLocks/>
          </p:cNvSpPr>
          <p:nvPr userDrawn="1"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8" name="Freeform 26"/>
          <p:cNvSpPr>
            <a:spLocks/>
          </p:cNvSpPr>
          <p:nvPr userDrawn="1"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8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257866"/>
            <a:ext cx="8239126" cy="853560"/>
          </a:xfrm>
        </p:spPr>
        <p:txBody>
          <a:bodyPr/>
          <a:lstStyle>
            <a:lvl1pPr>
              <a:defRPr b="0" i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3000" b="1" dirty="0" smtClean="0"/>
              <a:t>Click to edit Master title style</a:t>
            </a:r>
            <a:endParaRPr lang="en-US" sz="3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82638" y="2033516"/>
            <a:ext cx="7704161" cy="308439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4"/>
              </a:buClr>
              <a:buFont typeface="+mj-lt"/>
              <a:buAutoNum type="arabicPeriod"/>
              <a:defRPr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marL="803275" lvl="0" indent="-457200">
              <a:buFont typeface="+mj-lt"/>
              <a:buAutoNum type="arabicPeriod"/>
            </a:pPr>
            <a:r>
              <a:rPr lang="en-US" dirty="0" smtClean="0"/>
              <a:t>Click to edit Master text styles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dirty="0" smtClean="0"/>
              <a:t>Second level</a:t>
            </a:r>
          </a:p>
          <a:p>
            <a:pPr marL="803275" lvl="2" indent="-457200">
              <a:buFont typeface="+mj-lt"/>
              <a:buAutoNum type="arabicPeriod"/>
            </a:pPr>
            <a:r>
              <a:rPr lang="en-US" dirty="0" smtClean="0"/>
              <a:t>Third level</a:t>
            </a:r>
          </a:p>
          <a:p>
            <a:pPr marL="803275" lvl="3" indent="-457200">
              <a:buFont typeface="+mj-lt"/>
              <a:buAutoNum type="arabicPeriod"/>
            </a:pPr>
            <a:r>
              <a:rPr lang="en-US" dirty="0" smtClean="0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4275" y="3985988"/>
            <a:ext cx="46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endParaRPr lang="en-US" sz="2000" dirty="0" smtClean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637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1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496" y="1239216"/>
            <a:ext cx="8229600" cy="461908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802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6848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1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4496" y="1233529"/>
            <a:ext cx="3991970" cy="461908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90281" y="1233529"/>
            <a:ext cx="3991970" cy="461908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20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Museo Sans For Dell" pitchFamily="2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defRPr sz="1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608138" marR="0" indent="-22225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SzTx/>
              <a:buFont typeface="Museo For Dell 300" pitchFamily="50" charset="0"/>
              <a:buChar char="–"/>
              <a:tabLst/>
              <a:defRPr sz="12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425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112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52C80C-998A-4AA1-B1BB-04732DEEDB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2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228600" y="228600"/>
            <a:ext cx="8695944" cy="473659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</a:endParaRPr>
          </a:p>
        </p:txBody>
      </p:sp>
      <p:sp>
        <p:nvSpPr>
          <p:cNvPr id="6" name="Freeform 14"/>
          <p:cNvSpPr>
            <a:spLocks/>
          </p:cNvSpPr>
          <p:nvPr userDrawn="1"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1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7" name="Freeform 18"/>
          <p:cNvSpPr>
            <a:spLocks/>
          </p:cNvSpPr>
          <p:nvPr userDrawn="1"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9" name="Freeform 22"/>
          <p:cNvSpPr>
            <a:spLocks/>
          </p:cNvSpPr>
          <p:nvPr userDrawn="1"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1" name="Freeform 26"/>
          <p:cNvSpPr>
            <a:spLocks/>
          </p:cNvSpPr>
          <p:nvPr userDrawn="1"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 useBgFill="1">
        <p:nvSpPr>
          <p:cNvPr id="12" name="Freeform 10"/>
          <p:cNvSpPr>
            <a:spLocks/>
          </p:cNvSpPr>
          <p:nvPr userDrawn="1"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1" i="0" baseline="0" smtClean="0">
                <a:solidFill>
                  <a:schemeClr val="bg1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bg1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647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2427658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1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992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094149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146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7882897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318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34047851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2738581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1"/>
          <a:stretch/>
        </p:blipFill>
        <p:spPr>
          <a:xfrm>
            <a:off x="179268" y="228600"/>
            <a:ext cx="8723376" cy="3557016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10800000">
            <a:off x="179268" y="2942603"/>
            <a:ext cx="8729754" cy="1172198"/>
            <a:chOff x="185646" y="2819400"/>
            <a:chExt cx="8729754" cy="1172198"/>
          </a:xfrm>
        </p:grpSpPr>
        <p:sp useBgFill="1">
          <p:nvSpPr>
            <p:cNvPr id="11" name="Freeform 10"/>
            <p:cNvSpPr>
              <a:spLocks/>
            </p:cNvSpPr>
            <p:nvPr userDrawn="1"/>
          </p:nvSpPr>
          <p:spPr bwMode="hidden">
            <a:xfrm rot="10800000">
              <a:off x="192024" y="2819400"/>
              <a:ext cx="8723376" cy="1172198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hidden">
            <a:xfrm rot="10800000">
              <a:off x="185646" y="3239556"/>
              <a:ext cx="2876429" cy="6293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blipFill dpi="0" rotWithShape="1">
              <a:blip r:embed="rId3">
                <a:alphaModFix amt="34000"/>
              </a:blip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hidden">
            <a:xfrm rot="10800000">
              <a:off x="945678" y="3232673"/>
              <a:ext cx="5544515" cy="74934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blipFill dpi="0" rotWithShape="1">
              <a:blip r:embed="rId3">
                <a:alphaModFix amt="65000"/>
              </a:blip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hidden">
            <a:xfrm rot="10800000">
              <a:off x="812805" y="3288727"/>
              <a:ext cx="5467980" cy="6824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0800000">
              <a:off x="192024" y="3408701"/>
              <a:ext cx="3308000" cy="574298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Placeholder 12"/>
          <p:cNvSpPr>
            <a:spLocks noGrp="1"/>
          </p:cNvSpPr>
          <p:nvPr userDrawn="1">
            <p:ph type="subTitle" idx="1"/>
          </p:nvPr>
        </p:nvSpPr>
        <p:spPr>
          <a:xfrm>
            <a:off x="509463" y="5410200"/>
            <a:ext cx="7772400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orbel" panose="020B0503020204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09463" y="3962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5882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1367427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693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5901734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5972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22614836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989072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41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9660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8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623918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177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6910324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7002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3234836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208443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66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366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948798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2110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73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04088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914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12485173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8546810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55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398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270537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976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592067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9541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6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31711026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9983510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698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3732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95381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365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633542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790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29952181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86691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8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4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95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367648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703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096694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0422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40782338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970889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4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2400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52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7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40413213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1562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759299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80752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2721278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408549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006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4597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8214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865740"/>
            <a:ext cx="8705823" cy="3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 rot="10800000">
            <a:off x="184364" y="2529486"/>
            <a:ext cx="8860197" cy="1329874"/>
            <a:chOff x="186340" y="2082518"/>
            <a:chExt cx="8723376" cy="1329874"/>
          </a:xfrm>
        </p:grpSpPr>
        <p:sp useBgFill="1">
          <p:nvSpPr>
            <p:cNvPr id="22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009" y="310245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Hanging Rock Energy Facility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1923" y="5862374"/>
            <a:ext cx="65877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</a:t>
            </a:r>
          </a:p>
          <a:p>
            <a:pPr algn="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315929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9" y="2283269"/>
            <a:ext cx="8723377" cy="43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422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33400"/>
            <a:chOff x="0" y="0"/>
            <a:chExt cx="9144000" cy="533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 rot="10800000">
            <a:off x="0" y="6019800"/>
            <a:ext cx="9144000" cy="838200"/>
            <a:chOff x="0" y="0"/>
            <a:chExt cx="9144000" cy="5334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533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286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83796"/>
            <a:ext cx="1380744" cy="75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C80C-998A-4AA1-B1BB-04732DEE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8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0" y="2953374"/>
            <a:ext cx="8729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34091" y="2531461"/>
            <a:ext cx="8880400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518443" y="3195879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Washington Energy Facility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8757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127802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287189"/>
            <a:ext cx="8705824" cy="43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31461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312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2762782"/>
            <a:ext cx="8705824" cy="38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" y="2031999"/>
            <a:ext cx="9007224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9319" y="6094940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186340" y="2540986"/>
            <a:ext cx="8723376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5568323" y="318414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Miami Fort Power Station </a:t>
            </a:r>
          </a:p>
        </p:txBody>
      </p:sp>
    </p:spTree>
    <p:extLst>
      <p:ext uri="{BB962C8B-B14F-4D97-AF65-F5344CB8AC3E}">
        <p14:creationId xmlns:p14="http://schemas.microsoft.com/office/powerpoint/2010/main" val="47291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65075" y="5830144"/>
            <a:ext cx="1879487" cy="9118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t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79319" y="6096878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FFFFFF"/>
                </a:solidFill>
                <a:latin typeface="Georgia" pitchFamily="18" charset="0"/>
              </a:rPr>
              <a:t>Energizing you, powering our communities.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60" y="129000"/>
            <a:ext cx="1766364" cy="81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Placeholder 21"/>
          <p:cNvSpPr>
            <a:spLocks noGrp="1"/>
          </p:cNvSpPr>
          <p:nvPr>
            <p:ph type="ctrTitle"/>
          </p:nvPr>
        </p:nvSpPr>
        <p:spPr>
          <a:xfrm>
            <a:off x="825690" y="850690"/>
            <a:ext cx="7471018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4000" b="1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9" y="2694897"/>
            <a:ext cx="8705824" cy="3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 rot="10800000">
            <a:off x="106575" y="2531461"/>
            <a:ext cx="8831714" cy="1329874"/>
            <a:chOff x="186340" y="2082518"/>
            <a:chExt cx="8723376" cy="1329874"/>
          </a:xfrm>
        </p:grpSpPr>
        <p:sp useBgFill="1">
          <p:nvSpPr>
            <p:cNvPr id="17" name="Freeform 10"/>
            <p:cNvSpPr>
              <a:spLocks/>
            </p:cNvSpPr>
            <p:nvPr userDrawn="1"/>
          </p:nvSpPr>
          <p:spPr bwMode="hidden">
            <a:xfrm>
              <a:off x="186340" y="2082518"/>
              <a:ext cx="8723376" cy="1329874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hidden">
            <a:xfrm>
              <a:off x="6022113" y="2227555"/>
              <a:ext cx="2876429" cy="71402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tx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2593995" y="2099253"/>
              <a:ext cx="5544515" cy="85013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tx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2803403" y="2111525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hidden">
            <a:xfrm>
              <a:off x="5584164" y="20981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3F3F"/>
                </a:solidFill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5770287" y="3234865"/>
            <a:ext cx="29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rgbClr val="3F3F3F"/>
                </a:solidFill>
                <a:latin typeface="Georgia" panose="02040502050405020303" pitchFamily="18" charset="0"/>
              </a:rPr>
              <a:t>Zimmer Power Station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subTitle" idx="1"/>
          </p:nvPr>
        </p:nvSpPr>
        <p:spPr>
          <a:xfrm>
            <a:off x="825690" y="2118222"/>
            <a:ext cx="7459083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baseline="0" smtClean="0">
                <a:solidFill>
                  <a:schemeClr val="accent4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9319" y="6116806"/>
            <a:ext cx="6587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  <a:buFont typeface="Arial" pitchFamily="34" charset="0"/>
              <a:buNone/>
            </a:pPr>
            <a:r>
              <a:rPr lang="en-US" sz="2300" dirty="0" smtClean="0">
                <a:solidFill>
                  <a:srgbClr val="3F3F3F"/>
                </a:solidFill>
                <a:latin typeface="Georgia" pitchFamily="18" charset="0"/>
              </a:rPr>
              <a:t>Energizing you, powering our communities.</a:t>
            </a:r>
          </a:p>
        </p:txBody>
      </p:sp>
    </p:spTree>
    <p:extLst>
      <p:ext uri="{BB962C8B-B14F-4D97-AF65-F5344CB8AC3E}">
        <p14:creationId xmlns:p14="http://schemas.microsoft.com/office/powerpoint/2010/main" val="2473828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52C80C-998A-4AA1-B1BB-04732DEEDB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64AA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16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40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75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1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862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54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72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89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937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49" y="6266221"/>
            <a:ext cx="945618" cy="4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38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cap="none" baseline="0">
          <a:solidFill>
            <a:schemeClr val="accent4"/>
          </a:solidFill>
          <a:latin typeface="+mj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Arial" pitchFamily="34" charset="0"/>
        <a:buChar char="•"/>
        <a:defRPr sz="2000">
          <a:solidFill>
            <a:schemeClr val="tx1">
              <a:lumMod val="75000"/>
            </a:schemeClr>
          </a:solidFill>
          <a:latin typeface="+mj-lt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–"/>
        <a:defRPr sz="18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Museo Sans For Dell" pitchFamily="2" charset="0"/>
        <a:buChar char="›"/>
        <a:defRPr sz="1600" baseline="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3pPr>
      <a:lvl4pPr marL="1246188" marR="0" indent="-222250" algn="l" defTabSz="914400" rtl="0" eaLnBrk="1" fontAlgn="base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SzTx/>
        <a:buFont typeface="Museo For Dell 300" pitchFamily="50" charset="0"/>
        <a:buChar char="–"/>
        <a:tabLst/>
        <a:defRPr sz="1400">
          <a:solidFill>
            <a:schemeClr val="tx1">
              <a:lumMod val="75000"/>
            </a:schemeClr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200">
          <a:solidFill>
            <a:schemeClr val="tx1">
              <a:lumMod val="75000"/>
            </a:schemeClr>
          </a:solidFill>
          <a:latin typeface="+mj-lt"/>
          <a:ea typeface="Arial" pitchFamily="34" charset="0"/>
          <a:cs typeface="Arial" pitchFamily="34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n.schierenbeck@dynegy.com" TargetMode="External"/><Relationship Id="rId2" Type="http://schemas.openxmlformats.org/officeDocument/2006/relationships/hyperlink" Target="mailto:Raymond.Culver@dynegy.com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Dynegy Energy Services</a:t>
            </a:r>
            <a:br>
              <a:rPr lang="en-US" sz="3600" b="1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 smtClean="0"/>
              <a:t>Dynegy Overview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Market Design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Renewable Portfolio Standards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PPA’s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27188"/>
                </a:solidFill>
                <a:cs typeface="Consolas" panose="020B0609020204030204" pitchFamily="49" charset="0"/>
              </a:rPr>
              <a:t>Dynegy </a:t>
            </a:r>
            <a:r>
              <a:rPr lang="en-US" dirty="0" smtClean="0">
                <a:solidFill>
                  <a:srgbClr val="627188"/>
                </a:solidFill>
                <a:cs typeface="Consolas" panose="020B0609020204030204" pitchFamily="49" charset="0"/>
              </a:rPr>
              <a:t>Corporate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>
                <a:cs typeface="Arial" panose="020B0604020202020204" pitchFamily="34" charset="0"/>
              </a:rPr>
              <a:t>Dynegy generates </a:t>
            </a:r>
            <a:r>
              <a:rPr lang="en-US" sz="2200" dirty="0" smtClean="0">
                <a:cs typeface="Arial" panose="020B0604020202020204" pitchFamily="34" charset="0"/>
              </a:rPr>
              <a:t>reliable</a:t>
            </a:r>
            <a:r>
              <a:rPr lang="en-US" sz="2200" dirty="0">
                <a:cs typeface="Arial" panose="020B0604020202020204" pitchFamily="34" charset="0"/>
              </a:rPr>
              <a:t>, environmentally responsible and affordable energy in the Midwest, Northeast and West Coast.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cs typeface="Arial" panose="020B0604020202020204" pitchFamily="34" charset="0"/>
              </a:rPr>
              <a:t>Dynegy’s 35 power stations can generate 26,000 megawatts of electricity.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Dynegy’s power stations provide our retail operations with advantages that our non-asset backed competitors don’t have.</a:t>
            </a:r>
          </a:p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24400" y="1676400"/>
            <a:ext cx="40401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3883" y="1371600"/>
            <a:ext cx="3657599" cy="395492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Left" fov="2700000">
              <a:rot lat="300000" lon="900001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Quick Facts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NYSE Ticker: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DYN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Footprint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Located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in 8 states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Generating Capacity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: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26 GW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Power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Plants: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35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Retail Customers: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Over 850,000 residential  and business customers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Annual Revenues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 $5.5B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Employees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  Approximately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2,700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002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449249" y="739134"/>
            <a:ext cx="5937973" cy="3657867"/>
            <a:chOff x="73152" y="438912"/>
            <a:chExt cx="8997696" cy="562356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" y="438912"/>
              <a:ext cx="8997696" cy="5623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Isosceles Triangle 53"/>
            <p:cNvSpPr/>
            <p:nvPr/>
          </p:nvSpPr>
          <p:spPr>
            <a:xfrm>
              <a:off x="376776" y="3440071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223528" y="3027928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7658349" y="1797133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7818616" y="2447482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8754137" y="1111664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6491806" y="2762899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6825761" y="2956366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6991785" y="2704574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7207425" y="2646266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5799624" y="2432128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6473254" y="2419655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6556266" y="2515072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7930784" y="2503142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8210614" y="2132082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8275074" y="1906795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8409294" y="2026066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8623024" y="1934627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589200" y="2713852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685936" y="2678567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553084" y="2834461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660419" y="3161616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05369" y="3051257"/>
              <a:ext cx="105601" cy="11056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856550" y="3402967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99089" y="2926565"/>
              <a:ext cx="108666" cy="108666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568691" y="2008839"/>
              <a:ext cx="108666" cy="108666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489112" y="2919262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667957" y="3029253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608338" y="2955314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727576" y="2955314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870000" y="2638315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4" name="Isosceles Triangle 83"/>
            <p:cNvSpPr/>
            <p:nvPr/>
          </p:nvSpPr>
          <p:spPr>
            <a:xfrm>
              <a:off x="5877751" y="2495191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5658170" y="2434336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239335" y="2799243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85229" y="3009632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740370" y="3027928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699015" y="2575252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Geographic and Fuel Diversity</a:t>
            </a:r>
            <a:endParaRPr lang="en-US" dirty="0"/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2158839087"/>
              </p:ext>
            </p:extLst>
          </p:nvPr>
        </p:nvGraphicFramePr>
        <p:xfrm>
          <a:off x="-381000" y="2806945"/>
          <a:ext cx="3276600" cy="236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63100" y="3124200"/>
            <a:ext cx="155910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800" b="1" dirty="0">
                <a:solidFill>
                  <a:srgbClr val="3F3F3F"/>
                </a:solidFill>
                <a:latin typeface="+mj-lt"/>
              </a:rPr>
              <a:t>Operating Capacity by Region</a:t>
            </a:r>
          </a:p>
        </p:txBody>
      </p:sp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412916282"/>
              </p:ext>
            </p:extLst>
          </p:nvPr>
        </p:nvGraphicFramePr>
        <p:xfrm>
          <a:off x="5944031" y="2971800"/>
          <a:ext cx="3097537" cy="232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879207" y="2720444"/>
            <a:ext cx="155910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rgbClr val="FFFFFF"/>
              </a:buClr>
            </a:pPr>
            <a:r>
              <a:rPr lang="en-US" sz="800" b="1" dirty="0">
                <a:solidFill>
                  <a:srgbClr val="3F3F3F"/>
                </a:solidFill>
                <a:latin typeface="+mj-lt"/>
              </a:rPr>
              <a:t>Operating Capacity by Fuel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283809" y="5652704"/>
            <a:ext cx="4650977" cy="481057"/>
            <a:chOff x="820015" y="6163654"/>
            <a:chExt cx="4650977" cy="481057"/>
          </a:xfrm>
        </p:grpSpPr>
        <p:sp>
          <p:nvSpPr>
            <p:cNvPr id="91" name="Isosceles Triangle 90"/>
            <p:cNvSpPr/>
            <p:nvPr/>
          </p:nvSpPr>
          <p:spPr>
            <a:xfrm>
              <a:off x="4093851" y="6425234"/>
              <a:ext cx="166024" cy="143124"/>
            </a:xfrm>
            <a:prstGeom prst="triangl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113005" y="6224610"/>
              <a:ext cx="108666" cy="108666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1050" y="6163654"/>
              <a:ext cx="1159942" cy="4770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Ins="73152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Duke Coal 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Duke Gas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0015" y="6163654"/>
              <a:ext cx="113479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    Dynegy Coal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    Dynegy Gas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846749" y="6226478"/>
              <a:ext cx="108666" cy="10866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820015" y="6425234"/>
              <a:ext cx="166024" cy="143124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408849" y="6226478"/>
              <a:ext cx="108666" cy="108666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2382115" y="6425234"/>
              <a:ext cx="166024" cy="143124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txBody>
            <a:bodyPr wrap="square" rtlCol="0" anchor="t">
              <a:normAutofit fontScale="25000" lnSpcReduction="20000"/>
            </a:bodyPr>
            <a:lstStyle/>
            <a:p>
              <a:pPr algn="ctr" fontAlgn="base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48139" y="6167657"/>
              <a:ext cx="102303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 err="1">
                  <a:solidFill>
                    <a:srgbClr val="3F3F3F"/>
                  </a:solidFill>
                  <a:latin typeface="+mj-lt"/>
                </a:rPr>
                <a:t>EquiPower</a:t>
              </a: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 Coal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sz="1000" dirty="0" err="1">
                  <a:solidFill>
                    <a:srgbClr val="3F3F3F"/>
                  </a:solidFill>
                  <a:latin typeface="+mj-lt"/>
                </a:rPr>
                <a:t>EquiPower</a:t>
              </a:r>
              <a:r>
                <a:rPr lang="en-US" sz="1000" dirty="0">
                  <a:solidFill>
                    <a:srgbClr val="3F3F3F"/>
                  </a:solidFill>
                  <a:latin typeface="+mj-lt"/>
                </a:rPr>
                <a:t> Gas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236802" y="5893233"/>
            <a:ext cx="378800" cy="143124"/>
          </a:xfrm>
          <a:prstGeom prst="rect">
            <a:avLst/>
          </a:prstGeom>
          <a:solidFill>
            <a:schemeClr val="bg1">
              <a:lumMod val="65000"/>
            </a:schemeClr>
          </a:solidFill>
          <a:effectLst/>
        </p:spPr>
        <p:txBody>
          <a:bodyPr wrap="square" rtlCol="0" anchor="t">
            <a:normAutofit fontScale="25000" lnSpcReduction="20000"/>
          </a:bodyPr>
          <a:lstStyle/>
          <a:p>
            <a:pPr algn="ctr" fontAlgn="base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34844" y="5834976"/>
            <a:ext cx="931918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Ins="73152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000" dirty="0">
                <a:solidFill>
                  <a:srgbClr val="3F3F3F"/>
                </a:solidFill>
                <a:latin typeface="+mj-lt"/>
              </a:rPr>
              <a:t>Dynegy Retail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8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Design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64684"/>
              </p:ext>
            </p:extLst>
          </p:nvPr>
        </p:nvGraphicFramePr>
        <p:xfrm>
          <a:off x="572379" y="1447800"/>
          <a:ext cx="8005620" cy="3975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/>
                <a:gridCol w="25400"/>
                <a:gridCol w="1280160"/>
                <a:gridCol w="74815"/>
                <a:gridCol w="1280160"/>
                <a:gridCol w="74815"/>
                <a:gridCol w="1280160"/>
                <a:gridCol w="74815"/>
                <a:gridCol w="1280160"/>
                <a:gridCol w="74815"/>
                <a:gridCol w="1280160"/>
              </a:tblGrid>
              <a:tr h="31107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PJM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ISO-NE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MISO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ERCOT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CAISO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10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DYN market footprint,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chemeClr val="tx2"/>
                          </a:solidFill>
                        </a:rPr>
                        <a:t>in MW and as % of portfolio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~11,000 MW,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~40%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~4,000 MW,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~15%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~7,000 MW,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~25%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</a:rPr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~2,700 MW,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2"/>
                          </a:solidFill>
                        </a:rPr>
                        <a:t>~10%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434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</a:rPr>
                        <a:t>High Scarcity Price Caps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u="none" kern="1200" baseline="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530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Capacity Market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Forward Capacity</a:t>
                      </a:r>
                      <a:r>
                        <a:rPr lang="en-US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Market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Sloped</a:t>
                      </a:r>
                      <a:r>
                        <a:rPr lang="en-US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Demand Curve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Corbel" panose="020B0503020204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716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Stable Market Rules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Performance Incentives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4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400" b="1" kern="12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4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11704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2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4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2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4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</a:pPr>
                      <a:endParaRPr lang="en-US" sz="200" b="1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blackWhite">
          <a:xfrm>
            <a:off x="232011" y="5413828"/>
            <a:ext cx="8686357" cy="82544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/>
              </a:gs>
              <a:gs pos="50000">
                <a:schemeClr val="accent4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Both </a:t>
            </a:r>
            <a:r>
              <a:rPr lang="en-US" sz="2000" b="1" dirty="0" smtClean="0">
                <a:solidFill>
                  <a:schemeClr val="bg1"/>
                </a:solidFill>
              </a:rPr>
              <a:t>PJM and ISO-NE are </a:t>
            </a:r>
            <a:r>
              <a:rPr lang="en-US" sz="2000" b="1" dirty="0">
                <a:solidFill>
                  <a:schemeClr val="bg1"/>
                </a:solidFill>
              </a:rPr>
              <a:t>leading the </a:t>
            </a:r>
            <a:r>
              <a:rPr lang="en-US" sz="2000" b="1" dirty="0" smtClean="0">
                <a:solidFill>
                  <a:schemeClr val="bg1"/>
                </a:solidFill>
              </a:rPr>
              <a:t>way with market designs that send appropriate price signals to address system stresses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4343400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800" dirty="0" smtClean="0">
                <a:solidFill>
                  <a:schemeClr val="bg2"/>
                </a:solidFill>
              </a:rPr>
              <a:t>*Planned but not approved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79" y="762000"/>
            <a:ext cx="22522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1400" b="1" dirty="0" smtClean="0">
                <a:solidFill>
                  <a:schemeClr val="bg2"/>
                </a:solidFill>
              </a:rPr>
              <a:t>Market Design “Heat Map”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96974"/>
              </p:ext>
            </p:extLst>
          </p:nvPr>
        </p:nvGraphicFramePr>
        <p:xfrm>
          <a:off x="6819900" y="119380"/>
          <a:ext cx="1257300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Favorable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Needs Improvement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Unfavorable or non-existent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373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8484" y="352425"/>
            <a:ext cx="513845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800" b="1" dirty="0" smtClean="0">
                <a:solidFill>
                  <a:schemeClr val="accent4"/>
                </a:solidFill>
              </a:rPr>
              <a:t>Renewable Portfolio Standards</a:t>
            </a:r>
            <a:endParaRPr lang="en-US" sz="2800" b="1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0" y="1068981"/>
            <a:ext cx="7937149" cy="342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sz="1600" b="1" dirty="0" smtClean="0"/>
              <a:t>Markets Preferred Over Mandates</a:t>
            </a: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Dynegy </a:t>
            </a:r>
            <a:r>
              <a:rPr lang="en-US" sz="1600" b="1" dirty="0"/>
              <a:t>supports the integration of </a:t>
            </a:r>
            <a:r>
              <a:rPr lang="en-US" sz="1600" b="1" dirty="0" smtClean="0"/>
              <a:t>renewables and energy efficiency into the competitive wholesale and retail energy markets as </a:t>
            </a:r>
            <a:r>
              <a:rPr lang="en-US" sz="1600" b="1" dirty="0"/>
              <a:t>long as there is a level playing </a:t>
            </a:r>
            <a:r>
              <a:rPr lang="en-US" sz="1600" b="1" dirty="0" smtClean="0"/>
              <a:t>field</a:t>
            </a:r>
            <a:endParaRPr lang="en-US" sz="1600" b="1" dirty="0"/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Care needs to be taken by state policy makers when crafting mandates.  Mandates should be:  </a:t>
            </a:r>
          </a:p>
          <a:p>
            <a:pPr marL="285750" lvl="1" indent="-285750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State </a:t>
            </a:r>
            <a:r>
              <a:rPr lang="en-US" sz="1600" b="1" dirty="0"/>
              <a:t>policy should assure a level playing field for all market participants, without providing a competitive advantage to some and distorting market signals that otherwise ensure stable, reliable and affordable power for Ohio customers of all classes</a:t>
            </a:r>
            <a:r>
              <a:rPr lang="en-US" sz="1600" b="1" dirty="0" smtClean="0"/>
              <a:t>.</a:t>
            </a:r>
          </a:p>
          <a:p>
            <a:pPr marL="285750" lvl="1" indent="-285750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Taking time to periodically assess existing RPS programs and to recalibrate them as necessary strikes us as a best practice.</a:t>
            </a:r>
          </a:p>
          <a:p>
            <a:pPr marL="285750" lvl="1" indent="-285750"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blackWhite">
          <a:xfrm>
            <a:off x="246100" y="5330251"/>
            <a:ext cx="8686357" cy="87345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/>
              </a:gs>
              <a:gs pos="50000">
                <a:schemeClr val="accent4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Renewables and Energy Efficiency </a:t>
            </a:r>
            <a:r>
              <a:rPr lang="en-US" sz="2000" b="1" dirty="0">
                <a:solidFill>
                  <a:srgbClr val="FFFFFF"/>
                </a:solidFill>
              </a:rPr>
              <a:t>have a place in the nation’s energy mix, and mandates should be competitively neutral as </a:t>
            </a:r>
            <a:r>
              <a:rPr lang="en-US" sz="2000" b="1" dirty="0" smtClean="0">
                <a:solidFill>
                  <a:srgbClr val="FFFFFF"/>
                </a:solidFill>
              </a:rPr>
              <a:t>possible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359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8484" y="352425"/>
            <a:ext cx="455753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en-US" sz="28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Monopoly Utility PPA Riders</a:t>
            </a:r>
          </a:p>
        </p:txBody>
      </p:sp>
      <p:sp>
        <p:nvSpPr>
          <p:cNvPr id="5" name="Rounded Rectangle 4"/>
          <p:cNvSpPr/>
          <p:nvPr/>
        </p:nvSpPr>
        <p:spPr bwMode="blackWhite">
          <a:xfrm>
            <a:off x="477445" y="5522132"/>
            <a:ext cx="7999805" cy="82827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/>
              </a:gs>
              <a:gs pos="50000">
                <a:schemeClr val="accent4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utility proposals are a self-fulfilling prophecy – that is, if granted, no new generation will be built and reliability will be put at risk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27086"/>
              </p:ext>
            </p:extLst>
          </p:nvPr>
        </p:nvGraphicFramePr>
        <p:xfrm>
          <a:off x="477444" y="842178"/>
          <a:ext cx="7999805" cy="46415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00591"/>
                <a:gridCol w="361960"/>
                <a:gridCol w="3837254"/>
              </a:tblGrid>
              <a:tr h="432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rbel" panose="020B0503020204020204" pitchFamily="34" charset="0"/>
                        </a:rPr>
                        <a:t>Utility Propositions</a:t>
                      </a:r>
                      <a:endParaRPr lang="en-US" sz="16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rbel" panose="020B0503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Reality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540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PPAs are the only option</a:t>
                      </a:r>
                      <a:r>
                        <a:rPr lang="en-US" sz="1200" b="1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for long term rate-payer stability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Dynegy offers various products and services including long-term contracts</a:t>
                      </a:r>
                    </a:p>
                  </a:txBody>
                  <a:tcPr/>
                </a:tc>
              </a:tr>
              <a:tr h="70617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PPAs ensure reliability of the power grid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PJM has a target reserve margin of 15%, with an actual reserve of 20% projected through the end of the decade</a:t>
                      </a:r>
                    </a:p>
                  </a:txBody>
                  <a:tcPr/>
                </a:tc>
              </a:tr>
              <a:tr h="6790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PPAs maintain Ohio’s energy independence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Participation in an ISO/RTO leverages the multi-state grid in the most cost-effective manner to serve local needs</a:t>
                      </a:r>
                    </a:p>
                  </a:txBody>
                  <a:tcPr/>
                </a:tc>
              </a:tr>
              <a:tr h="66090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New generation</a:t>
                      </a:r>
                      <a:r>
                        <a:rPr lang="en-US" sz="1200" b="1" baseline="0" dirty="0" smtClean="0">
                          <a:latin typeface="Corbel" panose="020B0503020204020204" pitchFamily="34" charset="0"/>
                        </a:rPr>
                        <a:t> isn’t being built</a:t>
                      </a:r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New plants are under various stages of development in: Carrollton, Oregon, Middletown, Rolling Hills, </a:t>
                      </a:r>
                      <a:r>
                        <a:rPr lang="en-US" sz="1200" b="1" baseline="0" dirty="0" err="1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Lordstown</a:t>
                      </a: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, and Avon Lake (conversion)</a:t>
                      </a:r>
                    </a:p>
                  </a:txBody>
                  <a:tcPr/>
                </a:tc>
              </a:tr>
              <a:tr h="4979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The PPAs offer value to consumers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Ohio consumers have already paid for the plants, including stranded asset payments</a:t>
                      </a:r>
                    </a:p>
                  </a:txBody>
                  <a:tcPr/>
                </a:tc>
              </a:tr>
              <a:tr h="5069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Plants will be retired prior to the end of</a:t>
                      </a:r>
                      <a:r>
                        <a:rPr lang="en-US" sz="1200" b="1" baseline="0" dirty="0" smtClean="0">
                          <a:latin typeface="Corbel" panose="020B0503020204020204" pitchFamily="34" charset="0"/>
                        </a:rPr>
                        <a:t> the</a:t>
                      </a:r>
                      <a:r>
                        <a:rPr lang="en-US" sz="1200" b="1" dirty="0" smtClean="0">
                          <a:latin typeface="Corbel" panose="020B0503020204020204" pitchFamily="34" charset="0"/>
                        </a:rPr>
                        <a:t>ir useful lives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Plants that are uneconomic and have already been paid for </a:t>
                      </a:r>
                      <a:r>
                        <a:rPr lang="en-US" sz="1200" b="1" i="1" u="sng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are</a:t>
                      </a: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 at the end of their useful lives; joint-owned units can’t be unilaterally shut down</a:t>
                      </a:r>
                    </a:p>
                  </a:txBody>
                  <a:tcPr/>
                </a:tc>
              </a:tr>
              <a:tr h="4707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25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Corbel" panose="020B0503020204020204" pitchFamily="34" charset="0"/>
                        </a:rPr>
                        <a:t>PPAs protect jobs and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5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accent3"/>
                          </a:solidFill>
                          <a:latin typeface="Corbel" panose="020B0503020204020204" pitchFamily="34" charset="0"/>
                        </a:rPr>
                        <a:t>The PPAs increase rates, putting Ohio at a competitive disadvantage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7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on Dynegy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1295400"/>
            <a:ext cx="23622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Ray Culver</a:t>
            </a:r>
          </a:p>
          <a:p>
            <a:r>
              <a:rPr lang="en-US" sz="1000" dirty="0" smtClean="0"/>
              <a:t>Managing Director</a:t>
            </a:r>
          </a:p>
          <a:p>
            <a:r>
              <a:rPr lang="en-US" sz="1000" dirty="0" smtClean="0"/>
              <a:t>Retail C&amp;I Sales East</a:t>
            </a:r>
          </a:p>
          <a:p>
            <a:r>
              <a:rPr lang="en-US" sz="1000" dirty="0"/>
              <a:t>Dynegy Energy Services (East</a:t>
            </a:r>
            <a:r>
              <a:rPr lang="en-US" sz="1000" dirty="0" smtClean="0"/>
              <a:t>)</a:t>
            </a:r>
          </a:p>
          <a:p>
            <a:endParaRPr lang="en-US" sz="1000" dirty="0"/>
          </a:p>
          <a:p>
            <a:r>
              <a:rPr lang="en-US" sz="1000" dirty="0"/>
              <a:t>105 East 4th Street</a:t>
            </a:r>
          </a:p>
          <a:p>
            <a:r>
              <a:rPr lang="en-US" sz="1000" dirty="0"/>
              <a:t>Suite 100C</a:t>
            </a:r>
          </a:p>
          <a:p>
            <a:r>
              <a:rPr lang="en-US" sz="1000" dirty="0"/>
              <a:t>Cincinnati, OH </a:t>
            </a:r>
            <a:r>
              <a:rPr lang="en-US" sz="1000" dirty="0" smtClean="0"/>
              <a:t>45202</a:t>
            </a:r>
          </a:p>
          <a:p>
            <a:r>
              <a:rPr lang="en-US" sz="1000" dirty="0"/>
              <a:t>T:  513. 287.2367</a:t>
            </a:r>
          </a:p>
          <a:p>
            <a:r>
              <a:rPr lang="en-US" sz="1000" dirty="0" smtClean="0"/>
              <a:t>M: 502.445.9199</a:t>
            </a:r>
            <a:endParaRPr lang="en-US" sz="1000" dirty="0"/>
          </a:p>
          <a:p>
            <a:r>
              <a:rPr lang="en-US" sz="1000" dirty="0" smtClean="0">
                <a:hlinkClick r:id="rId2"/>
              </a:rPr>
              <a:t>Raymond.Culver@dynegy.com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9025" y="1295399"/>
            <a:ext cx="23622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Don Schierenbeck</a:t>
            </a:r>
          </a:p>
          <a:p>
            <a:r>
              <a:rPr lang="en-US" sz="1000" dirty="0" smtClean="0"/>
              <a:t>Senior Sales Executive</a:t>
            </a:r>
          </a:p>
          <a:p>
            <a:r>
              <a:rPr lang="en-US" sz="1000" dirty="0" smtClean="0"/>
              <a:t>Retail C&amp;I Sales East</a:t>
            </a:r>
          </a:p>
          <a:p>
            <a:r>
              <a:rPr lang="en-US" sz="1000" dirty="0"/>
              <a:t>Dynegy Energy Services (East</a:t>
            </a:r>
            <a:r>
              <a:rPr lang="en-US" sz="1000" dirty="0" smtClean="0"/>
              <a:t>)</a:t>
            </a:r>
          </a:p>
          <a:p>
            <a:endParaRPr lang="en-US" sz="1000" dirty="0"/>
          </a:p>
          <a:p>
            <a:r>
              <a:rPr lang="en-US" sz="1000" dirty="0"/>
              <a:t>105 East 4th Street</a:t>
            </a:r>
          </a:p>
          <a:p>
            <a:r>
              <a:rPr lang="en-US" sz="1000" dirty="0"/>
              <a:t>Suite 100C</a:t>
            </a:r>
          </a:p>
          <a:p>
            <a:r>
              <a:rPr lang="en-US" sz="1000" dirty="0"/>
              <a:t>Cincinnati, OH 45202</a:t>
            </a:r>
          </a:p>
          <a:p>
            <a:r>
              <a:rPr lang="en-US" sz="1000" dirty="0" smtClean="0"/>
              <a:t>T:  513</a:t>
            </a:r>
            <a:r>
              <a:rPr lang="en-US" sz="1000" dirty="0"/>
              <a:t>. </a:t>
            </a:r>
            <a:r>
              <a:rPr lang="en-US" sz="1000" dirty="0" smtClean="0"/>
              <a:t>287.2150</a:t>
            </a:r>
          </a:p>
          <a:p>
            <a:r>
              <a:rPr lang="en-US" sz="1000" dirty="0" smtClean="0"/>
              <a:t>M: 513.519.2844</a:t>
            </a:r>
          </a:p>
          <a:p>
            <a:r>
              <a:rPr lang="en-US" sz="1000" dirty="0" smtClean="0">
                <a:hlinkClick r:id="rId3"/>
              </a:rPr>
              <a:t>Don.schierenbeck@dynegy.com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450" y="3733800"/>
            <a:ext cx="23622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Todd Frank</a:t>
            </a:r>
          </a:p>
          <a:p>
            <a:r>
              <a:rPr lang="en-US" sz="1000" dirty="0"/>
              <a:t>Senior Sales Executive</a:t>
            </a:r>
          </a:p>
          <a:p>
            <a:r>
              <a:rPr lang="en-US" sz="1000" dirty="0"/>
              <a:t>Retail C&amp;I Sales East</a:t>
            </a:r>
          </a:p>
          <a:p>
            <a:r>
              <a:rPr lang="en-US" sz="1000" dirty="0"/>
              <a:t>Dynegy Energy Services (East)</a:t>
            </a:r>
          </a:p>
          <a:p>
            <a:endParaRPr lang="en-US" sz="1000" dirty="0"/>
          </a:p>
          <a:p>
            <a:r>
              <a:rPr lang="en-US" sz="1000" dirty="0"/>
              <a:t>105 East 4th Street</a:t>
            </a:r>
          </a:p>
          <a:p>
            <a:r>
              <a:rPr lang="en-US" sz="1000" dirty="0"/>
              <a:t>Suite 100C</a:t>
            </a:r>
          </a:p>
          <a:p>
            <a:r>
              <a:rPr lang="en-US" sz="1000" dirty="0"/>
              <a:t>Cincinnati, OH 45202</a:t>
            </a:r>
          </a:p>
          <a:p>
            <a:r>
              <a:rPr lang="en-US" sz="1000" dirty="0" smtClean="0"/>
              <a:t>T:  513</a:t>
            </a:r>
            <a:r>
              <a:rPr lang="en-US" sz="1000" dirty="0"/>
              <a:t>. </a:t>
            </a:r>
            <a:r>
              <a:rPr lang="en-US" sz="1000" dirty="0" smtClean="0"/>
              <a:t>287.2129</a:t>
            </a:r>
          </a:p>
          <a:p>
            <a:r>
              <a:rPr lang="en-US" sz="1000" dirty="0" smtClean="0"/>
              <a:t>M: 513.225-1602</a:t>
            </a:r>
          </a:p>
          <a:p>
            <a:r>
              <a:rPr lang="en-US" sz="1000" dirty="0" smtClean="0">
                <a:hlinkClick r:id="rId3"/>
              </a:rPr>
              <a:t>Todd.frank@dynegy.com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6175" y="3733800"/>
            <a:ext cx="23622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Katie Kiefer</a:t>
            </a:r>
          </a:p>
          <a:p>
            <a:r>
              <a:rPr lang="en-US" sz="1000" dirty="0"/>
              <a:t>Senior Sales Executive</a:t>
            </a:r>
          </a:p>
          <a:p>
            <a:r>
              <a:rPr lang="en-US" sz="1000" dirty="0"/>
              <a:t>Retail C&amp;I Sales East</a:t>
            </a:r>
          </a:p>
          <a:p>
            <a:r>
              <a:rPr lang="en-US" sz="1000" dirty="0"/>
              <a:t>Dynegy Energy Services (East)</a:t>
            </a:r>
          </a:p>
          <a:p>
            <a:endParaRPr lang="en-US" sz="1000" dirty="0"/>
          </a:p>
          <a:p>
            <a:r>
              <a:rPr lang="en-US" sz="1000" dirty="0"/>
              <a:t>105 East 4th Street</a:t>
            </a:r>
          </a:p>
          <a:p>
            <a:r>
              <a:rPr lang="en-US" sz="1000" dirty="0"/>
              <a:t>Suite 100C</a:t>
            </a:r>
          </a:p>
          <a:p>
            <a:r>
              <a:rPr lang="en-US" sz="1000" dirty="0"/>
              <a:t>Cincinnati, OH 45202</a:t>
            </a:r>
          </a:p>
          <a:p>
            <a:r>
              <a:rPr lang="en-US" sz="1000" dirty="0" smtClean="0"/>
              <a:t>T:  513</a:t>
            </a:r>
            <a:r>
              <a:rPr lang="en-US" sz="1000" dirty="0"/>
              <a:t>. </a:t>
            </a:r>
            <a:r>
              <a:rPr lang="en-US" sz="1000" dirty="0" smtClean="0"/>
              <a:t>287.7284</a:t>
            </a:r>
          </a:p>
          <a:p>
            <a:r>
              <a:rPr lang="en-US" sz="1000" dirty="0" smtClean="0"/>
              <a:t>M: 513.519.9128</a:t>
            </a:r>
          </a:p>
          <a:p>
            <a:r>
              <a:rPr lang="en-US" sz="1000" dirty="0" smtClean="0">
                <a:hlinkClick r:id="rId3"/>
              </a:rPr>
              <a:t>Katie.kiefer@dynegy.com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91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ynegy_template">
  <a:themeElements>
    <a:clrScheme name="DYNEGY NEW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3490"/>
      </a:accent1>
      <a:accent2>
        <a:srgbClr val="88221C"/>
      </a:accent2>
      <a:accent3>
        <a:srgbClr val="9BBB59"/>
      </a:accent3>
      <a:accent4>
        <a:srgbClr val="0088C3"/>
      </a:accent4>
      <a:accent5>
        <a:srgbClr val="10B1F4"/>
      </a:accent5>
      <a:accent6>
        <a:srgbClr val="DF7800"/>
      </a:accent6>
      <a:hlink>
        <a:srgbClr val="0261AB"/>
      </a:hlink>
      <a:folHlink>
        <a:srgbClr val="10B1F4"/>
      </a:folHlink>
    </a:clrScheme>
    <a:fontScheme name="DYNEGY NE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761</Words>
  <Application>Microsoft Office PowerPoint</Application>
  <PresentationFormat>On-screen Show (4:3)</PresentationFormat>
  <Paragraphs>151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Arial</vt:lpstr>
      <vt:lpstr>Arial Black</vt:lpstr>
      <vt:lpstr>Calibri</vt:lpstr>
      <vt:lpstr>Consolas</vt:lpstr>
      <vt:lpstr>Corbel</vt:lpstr>
      <vt:lpstr>Georgia</vt:lpstr>
      <vt:lpstr>Museo For Dell</vt:lpstr>
      <vt:lpstr>Museo For Dell 300</vt:lpstr>
      <vt:lpstr>Museo Sans For Dell</vt:lpstr>
      <vt:lpstr>Wingdings</vt:lpstr>
      <vt:lpstr>Office Theme</vt:lpstr>
      <vt:lpstr>1_Dynegy_template</vt:lpstr>
      <vt:lpstr>Dynegy_template</vt:lpstr>
      <vt:lpstr>2_Dynegy_template</vt:lpstr>
      <vt:lpstr>3_Dynegy_template</vt:lpstr>
      <vt:lpstr>4_Dynegy_template</vt:lpstr>
      <vt:lpstr>5_Dynegy_template</vt:lpstr>
      <vt:lpstr>6_Dynegy_template</vt:lpstr>
      <vt:lpstr>7_Dynegy_template</vt:lpstr>
      <vt:lpstr>8_Dynegy_template</vt:lpstr>
      <vt:lpstr>9_Dynegy_template</vt:lpstr>
      <vt:lpstr>Dynegy Energy Services </vt:lpstr>
      <vt:lpstr>Today’s Topics</vt:lpstr>
      <vt:lpstr>Dynegy Corporate Overview </vt:lpstr>
      <vt:lpstr>Expanding Geographic and Fuel Diversity</vt:lpstr>
      <vt:lpstr>Market Design</vt:lpstr>
      <vt:lpstr>PowerPoint Presentation</vt:lpstr>
      <vt:lpstr>PowerPoint Presentation</vt:lpstr>
      <vt:lpstr>For More Information on Dynegy</vt:lpstr>
    </vt:vector>
  </TitlesOfParts>
  <Company>Dynegy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Matt Brodnick</cp:lastModifiedBy>
  <cp:revision>139</cp:revision>
  <cp:lastPrinted>2015-09-16T17:32:57Z</cp:lastPrinted>
  <dcterms:created xsi:type="dcterms:W3CDTF">2014-10-22T19:13:45Z</dcterms:created>
  <dcterms:modified xsi:type="dcterms:W3CDTF">2016-11-07T17:50:44Z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315978708</vt:i4>
  </property>
  <property fmtid="{D5CDD505-2E9C-101B-9397-08002B2CF9AE}" pid="3" name="_NewReviewCycle">
    <vt:lpwstr/>
  </property>
  <property fmtid="{D5CDD505-2E9C-101B-9397-08002B2CF9AE}" pid="4" name="_EmailSubject">
    <vt:lpwstr>AEE Energy Seminar September 2015</vt:lpwstr>
  </property>
  <property fmtid="{D5CDD505-2E9C-101B-9397-08002B2CF9AE}" pid="5" name="_AuthorEmail">
    <vt:lpwstr>Don.Schierenbeck@dynegy.com</vt:lpwstr>
  </property>
  <property fmtid="{D5CDD505-2E9C-101B-9397-08002B2CF9AE}" pid="6" name="_AuthorEmailDisplayName">
    <vt:lpwstr>Schierenbeck, Don B</vt:lpwstr>
  </property>
  <property fmtid="{D5CDD505-2E9C-101B-9397-08002B2CF9AE}" pid="7" name="_PreviousAdHocReviewCycleID">
    <vt:i4>-207994975</vt:i4>
  </property>
</Properties>
</file>